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7"/>
  </p:notesMasterIdLst>
  <p:sldIdLst>
    <p:sldId id="256" r:id="rId2"/>
    <p:sldId id="297" r:id="rId3"/>
    <p:sldId id="298" r:id="rId4"/>
    <p:sldId id="299" r:id="rId5"/>
    <p:sldId id="325" r:id="rId6"/>
    <p:sldId id="328" r:id="rId7"/>
    <p:sldId id="322" r:id="rId8"/>
    <p:sldId id="332" r:id="rId9"/>
    <p:sldId id="323" r:id="rId10"/>
    <p:sldId id="330" r:id="rId11"/>
    <p:sldId id="324" r:id="rId12"/>
    <p:sldId id="331" r:id="rId13"/>
    <p:sldId id="300" r:id="rId14"/>
    <p:sldId id="301" r:id="rId15"/>
    <p:sldId id="302" r:id="rId16"/>
    <p:sldId id="304" r:id="rId17"/>
    <p:sldId id="305" r:id="rId18"/>
    <p:sldId id="271" r:id="rId19"/>
    <p:sldId id="306" r:id="rId20"/>
    <p:sldId id="272" r:id="rId21"/>
    <p:sldId id="307" r:id="rId22"/>
    <p:sldId id="273" r:id="rId23"/>
    <p:sldId id="308" r:id="rId24"/>
    <p:sldId id="274" r:id="rId25"/>
    <p:sldId id="309" r:id="rId26"/>
    <p:sldId id="310" r:id="rId27"/>
    <p:sldId id="311" r:id="rId28"/>
    <p:sldId id="312" r:id="rId29"/>
    <p:sldId id="260" r:id="rId30"/>
    <p:sldId id="327" r:id="rId31"/>
    <p:sldId id="313" r:id="rId32"/>
    <p:sldId id="261" r:id="rId33"/>
    <p:sldId id="326" r:id="rId34"/>
    <p:sldId id="276" r:id="rId35"/>
    <p:sldId id="303" r:id="rId36"/>
    <p:sldId id="314" r:id="rId37"/>
    <p:sldId id="315" r:id="rId38"/>
    <p:sldId id="329" r:id="rId39"/>
    <p:sldId id="316" r:id="rId40"/>
    <p:sldId id="289" r:id="rId41"/>
    <p:sldId id="290" r:id="rId42"/>
    <p:sldId id="317" r:id="rId43"/>
    <p:sldId id="291" r:id="rId44"/>
    <p:sldId id="292" r:id="rId45"/>
    <p:sldId id="318" r:id="rId46"/>
    <p:sldId id="319" r:id="rId47"/>
    <p:sldId id="293" r:id="rId48"/>
    <p:sldId id="294" r:id="rId49"/>
    <p:sldId id="277" r:id="rId50"/>
    <p:sldId id="320" r:id="rId51"/>
    <p:sldId id="321" r:id="rId52"/>
    <p:sldId id="333" r:id="rId53"/>
    <p:sldId id="263" r:id="rId54"/>
    <p:sldId id="279" r:id="rId55"/>
    <p:sldId id="264" r:id="rId56"/>
    <p:sldId id="280" r:id="rId57"/>
    <p:sldId id="265" r:id="rId58"/>
    <p:sldId id="281" r:id="rId59"/>
    <p:sldId id="288" r:id="rId60"/>
    <p:sldId id="266" r:id="rId61"/>
    <p:sldId id="282" r:id="rId62"/>
    <p:sldId id="267" r:id="rId63"/>
    <p:sldId id="283" r:id="rId64"/>
    <p:sldId id="268" r:id="rId65"/>
    <p:sldId id="284" r:id="rId66"/>
    <p:sldId id="269" r:id="rId67"/>
    <p:sldId id="285" r:id="rId68"/>
    <p:sldId id="270" r:id="rId69"/>
    <p:sldId id="286" r:id="rId70"/>
    <p:sldId id="278" r:id="rId71"/>
    <p:sldId id="335" r:id="rId72"/>
    <p:sldId id="334" r:id="rId73"/>
    <p:sldId id="337" r:id="rId74"/>
    <p:sldId id="336" r:id="rId75"/>
    <p:sldId id="338" r:id="rId7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60" autoAdjust="0"/>
  </p:normalViewPr>
  <p:slideViewPr>
    <p:cSldViewPr>
      <p:cViewPr>
        <p:scale>
          <a:sx n="33" d="100"/>
          <a:sy n="33" d="100"/>
        </p:scale>
        <p:origin x="-2304" y="-10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760F4A18-9B64-4533-903A-B3B68C40D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8E71D-B598-453D-BEFC-3FE8B5707EF0}" type="slidenum">
              <a:rPr lang="en-US"/>
              <a:pPr/>
              <a:t>32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A7E29B-B2EC-4B01-837C-4BDA2B7BEAFB}" type="slidenum">
              <a:rPr lang="en-US"/>
              <a:pPr/>
              <a:t>53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366BF-A692-4134-A065-81DA3A7B588A}" type="slidenum">
              <a:rPr lang="en-US"/>
              <a:pPr/>
              <a:t>55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Can look overcrowded</a:t>
            </a:r>
          </a:p>
          <a:p>
            <a:r>
              <a:rPr lang="en-US" dirty="0" smtClean="0"/>
              <a:t>Room to visually grow—space around red flowers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41B37-FFF6-422F-9AE0-AF4936D0C40C}" type="slidenum">
              <a:rPr lang="en-US"/>
              <a:pPr/>
              <a:t>60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Stimulating but not as visually demanding as red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Hunter, Norah T., </a:t>
            </a:r>
            <a:r>
              <a:rPr lang="en-US" u="sng" dirty="0" smtClean="0"/>
              <a:t>The Art of Floral Design Second Edition</a:t>
            </a:r>
            <a:r>
              <a:rPr lang="en-US" dirty="0" smtClean="0"/>
              <a:t> Delmar 2000.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2EB84-C3F3-419C-AB3F-9F5DA4E8E0D4}" type="slidenum">
              <a:rPr lang="en-US"/>
              <a:pPr/>
              <a:t>13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Chroma</a:t>
            </a:r>
            <a:r>
              <a:rPr lang="en-US" dirty="0" smtClean="0"/>
              <a:t> describes the amount of brightness or dullness of a color whereas value describes the amount of black, white, or gray added to the color.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American Institute of Floral Designers.  </a:t>
            </a:r>
            <a:r>
              <a:rPr kumimoji="1"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AIFD Guide to Floral Design.  Terms, Techniques, and Traditions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kumimoji="1"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Intelvid</a:t>
            </a:r>
            <a:r>
              <a:rPr kumimoji="1"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Group 2005.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F4A18-9B64-4533-903A-B3B68C40D5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884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84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B1EEEE-E277-4514-84E8-CF121C453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04B09-CC6A-4524-B296-54BC7E613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6AA8-0DD7-4270-AFF4-9AFB78A4F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334C-AAC9-45A5-8C51-6E352844B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BD8D-3B2A-4D0F-BA0A-28213BF5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07ECB-4E22-407D-B6FB-3D4B2236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9386F-0CA8-4C90-8731-091E13983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93D5-4105-49A3-A311-E252482CE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C97F1-ED6D-4406-ACC4-D2A88C348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5070B-9962-496F-B873-F50784A0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ED0B4-2E6D-430B-8B5E-5DE1D660D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87395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7396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7397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7398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7399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74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4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4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5405F612-8628-4EFA-A889-C48C1A7EE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0500" dirty="0" smtClean="0">
                <a:solidFill>
                  <a:srgbClr val="990033"/>
                </a:solidFill>
                <a:latin typeface="Harrington" pitchFamily="82" charset="0"/>
              </a:rPr>
              <a:t>Color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/>
          <p:cNvGrpSpPr>
            <a:grpSpLocks/>
          </p:cNvGrpSpPr>
          <p:nvPr/>
        </p:nvGrpSpPr>
        <p:grpSpPr bwMode="auto">
          <a:xfrm>
            <a:off x="2133600" y="2209800"/>
            <a:ext cx="914400" cy="3657600"/>
            <a:chOff x="107880150" y="109899450"/>
            <a:chExt cx="914400" cy="3657600"/>
          </a:xfrm>
        </p:grpSpPr>
        <p:sp>
          <p:nvSpPr>
            <p:cNvPr id="12296" name="Rectangle 5"/>
            <p:cNvSpPr>
              <a:spLocks noChangeArrowheads="1"/>
            </p:cNvSpPr>
            <p:nvPr/>
          </p:nvSpPr>
          <p:spPr bwMode="auto">
            <a:xfrm>
              <a:off x="107880150" y="109899450"/>
              <a:ext cx="914400" cy="914400"/>
            </a:xfrm>
            <a:prstGeom prst="rect">
              <a:avLst/>
            </a:prstGeom>
            <a:solidFill>
              <a:srgbClr val="BFD1E5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2297" name="Rectangle 6"/>
            <p:cNvSpPr>
              <a:spLocks noChangeArrowheads="1"/>
            </p:cNvSpPr>
            <p:nvPr/>
          </p:nvSpPr>
          <p:spPr bwMode="auto">
            <a:xfrm>
              <a:off x="107880150" y="110813850"/>
              <a:ext cx="914400" cy="914400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2298" name="Rectangle 7"/>
            <p:cNvSpPr>
              <a:spLocks noChangeArrowheads="1"/>
            </p:cNvSpPr>
            <p:nvPr/>
          </p:nvSpPr>
          <p:spPr bwMode="auto">
            <a:xfrm>
              <a:off x="107880150" y="111728250"/>
              <a:ext cx="914400" cy="914400"/>
            </a:xfrm>
            <a:prstGeom prst="rect">
              <a:avLst/>
            </a:prstGeom>
            <a:solidFill>
              <a:srgbClr val="380096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2299" name="Rectangle 8"/>
            <p:cNvSpPr>
              <a:spLocks noChangeArrowheads="1"/>
            </p:cNvSpPr>
            <p:nvPr/>
          </p:nvSpPr>
          <p:spPr bwMode="auto">
            <a:xfrm>
              <a:off x="107880150" y="112642650"/>
              <a:ext cx="914400" cy="914400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grpSp>
        <p:nvGrpSpPr>
          <p:cNvPr id="12291" name="Group 9"/>
          <p:cNvGrpSpPr>
            <a:grpSpLocks/>
          </p:cNvGrpSpPr>
          <p:nvPr/>
        </p:nvGrpSpPr>
        <p:grpSpPr bwMode="auto">
          <a:xfrm>
            <a:off x="4343400" y="2209800"/>
            <a:ext cx="914400" cy="3657600"/>
            <a:chOff x="109385100" y="109842300"/>
            <a:chExt cx="914400" cy="3657600"/>
          </a:xfrm>
        </p:grpSpPr>
        <p:sp>
          <p:nvSpPr>
            <p:cNvPr id="12292" name="Rectangle 10"/>
            <p:cNvSpPr>
              <a:spLocks noChangeArrowheads="1"/>
            </p:cNvSpPr>
            <p:nvPr/>
          </p:nvSpPr>
          <p:spPr bwMode="auto">
            <a:xfrm>
              <a:off x="109385100" y="109842300"/>
              <a:ext cx="914400" cy="914400"/>
            </a:xfrm>
            <a:prstGeom prst="rect">
              <a:avLst/>
            </a:prstGeom>
            <a:solidFill>
              <a:srgbClr val="F9AFAD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2293" name="Rectangle 11"/>
            <p:cNvSpPr>
              <a:spLocks noChangeArrowheads="1"/>
            </p:cNvSpPr>
            <p:nvPr/>
          </p:nvSpPr>
          <p:spPr bwMode="auto">
            <a:xfrm>
              <a:off x="109385100" y="110756700"/>
              <a:ext cx="914400" cy="914400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2294" name="Rectangle 12"/>
            <p:cNvSpPr>
              <a:spLocks noChangeArrowheads="1"/>
            </p:cNvSpPr>
            <p:nvPr/>
          </p:nvSpPr>
          <p:spPr bwMode="auto">
            <a:xfrm>
              <a:off x="109385100" y="111671100"/>
              <a:ext cx="914400" cy="914400"/>
            </a:xfrm>
            <a:prstGeom prst="rect">
              <a:avLst/>
            </a:prstGeom>
            <a:solidFill>
              <a:srgbClr val="EF2B2D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2295" name="Rectangle 13"/>
            <p:cNvSpPr>
              <a:spLocks noChangeArrowheads="1"/>
            </p:cNvSpPr>
            <p:nvPr/>
          </p:nvSpPr>
          <p:spPr bwMode="auto">
            <a:xfrm>
              <a:off x="109385100" y="112585500"/>
              <a:ext cx="914400" cy="914400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Tone-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hue which has been muted by the addition of gray</a:t>
            </a:r>
          </a:p>
          <a:p>
            <a:pPr eaLnBrk="1" hangingPunct="1"/>
            <a:r>
              <a:rPr lang="en-US" smtClean="0"/>
              <a:t>dusty in appearance</a:t>
            </a:r>
          </a:p>
          <a:p>
            <a:pPr lvl="1" eaLnBrk="1" hangingPunct="1"/>
            <a:r>
              <a:rPr lang="en-US" smtClean="0"/>
              <a:t>i.e. wedge wood blue is a tone of blue</a:t>
            </a:r>
          </a:p>
          <a:p>
            <a:pPr lvl="1" eaLnBrk="1" hangingPunct="1"/>
            <a:r>
              <a:rPr lang="en-US" smtClean="0"/>
              <a:t>i.e. mauve is a tone of red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2438400" y="2438400"/>
            <a:ext cx="914400" cy="3657600"/>
            <a:chOff x="108070650" y="107956350"/>
            <a:chExt cx="914400" cy="3657600"/>
          </a:xfrm>
        </p:grpSpPr>
        <p:sp>
          <p:nvSpPr>
            <p:cNvPr id="14344" name="Rectangle 5"/>
            <p:cNvSpPr>
              <a:spLocks noChangeArrowheads="1"/>
            </p:cNvSpPr>
            <p:nvPr/>
          </p:nvSpPr>
          <p:spPr bwMode="auto">
            <a:xfrm>
              <a:off x="108070650" y="107956350"/>
              <a:ext cx="914400" cy="914400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4345" name="Rectangle 6"/>
            <p:cNvSpPr>
              <a:spLocks noChangeArrowheads="1"/>
            </p:cNvSpPr>
            <p:nvPr/>
          </p:nvSpPr>
          <p:spPr bwMode="auto">
            <a:xfrm>
              <a:off x="108070650" y="108870750"/>
              <a:ext cx="914400" cy="914400"/>
            </a:xfrm>
            <a:prstGeom prst="rect">
              <a:avLst/>
            </a:prstGeom>
            <a:solidFill>
              <a:srgbClr val="5E68C4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4346" name="Rectangle 7"/>
            <p:cNvSpPr>
              <a:spLocks noChangeArrowheads="1"/>
            </p:cNvSpPr>
            <p:nvPr/>
          </p:nvSpPr>
          <p:spPr bwMode="auto">
            <a:xfrm>
              <a:off x="108070650" y="109785150"/>
              <a:ext cx="914400" cy="914400"/>
            </a:xfrm>
            <a:prstGeom prst="rect">
              <a:avLst/>
            </a:prstGeom>
            <a:solidFill>
              <a:srgbClr val="380096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4347" name="Rectangle 8"/>
            <p:cNvSpPr>
              <a:spLocks noChangeArrowheads="1"/>
            </p:cNvSpPr>
            <p:nvPr/>
          </p:nvSpPr>
          <p:spPr bwMode="auto">
            <a:xfrm>
              <a:off x="108070650" y="110699550"/>
              <a:ext cx="914400" cy="914400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grpSp>
        <p:nvGrpSpPr>
          <p:cNvPr id="14339" name="Group 9"/>
          <p:cNvGrpSpPr>
            <a:grpSpLocks/>
          </p:cNvGrpSpPr>
          <p:nvPr/>
        </p:nvGrpSpPr>
        <p:grpSpPr bwMode="auto">
          <a:xfrm>
            <a:off x="3733800" y="2438400"/>
            <a:ext cx="914400" cy="3657600"/>
            <a:chOff x="109442250" y="107918250"/>
            <a:chExt cx="914400" cy="3657600"/>
          </a:xfrm>
        </p:grpSpPr>
        <p:sp>
          <p:nvSpPr>
            <p:cNvPr id="14340" name="Rectangle 10"/>
            <p:cNvSpPr>
              <a:spLocks noChangeArrowheads="1"/>
            </p:cNvSpPr>
            <p:nvPr/>
          </p:nvSpPr>
          <p:spPr bwMode="auto">
            <a:xfrm>
              <a:off x="109442250" y="107918250"/>
              <a:ext cx="914400" cy="914400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4341" name="Rectangle 11"/>
            <p:cNvSpPr>
              <a:spLocks noChangeArrowheads="1"/>
            </p:cNvSpPr>
            <p:nvPr/>
          </p:nvSpPr>
          <p:spPr bwMode="auto">
            <a:xfrm>
              <a:off x="109442250" y="108832650"/>
              <a:ext cx="914400" cy="914400"/>
            </a:xfrm>
            <a:prstGeom prst="rect">
              <a:avLst/>
            </a:prstGeom>
            <a:solidFill>
              <a:srgbClr val="FC6675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4342" name="Rectangle 12"/>
            <p:cNvSpPr>
              <a:spLocks noChangeArrowheads="1"/>
            </p:cNvSpPr>
            <p:nvPr/>
          </p:nvSpPr>
          <p:spPr bwMode="auto">
            <a:xfrm>
              <a:off x="109442250" y="109747050"/>
              <a:ext cx="914400" cy="914400"/>
            </a:xfrm>
            <a:prstGeom prst="rect">
              <a:avLst/>
            </a:prstGeom>
            <a:solidFill>
              <a:srgbClr val="EF2B2D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4343" name="Rectangle 13"/>
            <p:cNvSpPr>
              <a:spLocks noChangeArrowheads="1"/>
            </p:cNvSpPr>
            <p:nvPr/>
          </p:nvSpPr>
          <p:spPr bwMode="auto">
            <a:xfrm>
              <a:off x="109442250" y="110661450"/>
              <a:ext cx="914400" cy="914400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990033"/>
                </a:solidFill>
                <a:latin typeface="Harrington" pitchFamily="82" charset="0"/>
              </a:rPr>
              <a:t>Chroma</a:t>
            </a:r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degree of strength, intensity, saturation or purity of a color</a:t>
            </a:r>
          </a:p>
          <a:p>
            <a:pPr eaLnBrk="1" hangingPunct="1"/>
            <a:r>
              <a:rPr lang="en-US" dirty="0" smtClean="0"/>
              <a:t>More pigment would make a color brighter; less would make the color more dull</a:t>
            </a:r>
            <a:endParaRPr lang="en-US" b="1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Pigment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substance used to provide color to paints, dyes, plastics, and other materials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Intensity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reflects the maximum amount of light back to the viewer’s eye</a:t>
            </a:r>
          </a:p>
          <a:p>
            <a:pPr eaLnBrk="1" hangingPunct="1"/>
            <a:r>
              <a:rPr lang="en-US" smtClean="0"/>
              <a:t>is not mixed with black, white, or gray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Saturation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measure of the intensity or brightness of a color, describing the amount of light reflecting from it </a:t>
            </a:r>
          </a:p>
          <a:p>
            <a:pPr eaLnBrk="1" hangingPunct="1"/>
            <a:r>
              <a:rPr lang="en-US" smtClean="0"/>
              <a:t>The greater the saturation of color, the higher the chroma</a:t>
            </a:r>
            <a:endParaRPr lang="en-US" b="1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Color wheel</a:t>
            </a:r>
            <a:endParaRPr lang="en-US" dirty="0" smtClean="0">
              <a:solidFill>
                <a:srgbClr val="990033"/>
              </a:solidFill>
              <a:latin typeface="Harrington" pitchFamily="82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Twelve hour color system which was developed by Louis Prang, an American Printer in 1876.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7"/>
          <p:cNvGrpSpPr>
            <a:grpSpLocks/>
          </p:cNvGrpSpPr>
          <p:nvPr/>
        </p:nvGrpSpPr>
        <p:grpSpPr bwMode="auto">
          <a:xfrm>
            <a:off x="1524000" y="685800"/>
            <a:ext cx="5943600" cy="5657850"/>
            <a:chOff x="107213400" y="106845649"/>
            <a:chExt cx="5943600" cy="5657301"/>
          </a:xfrm>
        </p:grpSpPr>
        <p:sp>
          <p:nvSpPr>
            <p:cNvPr id="20483" name="Oval 48"/>
            <p:cNvSpPr>
              <a:spLocks noChangeArrowheads="1"/>
            </p:cNvSpPr>
            <p:nvPr/>
          </p:nvSpPr>
          <p:spPr bwMode="auto">
            <a:xfrm>
              <a:off x="109287466" y="107886500"/>
              <a:ext cx="914400" cy="914400"/>
            </a:xfrm>
            <a:prstGeom prst="ellipse">
              <a:avLst/>
            </a:prstGeom>
            <a:solidFill>
              <a:srgbClr val="6F1D89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84" name="Oval 49"/>
            <p:cNvSpPr>
              <a:spLocks noChangeArrowheads="1"/>
            </p:cNvSpPr>
            <p:nvPr/>
          </p:nvSpPr>
          <p:spPr bwMode="auto">
            <a:xfrm>
              <a:off x="110271716" y="107873800"/>
              <a:ext cx="914400" cy="914400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85" name="Oval 50"/>
            <p:cNvSpPr>
              <a:spLocks noChangeArrowheads="1"/>
            </p:cNvSpPr>
            <p:nvPr/>
          </p:nvSpPr>
          <p:spPr bwMode="auto">
            <a:xfrm>
              <a:off x="111062290" y="108426254"/>
              <a:ext cx="914400" cy="914400"/>
            </a:xfrm>
            <a:prstGeom prst="ellipse">
              <a:avLst/>
            </a:prstGeom>
            <a:solidFill>
              <a:srgbClr val="009EA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86" name="Oval 51"/>
            <p:cNvSpPr>
              <a:spLocks noChangeArrowheads="1"/>
            </p:cNvSpPr>
            <p:nvPr/>
          </p:nvSpPr>
          <p:spPr bwMode="auto">
            <a:xfrm>
              <a:off x="111484566" y="109289850"/>
              <a:ext cx="914400" cy="914400"/>
            </a:xfrm>
            <a:prstGeom prst="ellipse">
              <a:avLst/>
            </a:prstGeom>
            <a:solidFill>
              <a:srgbClr val="00D2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87" name="Oval 52"/>
            <p:cNvSpPr>
              <a:spLocks noChangeArrowheads="1"/>
            </p:cNvSpPr>
            <p:nvPr/>
          </p:nvSpPr>
          <p:spPr bwMode="auto">
            <a:xfrm>
              <a:off x="111484566" y="110236000"/>
              <a:ext cx="914400" cy="914400"/>
            </a:xfrm>
            <a:prstGeom prst="ellipse">
              <a:avLst/>
            </a:prstGeom>
            <a:solidFill>
              <a:srgbClr val="CEE007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88" name="Oval 53"/>
            <p:cNvSpPr>
              <a:spLocks noChangeArrowheads="1"/>
            </p:cNvSpPr>
            <p:nvPr/>
          </p:nvSpPr>
          <p:spPr bwMode="auto">
            <a:xfrm>
              <a:off x="111033712" y="111078957"/>
              <a:ext cx="914400" cy="914400"/>
            </a:xfrm>
            <a:prstGeom prst="ellipse">
              <a:avLst/>
            </a:prstGeom>
            <a:solidFill>
              <a:srgbClr val="FFF019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89" name="Oval 54"/>
            <p:cNvSpPr>
              <a:spLocks noChangeArrowheads="1"/>
            </p:cNvSpPr>
            <p:nvPr/>
          </p:nvSpPr>
          <p:spPr bwMode="auto">
            <a:xfrm>
              <a:off x="108423866" y="108388150"/>
              <a:ext cx="914400" cy="914400"/>
            </a:xfrm>
            <a:prstGeom prst="ellipse">
              <a:avLst/>
            </a:prstGeom>
            <a:solidFill>
              <a:srgbClr val="6607A5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0" name="Oval 55"/>
            <p:cNvSpPr>
              <a:spLocks noChangeArrowheads="1"/>
            </p:cNvSpPr>
            <p:nvPr/>
          </p:nvSpPr>
          <p:spPr bwMode="auto">
            <a:xfrm>
              <a:off x="107976196" y="109245400"/>
              <a:ext cx="914400" cy="914400"/>
            </a:xfrm>
            <a:prstGeom prst="ellipse">
              <a:avLst/>
            </a:prstGeom>
            <a:solidFill>
              <a:srgbClr val="D10056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1" name="Oval 56"/>
            <p:cNvSpPr>
              <a:spLocks noChangeArrowheads="1"/>
            </p:cNvSpPr>
            <p:nvPr/>
          </p:nvSpPr>
          <p:spPr bwMode="auto">
            <a:xfrm>
              <a:off x="107971433" y="110216950"/>
              <a:ext cx="914400" cy="914400"/>
            </a:xfrm>
            <a:prstGeom prst="ellipse">
              <a:avLst/>
            </a:prstGeom>
            <a:solidFill>
              <a:srgbClr val="EF2B2D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2" name="Oval 57"/>
            <p:cNvSpPr>
              <a:spLocks noChangeArrowheads="1"/>
            </p:cNvSpPr>
            <p:nvPr/>
          </p:nvSpPr>
          <p:spPr bwMode="auto">
            <a:xfrm>
              <a:off x="108423866" y="111074200"/>
              <a:ext cx="914400" cy="914400"/>
            </a:xfrm>
            <a:prstGeom prst="ellipse">
              <a:avLst/>
            </a:prstGeom>
            <a:solidFill>
              <a:srgbClr val="F95602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3" name="Oval 58"/>
            <p:cNvSpPr>
              <a:spLocks noChangeArrowheads="1"/>
            </p:cNvSpPr>
            <p:nvPr/>
          </p:nvSpPr>
          <p:spPr bwMode="auto">
            <a:xfrm>
              <a:off x="109243016" y="111588550"/>
              <a:ext cx="914400" cy="914400"/>
            </a:xfrm>
            <a:prstGeom prst="ellipse">
              <a:avLst/>
            </a:prstGeom>
            <a:solidFill>
              <a:srgbClr val="EF6B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4" name="Oval 59"/>
            <p:cNvSpPr>
              <a:spLocks noChangeArrowheads="1"/>
            </p:cNvSpPr>
            <p:nvPr/>
          </p:nvSpPr>
          <p:spPr bwMode="auto">
            <a:xfrm>
              <a:off x="110214566" y="111588550"/>
              <a:ext cx="914400" cy="914400"/>
            </a:xfrm>
            <a:prstGeom prst="ellipse">
              <a:avLst/>
            </a:prstGeom>
            <a:solidFill>
              <a:srgbClr val="FCA311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5" name="Text Box 60"/>
            <p:cNvSpPr txBox="1">
              <a:spLocks noChangeArrowheads="1"/>
            </p:cNvSpPr>
            <p:nvPr/>
          </p:nvSpPr>
          <p:spPr bwMode="auto">
            <a:xfrm>
              <a:off x="107213400" y="106845649"/>
              <a:ext cx="5943600" cy="103366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 eaLnBrk="1" hangingPunct="1"/>
              <a:r>
                <a:rPr lang="en-US" sz="6000">
                  <a:solidFill>
                    <a:srgbClr val="000000"/>
                  </a:solidFill>
                  <a:latin typeface="Rockwell Extra Bold" pitchFamily="18" charset="0"/>
                </a:rPr>
                <a:t>Color Wheel</a:t>
              </a:r>
            </a:p>
            <a:p>
              <a:pPr eaLnBrk="1" hangingPunct="1"/>
              <a:endParaRPr lang="en-US" sz="2400">
                <a:latin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Primary colors</a:t>
            </a:r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red, yellow, &amp; blue</a:t>
            </a:r>
          </a:p>
          <a:p>
            <a:pPr eaLnBrk="1" hangingPunct="1"/>
            <a:r>
              <a:rPr lang="en-US" smtClean="0"/>
              <a:t>spaced equidistantly apart on the color wheel	</a:t>
            </a:r>
          </a:p>
          <a:p>
            <a:pPr eaLnBrk="1" hangingPunct="1"/>
            <a:r>
              <a:rPr lang="en-US" smtClean="0"/>
              <a:t>cannot be created by mixing any other colors together</a:t>
            </a:r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Color</a:t>
            </a:r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visual response of the eye to reflected rays of light</a:t>
            </a:r>
          </a:p>
          <a:p>
            <a:pPr eaLnBrk="1" hangingPunct="1"/>
            <a:r>
              <a:rPr lang="en-US" smtClean="0"/>
              <a:t>element of design</a:t>
            </a:r>
          </a:p>
          <a:p>
            <a:pPr eaLnBrk="1" hangingPunct="1"/>
            <a:r>
              <a:rPr lang="en-US" smtClean="0"/>
              <a:t>3 dimensions</a:t>
            </a:r>
          </a:p>
          <a:p>
            <a:pPr lvl="1" eaLnBrk="1" hangingPunct="1"/>
            <a:r>
              <a:rPr lang="en-US" smtClean="0"/>
              <a:t>hue</a:t>
            </a:r>
          </a:p>
          <a:p>
            <a:pPr lvl="1" eaLnBrk="1" hangingPunct="1"/>
            <a:r>
              <a:rPr lang="en-US" smtClean="0"/>
              <a:t>value</a:t>
            </a:r>
          </a:p>
          <a:p>
            <a:pPr lvl="1" eaLnBrk="1" hangingPunct="1"/>
            <a:r>
              <a:rPr lang="en-US" smtClean="0"/>
              <a:t>chroma</a:t>
            </a:r>
            <a:endParaRPr lang="en-US" b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7"/>
          <p:cNvGrpSpPr>
            <a:grpSpLocks/>
          </p:cNvGrpSpPr>
          <p:nvPr/>
        </p:nvGrpSpPr>
        <p:grpSpPr bwMode="auto">
          <a:xfrm>
            <a:off x="1752600" y="685800"/>
            <a:ext cx="5943600" cy="5557838"/>
            <a:chOff x="107213400" y="106945043"/>
            <a:chExt cx="5943600" cy="5557907"/>
          </a:xfrm>
        </p:grpSpPr>
        <p:sp>
          <p:nvSpPr>
            <p:cNvPr id="22531" name="Oval 18"/>
            <p:cNvSpPr>
              <a:spLocks noChangeArrowheads="1"/>
            </p:cNvSpPr>
            <p:nvPr/>
          </p:nvSpPr>
          <p:spPr bwMode="auto">
            <a:xfrm>
              <a:off x="109287466" y="1078865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32" name="Oval 19"/>
            <p:cNvSpPr>
              <a:spLocks noChangeArrowheads="1"/>
            </p:cNvSpPr>
            <p:nvPr/>
          </p:nvSpPr>
          <p:spPr bwMode="auto">
            <a:xfrm>
              <a:off x="110271716" y="107873800"/>
              <a:ext cx="914400" cy="914400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33" name="Oval 20"/>
            <p:cNvSpPr>
              <a:spLocks noChangeArrowheads="1"/>
            </p:cNvSpPr>
            <p:nvPr/>
          </p:nvSpPr>
          <p:spPr bwMode="auto">
            <a:xfrm>
              <a:off x="111062290" y="108426254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34" name="Oval 21"/>
            <p:cNvSpPr>
              <a:spLocks noChangeArrowheads="1"/>
            </p:cNvSpPr>
            <p:nvPr/>
          </p:nvSpPr>
          <p:spPr bwMode="auto">
            <a:xfrm>
              <a:off x="111484566" y="1092898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35" name="Oval 22"/>
            <p:cNvSpPr>
              <a:spLocks noChangeArrowheads="1"/>
            </p:cNvSpPr>
            <p:nvPr/>
          </p:nvSpPr>
          <p:spPr bwMode="auto">
            <a:xfrm>
              <a:off x="111484566" y="1102360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36" name="Oval 23"/>
            <p:cNvSpPr>
              <a:spLocks noChangeArrowheads="1"/>
            </p:cNvSpPr>
            <p:nvPr/>
          </p:nvSpPr>
          <p:spPr bwMode="auto">
            <a:xfrm>
              <a:off x="111033712" y="111078957"/>
              <a:ext cx="914400" cy="914400"/>
            </a:xfrm>
            <a:prstGeom prst="ellipse">
              <a:avLst/>
            </a:prstGeom>
            <a:solidFill>
              <a:srgbClr val="FFF019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37" name="Oval 24"/>
            <p:cNvSpPr>
              <a:spLocks noChangeArrowheads="1"/>
            </p:cNvSpPr>
            <p:nvPr/>
          </p:nvSpPr>
          <p:spPr bwMode="auto">
            <a:xfrm>
              <a:off x="108423866" y="1083881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38" name="Oval 25"/>
            <p:cNvSpPr>
              <a:spLocks noChangeArrowheads="1"/>
            </p:cNvSpPr>
            <p:nvPr/>
          </p:nvSpPr>
          <p:spPr bwMode="auto">
            <a:xfrm>
              <a:off x="107976196" y="1092454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39" name="Oval 26"/>
            <p:cNvSpPr>
              <a:spLocks noChangeArrowheads="1"/>
            </p:cNvSpPr>
            <p:nvPr/>
          </p:nvSpPr>
          <p:spPr bwMode="auto">
            <a:xfrm>
              <a:off x="107971433" y="110216950"/>
              <a:ext cx="914400" cy="914400"/>
            </a:xfrm>
            <a:prstGeom prst="ellipse">
              <a:avLst/>
            </a:prstGeom>
            <a:solidFill>
              <a:srgbClr val="EF2B2D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40" name="Oval 27"/>
            <p:cNvSpPr>
              <a:spLocks noChangeArrowheads="1"/>
            </p:cNvSpPr>
            <p:nvPr/>
          </p:nvSpPr>
          <p:spPr bwMode="auto">
            <a:xfrm>
              <a:off x="108423866" y="1110742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41" name="Oval 28"/>
            <p:cNvSpPr>
              <a:spLocks noChangeArrowheads="1"/>
            </p:cNvSpPr>
            <p:nvPr/>
          </p:nvSpPr>
          <p:spPr bwMode="auto">
            <a:xfrm>
              <a:off x="109243016" y="1115885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42" name="Oval 29"/>
            <p:cNvSpPr>
              <a:spLocks noChangeArrowheads="1"/>
            </p:cNvSpPr>
            <p:nvPr/>
          </p:nvSpPr>
          <p:spPr bwMode="auto">
            <a:xfrm>
              <a:off x="110214566" y="1115885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2543" name="Text Box 30"/>
            <p:cNvSpPr txBox="1">
              <a:spLocks noChangeArrowheads="1"/>
            </p:cNvSpPr>
            <p:nvPr/>
          </p:nvSpPr>
          <p:spPr bwMode="auto">
            <a:xfrm>
              <a:off x="107213400" y="106945043"/>
              <a:ext cx="5943600" cy="99390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 eaLnBrk="1" hangingPunct="1"/>
              <a:r>
                <a:rPr lang="en-US" sz="5000">
                  <a:solidFill>
                    <a:srgbClr val="000000"/>
                  </a:solidFill>
                  <a:latin typeface="Rockwell Extra Bold" pitchFamily="18" charset="0"/>
                </a:rPr>
                <a:t>Primary Colors</a:t>
              </a:r>
              <a:r>
                <a:rPr lang="en-US" sz="6000">
                  <a:solidFill>
                    <a:srgbClr val="000000"/>
                  </a:solidFill>
                  <a:latin typeface="Rockwell Extra Bold" pitchFamily="18" charset="0"/>
                </a:rPr>
                <a:t> </a:t>
              </a:r>
            </a:p>
            <a:p>
              <a:pPr eaLnBrk="1" hangingPunct="1"/>
              <a:endParaRPr lang="en-US" sz="2400">
                <a:latin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Secondary colors</a:t>
            </a:r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orange, green, &amp; violet</a:t>
            </a:r>
          </a:p>
          <a:p>
            <a:pPr eaLnBrk="1" hangingPunct="1"/>
            <a:r>
              <a:rPr lang="en-US" smtClean="0"/>
              <a:t>created by mixing two primary colors</a:t>
            </a:r>
          </a:p>
          <a:p>
            <a:pPr eaLnBrk="1" hangingPunct="1"/>
            <a:r>
              <a:rPr lang="en-US" smtClean="0"/>
              <a:t>placed in between primary colors</a:t>
            </a:r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7"/>
          <p:cNvGrpSpPr>
            <a:grpSpLocks/>
          </p:cNvGrpSpPr>
          <p:nvPr/>
        </p:nvGrpSpPr>
        <p:grpSpPr bwMode="auto">
          <a:xfrm>
            <a:off x="1143000" y="533400"/>
            <a:ext cx="6978650" cy="5457825"/>
            <a:chOff x="106696565" y="107044435"/>
            <a:chExt cx="6977270" cy="5458515"/>
          </a:xfrm>
        </p:grpSpPr>
        <p:sp>
          <p:nvSpPr>
            <p:cNvPr id="24579" name="Oval 18"/>
            <p:cNvSpPr>
              <a:spLocks noChangeArrowheads="1"/>
            </p:cNvSpPr>
            <p:nvPr/>
          </p:nvSpPr>
          <p:spPr bwMode="auto">
            <a:xfrm>
              <a:off x="109287466" y="1078865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4580" name="Oval 19"/>
            <p:cNvSpPr>
              <a:spLocks noChangeArrowheads="1"/>
            </p:cNvSpPr>
            <p:nvPr/>
          </p:nvSpPr>
          <p:spPr bwMode="auto">
            <a:xfrm>
              <a:off x="110271716" y="1078738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4581" name="Oval 20"/>
            <p:cNvSpPr>
              <a:spLocks noChangeArrowheads="1"/>
            </p:cNvSpPr>
            <p:nvPr/>
          </p:nvSpPr>
          <p:spPr bwMode="auto">
            <a:xfrm>
              <a:off x="111062290" y="108426254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4582" name="Oval 21"/>
            <p:cNvSpPr>
              <a:spLocks noChangeArrowheads="1"/>
            </p:cNvSpPr>
            <p:nvPr/>
          </p:nvSpPr>
          <p:spPr bwMode="auto">
            <a:xfrm>
              <a:off x="111484566" y="109289850"/>
              <a:ext cx="914400" cy="914400"/>
            </a:xfrm>
            <a:prstGeom prst="ellipse">
              <a:avLst/>
            </a:prstGeom>
            <a:solidFill>
              <a:srgbClr val="00D2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4583" name="Oval 22"/>
            <p:cNvSpPr>
              <a:spLocks noChangeArrowheads="1"/>
            </p:cNvSpPr>
            <p:nvPr/>
          </p:nvSpPr>
          <p:spPr bwMode="auto">
            <a:xfrm>
              <a:off x="111484566" y="1102360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4584" name="Oval 23"/>
            <p:cNvSpPr>
              <a:spLocks noChangeArrowheads="1"/>
            </p:cNvSpPr>
            <p:nvPr/>
          </p:nvSpPr>
          <p:spPr bwMode="auto">
            <a:xfrm>
              <a:off x="111033712" y="111078957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4585" name="Oval 24"/>
            <p:cNvSpPr>
              <a:spLocks noChangeArrowheads="1"/>
            </p:cNvSpPr>
            <p:nvPr/>
          </p:nvSpPr>
          <p:spPr bwMode="auto">
            <a:xfrm>
              <a:off x="108423866" y="108388150"/>
              <a:ext cx="914400" cy="914400"/>
            </a:xfrm>
            <a:prstGeom prst="ellipse">
              <a:avLst/>
            </a:prstGeom>
            <a:solidFill>
              <a:srgbClr val="6607A5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4586" name="Oval 25"/>
            <p:cNvSpPr>
              <a:spLocks noChangeArrowheads="1"/>
            </p:cNvSpPr>
            <p:nvPr/>
          </p:nvSpPr>
          <p:spPr bwMode="auto">
            <a:xfrm>
              <a:off x="107976196" y="1092454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4587" name="Oval 26"/>
            <p:cNvSpPr>
              <a:spLocks noChangeArrowheads="1"/>
            </p:cNvSpPr>
            <p:nvPr/>
          </p:nvSpPr>
          <p:spPr bwMode="auto">
            <a:xfrm>
              <a:off x="107971433" y="1102169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4588" name="Oval 27"/>
            <p:cNvSpPr>
              <a:spLocks noChangeArrowheads="1"/>
            </p:cNvSpPr>
            <p:nvPr/>
          </p:nvSpPr>
          <p:spPr bwMode="auto">
            <a:xfrm>
              <a:off x="108423866" y="1110742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4589" name="Oval 28"/>
            <p:cNvSpPr>
              <a:spLocks noChangeArrowheads="1"/>
            </p:cNvSpPr>
            <p:nvPr/>
          </p:nvSpPr>
          <p:spPr bwMode="auto">
            <a:xfrm>
              <a:off x="109243016" y="111588550"/>
              <a:ext cx="914400" cy="914400"/>
            </a:xfrm>
            <a:prstGeom prst="ellipse">
              <a:avLst/>
            </a:prstGeom>
            <a:solidFill>
              <a:srgbClr val="EF6B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4590" name="Oval 29"/>
            <p:cNvSpPr>
              <a:spLocks noChangeArrowheads="1"/>
            </p:cNvSpPr>
            <p:nvPr/>
          </p:nvSpPr>
          <p:spPr bwMode="auto">
            <a:xfrm>
              <a:off x="110214566" y="1115885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4591" name="Text Box 30"/>
            <p:cNvSpPr txBox="1">
              <a:spLocks noChangeArrowheads="1"/>
            </p:cNvSpPr>
            <p:nvPr/>
          </p:nvSpPr>
          <p:spPr bwMode="auto">
            <a:xfrm>
              <a:off x="106696565" y="107044435"/>
              <a:ext cx="6977270" cy="109330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 eaLnBrk="1" hangingPunct="1"/>
              <a:r>
                <a:rPr lang="en-US" sz="5000">
                  <a:solidFill>
                    <a:srgbClr val="000000"/>
                  </a:solidFill>
                  <a:latin typeface="Rockwell Extra Bold" pitchFamily="18" charset="0"/>
                </a:rPr>
                <a:t>Secondary Colors</a:t>
              </a:r>
              <a:endParaRPr lang="en-US" sz="2400">
                <a:latin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Tertiary colors</a:t>
            </a:r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red-orange, red-violet, blue-violet, blue-green, yellow-green, &amp; yellow-orange</a:t>
            </a:r>
          </a:p>
          <a:p>
            <a:pPr eaLnBrk="1" hangingPunct="1"/>
            <a:r>
              <a:rPr lang="en-US" smtClean="0"/>
              <a:t>between primary and secondary colors</a:t>
            </a:r>
          </a:p>
          <a:p>
            <a:pPr eaLnBrk="1" hangingPunct="1"/>
            <a:r>
              <a:rPr lang="en-US" smtClean="0"/>
              <a:t>mixing primary &amp; secondary colors  </a:t>
            </a:r>
          </a:p>
          <a:p>
            <a:pPr eaLnBrk="1" hangingPunct="1"/>
            <a:r>
              <a:rPr lang="en-US" smtClean="0"/>
              <a:t>primary color is always listed first with a hyphen in the center of the word</a:t>
            </a:r>
            <a:endParaRPr lang="en-US" b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1752600" y="609600"/>
            <a:ext cx="5943600" cy="5657850"/>
            <a:chOff x="107213400" y="106845649"/>
            <a:chExt cx="5943600" cy="5657301"/>
          </a:xfrm>
        </p:grpSpPr>
        <p:sp>
          <p:nvSpPr>
            <p:cNvPr id="26627" name="Oval 4"/>
            <p:cNvSpPr>
              <a:spLocks noChangeArrowheads="1"/>
            </p:cNvSpPr>
            <p:nvPr/>
          </p:nvSpPr>
          <p:spPr bwMode="auto">
            <a:xfrm>
              <a:off x="109287466" y="107886500"/>
              <a:ext cx="914400" cy="914400"/>
            </a:xfrm>
            <a:prstGeom prst="ellipse">
              <a:avLst/>
            </a:prstGeom>
            <a:solidFill>
              <a:srgbClr val="6F1D89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6628" name="Oval 5"/>
            <p:cNvSpPr>
              <a:spLocks noChangeArrowheads="1"/>
            </p:cNvSpPr>
            <p:nvPr/>
          </p:nvSpPr>
          <p:spPr bwMode="auto">
            <a:xfrm>
              <a:off x="110271716" y="1078738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6629" name="Oval 6"/>
            <p:cNvSpPr>
              <a:spLocks noChangeArrowheads="1"/>
            </p:cNvSpPr>
            <p:nvPr/>
          </p:nvSpPr>
          <p:spPr bwMode="auto">
            <a:xfrm>
              <a:off x="111062290" y="108426254"/>
              <a:ext cx="914400" cy="914400"/>
            </a:xfrm>
            <a:prstGeom prst="ellipse">
              <a:avLst/>
            </a:prstGeom>
            <a:solidFill>
              <a:srgbClr val="009EA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6630" name="Oval 7"/>
            <p:cNvSpPr>
              <a:spLocks noChangeArrowheads="1"/>
            </p:cNvSpPr>
            <p:nvPr/>
          </p:nvSpPr>
          <p:spPr bwMode="auto">
            <a:xfrm>
              <a:off x="111484566" y="1092898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6631" name="Oval 8"/>
            <p:cNvSpPr>
              <a:spLocks noChangeArrowheads="1"/>
            </p:cNvSpPr>
            <p:nvPr/>
          </p:nvSpPr>
          <p:spPr bwMode="auto">
            <a:xfrm>
              <a:off x="111484566" y="110236000"/>
              <a:ext cx="914400" cy="914400"/>
            </a:xfrm>
            <a:prstGeom prst="ellipse">
              <a:avLst/>
            </a:prstGeom>
            <a:solidFill>
              <a:srgbClr val="CEE007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6632" name="Oval 9"/>
            <p:cNvSpPr>
              <a:spLocks noChangeArrowheads="1"/>
            </p:cNvSpPr>
            <p:nvPr/>
          </p:nvSpPr>
          <p:spPr bwMode="auto">
            <a:xfrm>
              <a:off x="111033712" y="111078957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6633" name="Oval 10"/>
            <p:cNvSpPr>
              <a:spLocks noChangeArrowheads="1"/>
            </p:cNvSpPr>
            <p:nvPr/>
          </p:nvSpPr>
          <p:spPr bwMode="auto">
            <a:xfrm>
              <a:off x="108423866" y="1083881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6634" name="Oval 11"/>
            <p:cNvSpPr>
              <a:spLocks noChangeArrowheads="1"/>
            </p:cNvSpPr>
            <p:nvPr/>
          </p:nvSpPr>
          <p:spPr bwMode="auto">
            <a:xfrm>
              <a:off x="107976196" y="109245400"/>
              <a:ext cx="914400" cy="914400"/>
            </a:xfrm>
            <a:prstGeom prst="ellipse">
              <a:avLst/>
            </a:prstGeom>
            <a:solidFill>
              <a:srgbClr val="C4008C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6635" name="Oval 12"/>
            <p:cNvSpPr>
              <a:spLocks noChangeArrowheads="1"/>
            </p:cNvSpPr>
            <p:nvPr/>
          </p:nvSpPr>
          <p:spPr bwMode="auto">
            <a:xfrm>
              <a:off x="107971433" y="1102169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6636" name="Oval 13"/>
            <p:cNvSpPr>
              <a:spLocks noChangeArrowheads="1"/>
            </p:cNvSpPr>
            <p:nvPr/>
          </p:nvSpPr>
          <p:spPr bwMode="auto">
            <a:xfrm>
              <a:off x="108423866" y="111074200"/>
              <a:ext cx="914400" cy="914400"/>
            </a:xfrm>
            <a:prstGeom prst="ellipse">
              <a:avLst/>
            </a:prstGeom>
            <a:solidFill>
              <a:srgbClr val="F95602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6637" name="Oval 14"/>
            <p:cNvSpPr>
              <a:spLocks noChangeArrowheads="1"/>
            </p:cNvSpPr>
            <p:nvPr/>
          </p:nvSpPr>
          <p:spPr bwMode="auto">
            <a:xfrm>
              <a:off x="109243016" y="1115885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6638" name="Oval 15"/>
            <p:cNvSpPr>
              <a:spLocks noChangeArrowheads="1"/>
            </p:cNvSpPr>
            <p:nvPr/>
          </p:nvSpPr>
          <p:spPr bwMode="auto">
            <a:xfrm>
              <a:off x="110214566" y="111588550"/>
              <a:ext cx="914400" cy="914400"/>
            </a:xfrm>
            <a:prstGeom prst="ellipse">
              <a:avLst/>
            </a:prstGeom>
            <a:solidFill>
              <a:srgbClr val="FCA311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6639" name="Text Box 16"/>
            <p:cNvSpPr txBox="1">
              <a:spLocks noChangeArrowheads="1"/>
            </p:cNvSpPr>
            <p:nvPr/>
          </p:nvSpPr>
          <p:spPr bwMode="auto">
            <a:xfrm>
              <a:off x="107213400" y="106845649"/>
              <a:ext cx="5943600" cy="103366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 eaLnBrk="1" hangingPunct="1"/>
              <a:r>
                <a:rPr lang="en-US" sz="5000">
                  <a:solidFill>
                    <a:srgbClr val="000000"/>
                  </a:solidFill>
                  <a:latin typeface="Rockwell Extra Bold" pitchFamily="18" charset="0"/>
                </a:rPr>
                <a:t>Tertiary Colors</a:t>
              </a:r>
              <a:endParaRPr lang="en-US" sz="2400">
                <a:latin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Chromatic colors</a:t>
            </a:r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Colors derived from the visible spectrum </a:t>
            </a:r>
          </a:p>
          <a:p>
            <a:pPr eaLnBrk="1" hangingPunct="1"/>
            <a:r>
              <a:rPr lang="en-US" smtClean="0"/>
              <a:t>characterized by the presence of both hue and chroma</a:t>
            </a:r>
          </a:p>
          <a:p>
            <a:pPr eaLnBrk="1" hangingPunct="1"/>
            <a:r>
              <a:rPr lang="en-US" smtClean="0"/>
              <a:t>all colors other than black, white or gray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Achromatic colors</a:t>
            </a:r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white, black, &amp; any values of gray </a:t>
            </a:r>
          </a:p>
          <a:p>
            <a:pPr eaLnBrk="1" hangingPunct="1"/>
            <a:r>
              <a:rPr lang="en-US" smtClean="0"/>
              <a:t>do not appear on the color wheel</a:t>
            </a:r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Neutral colors</a:t>
            </a:r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achromatic color to which a small amount of hue has been added</a:t>
            </a:r>
            <a:endParaRPr lang="en-US" b="1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dirty="0" smtClean="0">
                <a:solidFill>
                  <a:srgbClr val="990033"/>
                </a:solidFill>
                <a:latin typeface="Harrington" pitchFamily="82" charset="0"/>
              </a:rPr>
              <a:t>Advancing (warm) colors-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aggressive or warm</a:t>
            </a:r>
          </a:p>
          <a:p>
            <a:pPr eaLnBrk="1" hangingPunct="1"/>
            <a:r>
              <a:rPr lang="en-US" smtClean="0"/>
              <a:t>predominantly composed of red or yellow</a:t>
            </a:r>
          </a:p>
          <a:p>
            <a:pPr eaLnBrk="1" hangingPunct="1"/>
            <a:r>
              <a:rPr lang="en-US" smtClean="0"/>
              <a:t>visually move forward toward the viewer</a:t>
            </a:r>
            <a:endParaRPr lang="en-US" b="1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Warm colors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red, orange, yellow</a:t>
            </a:r>
          </a:p>
          <a:p>
            <a:pPr eaLnBrk="1" hangingPunct="1"/>
            <a:r>
              <a:rPr lang="en-US" smtClean="0"/>
              <a:t>association with warm and hot things</a:t>
            </a:r>
          </a:p>
          <a:p>
            <a:pPr eaLnBrk="1" hangingPunct="1"/>
            <a:r>
              <a:rPr lang="en-US" smtClean="0"/>
              <a:t>active, cheery, evoking warm and happy feelings</a:t>
            </a:r>
          </a:p>
          <a:p>
            <a:pPr eaLnBrk="1" hangingPunct="1"/>
            <a:r>
              <a:rPr lang="en-US" smtClean="0"/>
              <a:t>dominate, look larger and advance</a:t>
            </a:r>
          </a:p>
          <a:p>
            <a:pPr eaLnBrk="1" hangingPunct="1"/>
            <a:r>
              <a:rPr lang="en-US" smtClean="0"/>
              <a:t>informal and blend</a:t>
            </a:r>
          </a:p>
          <a:p>
            <a:pPr eaLnBrk="1" hangingPunct="1"/>
            <a:r>
              <a:rPr lang="en-US" smtClean="0"/>
              <a:t>irritating if too much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Hue-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descriptive name of color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(i.e. red, yellow, &amp; green)</a:t>
            </a:r>
          </a:p>
          <a:p>
            <a:pPr eaLnBrk="1" hangingPunct="1"/>
            <a:r>
              <a:rPr lang="en-US" dirty="0" smtClean="0"/>
              <a:t>pure color w/o black, white, or gray added</a:t>
            </a:r>
          </a:p>
          <a:p>
            <a:pPr eaLnBrk="1" hangingPunct="1"/>
            <a:r>
              <a:rPr lang="en-US" dirty="0" smtClean="0"/>
              <a:t> defines a specific spot on the color wheel </a:t>
            </a:r>
          </a:p>
          <a:p>
            <a:pPr lvl="1" eaLnBrk="1" hangingPunct="1"/>
            <a:r>
              <a:rPr lang="en-US" dirty="0" smtClean="0"/>
              <a:t>12 hues on the color wheel</a:t>
            </a:r>
          </a:p>
          <a:p>
            <a:pPr eaLnBrk="1" hangingPunct="1"/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32"/>
          <p:cNvGrpSpPr>
            <a:grpSpLocks/>
          </p:cNvGrpSpPr>
          <p:nvPr/>
        </p:nvGrpSpPr>
        <p:grpSpPr bwMode="auto">
          <a:xfrm>
            <a:off x="1905000" y="838200"/>
            <a:ext cx="5943600" cy="5657850"/>
            <a:chOff x="107213400" y="106845649"/>
            <a:chExt cx="5943600" cy="5657301"/>
          </a:xfrm>
        </p:grpSpPr>
        <p:sp>
          <p:nvSpPr>
            <p:cNvPr id="32771" name="Oval 33"/>
            <p:cNvSpPr>
              <a:spLocks noChangeArrowheads="1"/>
            </p:cNvSpPr>
            <p:nvPr/>
          </p:nvSpPr>
          <p:spPr bwMode="auto">
            <a:xfrm>
              <a:off x="109287466" y="1078865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72" name="Oval 34"/>
            <p:cNvSpPr>
              <a:spLocks noChangeArrowheads="1"/>
            </p:cNvSpPr>
            <p:nvPr/>
          </p:nvSpPr>
          <p:spPr bwMode="auto">
            <a:xfrm>
              <a:off x="110271716" y="1078738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73" name="Oval 35"/>
            <p:cNvSpPr>
              <a:spLocks noChangeArrowheads="1"/>
            </p:cNvSpPr>
            <p:nvPr/>
          </p:nvSpPr>
          <p:spPr bwMode="auto">
            <a:xfrm>
              <a:off x="111062290" y="108426254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74" name="Oval 36"/>
            <p:cNvSpPr>
              <a:spLocks noChangeArrowheads="1"/>
            </p:cNvSpPr>
            <p:nvPr/>
          </p:nvSpPr>
          <p:spPr bwMode="auto">
            <a:xfrm>
              <a:off x="111484566" y="1092898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75" name="Oval 37"/>
            <p:cNvSpPr>
              <a:spLocks noChangeArrowheads="1"/>
            </p:cNvSpPr>
            <p:nvPr/>
          </p:nvSpPr>
          <p:spPr bwMode="auto">
            <a:xfrm>
              <a:off x="111484566" y="1102360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76" name="Oval 38"/>
            <p:cNvSpPr>
              <a:spLocks noChangeArrowheads="1"/>
            </p:cNvSpPr>
            <p:nvPr/>
          </p:nvSpPr>
          <p:spPr bwMode="auto">
            <a:xfrm>
              <a:off x="111033712" y="111078957"/>
              <a:ext cx="914400" cy="914400"/>
            </a:xfrm>
            <a:prstGeom prst="ellipse">
              <a:avLst/>
            </a:prstGeom>
            <a:solidFill>
              <a:srgbClr val="FFF019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77" name="Oval 39"/>
            <p:cNvSpPr>
              <a:spLocks noChangeArrowheads="1"/>
            </p:cNvSpPr>
            <p:nvPr/>
          </p:nvSpPr>
          <p:spPr bwMode="auto">
            <a:xfrm>
              <a:off x="108423866" y="1083881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78" name="Oval 40"/>
            <p:cNvSpPr>
              <a:spLocks noChangeArrowheads="1"/>
            </p:cNvSpPr>
            <p:nvPr/>
          </p:nvSpPr>
          <p:spPr bwMode="auto">
            <a:xfrm>
              <a:off x="107976196" y="109245400"/>
              <a:ext cx="914400" cy="914400"/>
            </a:xfrm>
            <a:prstGeom prst="ellipse">
              <a:avLst/>
            </a:prstGeom>
            <a:solidFill>
              <a:srgbClr val="D10056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79" name="Oval 41"/>
            <p:cNvSpPr>
              <a:spLocks noChangeArrowheads="1"/>
            </p:cNvSpPr>
            <p:nvPr/>
          </p:nvSpPr>
          <p:spPr bwMode="auto">
            <a:xfrm>
              <a:off x="107971433" y="110216950"/>
              <a:ext cx="914400" cy="914400"/>
            </a:xfrm>
            <a:prstGeom prst="ellipse">
              <a:avLst/>
            </a:prstGeom>
            <a:solidFill>
              <a:srgbClr val="EF2B2D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80" name="Oval 42"/>
            <p:cNvSpPr>
              <a:spLocks noChangeArrowheads="1"/>
            </p:cNvSpPr>
            <p:nvPr/>
          </p:nvSpPr>
          <p:spPr bwMode="auto">
            <a:xfrm>
              <a:off x="108423866" y="111074200"/>
              <a:ext cx="914400" cy="914400"/>
            </a:xfrm>
            <a:prstGeom prst="ellipse">
              <a:avLst/>
            </a:prstGeom>
            <a:solidFill>
              <a:srgbClr val="F95602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81" name="Oval 43"/>
            <p:cNvSpPr>
              <a:spLocks noChangeArrowheads="1"/>
            </p:cNvSpPr>
            <p:nvPr/>
          </p:nvSpPr>
          <p:spPr bwMode="auto">
            <a:xfrm>
              <a:off x="109243016" y="111588550"/>
              <a:ext cx="914400" cy="914400"/>
            </a:xfrm>
            <a:prstGeom prst="ellipse">
              <a:avLst/>
            </a:prstGeom>
            <a:solidFill>
              <a:srgbClr val="EF6B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82" name="Oval 44"/>
            <p:cNvSpPr>
              <a:spLocks noChangeArrowheads="1"/>
            </p:cNvSpPr>
            <p:nvPr/>
          </p:nvSpPr>
          <p:spPr bwMode="auto">
            <a:xfrm>
              <a:off x="110214566" y="111588550"/>
              <a:ext cx="914400" cy="914400"/>
            </a:xfrm>
            <a:prstGeom prst="ellipse">
              <a:avLst/>
            </a:prstGeom>
            <a:solidFill>
              <a:srgbClr val="FCA311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83" name="Text Box 45"/>
            <p:cNvSpPr txBox="1">
              <a:spLocks noChangeArrowheads="1"/>
            </p:cNvSpPr>
            <p:nvPr/>
          </p:nvSpPr>
          <p:spPr bwMode="auto">
            <a:xfrm>
              <a:off x="107213400" y="106845649"/>
              <a:ext cx="5943600" cy="103366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 eaLnBrk="1" hangingPunct="1"/>
              <a:r>
                <a:rPr lang="en-US" sz="5400">
                  <a:solidFill>
                    <a:srgbClr val="000000"/>
                  </a:solidFill>
                  <a:latin typeface="Rockwell Extra Bold" pitchFamily="18" charset="0"/>
                </a:rPr>
                <a:t>Warm Colors</a:t>
              </a:r>
              <a:endParaRPr lang="en-US" sz="5400">
                <a:latin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Receding (cool) colors</a:t>
            </a:r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passive or cool</a:t>
            </a:r>
          </a:p>
          <a:p>
            <a:pPr eaLnBrk="1" hangingPunct="1"/>
            <a:r>
              <a:rPr lang="en-US" smtClean="0"/>
              <a:t>predominantly composed of blues or greens</a:t>
            </a:r>
          </a:p>
          <a:p>
            <a:pPr eaLnBrk="1" hangingPunct="1"/>
            <a:r>
              <a:rPr lang="en-US" smtClean="0"/>
              <a:t>visually pull back from the viewer</a:t>
            </a:r>
            <a:endParaRPr lang="en-US" b="1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Cool Colors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blue, green, violet</a:t>
            </a:r>
          </a:p>
          <a:p>
            <a:pPr eaLnBrk="1" hangingPunct="1"/>
            <a:r>
              <a:rPr lang="en-US" smtClean="0"/>
              <a:t>association with cool things</a:t>
            </a:r>
          </a:p>
          <a:p>
            <a:pPr eaLnBrk="1" hangingPunct="1"/>
            <a:r>
              <a:rPr lang="en-US" smtClean="0"/>
              <a:t>restful, peaceful, soothing, quiet, melancholy, “less friendly”</a:t>
            </a:r>
          </a:p>
          <a:p>
            <a:pPr eaLnBrk="1" hangingPunct="1"/>
            <a:r>
              <a:rPr lang="en-US" smtClean="0"/>
              <a:t>recede, look smaller</a:t>
            </a:r>
          </a:p>
          <a:p>
            <a:pPr eaLnBrk="1" hangingPunct="1"/>
            <a:r>
              <a:rPr lang="en-US" smtClean="0"/>
              <a:t>may appear formal and lack unity</a:t>
            </a:r>
          </a:p>
          <a:p>
            <a:pPr eaLnBrk="1" hangingPunct="1"/>
            <a:r>
              <a:rPr lang="en-US" smtClean="0"/>
              <a:t>cannot be seen from a distance</a:t>
            </a:r>
          </a:p>
          <a:p>
            <a:pPr eaLnBrk="1" hangingPunct="1"/>
            <a:r>
              <a:rPr lang="en-US" smtClean="0"/>
              <a:t>using both increases depth in an arrangement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8"/>
          <p:cNvGrpSpPr>
            <a:grpSpLocks/>
          </p:cNvGrpSpPr>
          <p:nvPr/>
        </p:nvGrpSpPr>
        <p:grpSpPr bwMode="auto">
          <a:xfrm>
            <a:off x="1447800" y="895350"/>
            <a:ext cx="5943600" cy="5657850"/>
            <a:chOff x="107213400" y="106845649"/>
            <a:chExt cx="5943600" cy="5657301"/>
          </a:xfrm>
        </p:grpSpPr>
        <p:sp>
          <p:nvSpPr>
            <p:cNvPr id="35843" name="Oval 19"/>
            <p:cNvSpPr>
              <a:spLocks noChangeArrowheads="1"/>
            </p:cNvSpPr>
            <p:nvPr/>
          </p:nvSpPr>
          <p:spPr bwMode="auto">
            <a:xfrm>
              <a:off x="109287466" y="107886500"/>
              <a:ext cx="914400" cy="914400"/>
            </a:xfrm>
            <a:prstGeom prst="ellipse">
              <a:avLst/>
            </a:prstGeom>
            <a:solidFill>
              <a:srgbClr val="6F1D89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5844" name="Oval 20"/>
            <p:cNvSpPr>
              <a:spLocks noChangeArrowheads="1"/>
            </p:cNvSpPr>
            <p:nvPr/>
          </p:nvSpPr>
          <p:spPr bwMode="auto">
            <a:xfrm>
              <a:off x="110271716" y="107873800"/>
              <a:ext cx="914400" cy="914400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5845" name="Oval 21"/>
            <p:cNvSpPr>
              <a:spLocks noChangeArrowheads="1"/>
            </p:cNvSpPr>
            <p:nvPr/>
          </p:nvSpPr>
          <p:spPr bwMode="auto">
            <a:xfrm>
              <a:off x="111062290" y="108426254"/>
              <a:ext cx="914400" cy="914400"/>
            </a:xfrm>
            <a:prstGeom prst="ellipse">
              <a:avLst/>
            </a:prstGeom>
            <a:solidFill>
              <a:srgbClr val="009EA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5846" name="Oval 22"/>
            <p:cNvSpPr>
              <a:spLocks noChangeArrowheads="1"/>
            </p:cNvSpPr>
            <p:nvPr/>
          </p:nvSpPr>
          <p:spPr bwMode="auto">
            <a:xfrm>
              <a:off x="111484566" y="109289850"/>
              <a:ext cx="914400" cy="914400"/>
            </a:xfrm>
            <a:prstGeom prst="ellipse">
              <a:avLst/>
            </a:prstGeom>
            <a:solidFill>
              <a:srgbClr val="00D2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5847" name="Oval 23"/>
            <p:cNvSpPr>
              <a:spLocks noChangeArrowheads="1"/>
            </p:cNvSpPr>
            <p:nvPr/>
          </p:nvSpPr>
          <p:spPr bwMode="auto">
            <a:xfrm>
              <a:off x="111484566" y="110236000"/>
              <a:ext cx="914400" cy="914400"/>
            </a:xfrm>
            <a:prstGeom prst="ellipse">
              <a:avLst/>
            </a:prstGeom>
            <a:solidFill>
              <a:srgbClr val="CEE007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5848" name="Oval 24"/>
            <p:cNvSpPr>
              <a:spLocks noChangeArrowheads="1"/>
            </p:cNvSpPr>
            <p:nvPr/>
          </p:nvSpPr>
          <p:spPr bwMode="auto">
            <a:xfrm>
              <a:off x="111033712" y="111078957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5849" name="Oval 25"/>
            <p:cNvSpPr>
              <a:spLocks noChangeArrowheads="1"/>
            </p:cNvSpPr>
            <p:nvPr/>
          </p:nvSpPr>
          <p:spPr bwMode="auto">
            <a:xfrm>
              <a:off x="108423866" y="108388150"/>
              <a:ext cx="914400" cy="914400"/>
            </a:xfrm>
            <a:prstGeom prst="ellipse">
              <a:avLst/>
            </a:prstGeom>
            <a:solidFill>
              <a:srgbClr val="6607A5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5850" name="Oval 26"/>
            <p:cNvSpPr>
              <a:spLocks noChangeArrowheads="1"/>
            </p:cNvSpPr>
            <p:nvPr/>
          </p:nvSpPr>
          <p:spPr bwMode="auto">
            <a:xfrm>
              <a:off x="107976196" y="1092454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5851" name="Oval 27"/>
            <p:cNvSpPr>
              <a:spLocks noChangeArrowheads="1"/>
            </p:cNvSpPr>
            <p:nvPr/>
          </p:nvSpPr>
          <p:spPr bwMode="auto">
            <a:xfrm>
              <a:off x="107971433" y="1102169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5852" name="Oval 28"/>
            <p:cNvSpPr>
              <a:spLocks noChangeArrowheads="1"/>
            </p:cNvSpPr>
            <p:nvPr/>
          </p:nvSpPr>
          <p:spPr bwMode="auto">
            <a:xfrm>
              <a:off x="108423866" y="11107420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5853" name="Oval 29"/>
            <p:cNvSpPr>
              <a:spLocks noChangeArrowheads="1"/>
            </p:cNvSpPr>
            <p:nvPr/>
          </p:nvSpPr>
          <p:spPr bwMode="auto">
            <a:xfrm>
              <a:off x="109243016" y="1115885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5854" name="Oval 30"/>
            <p:cNvSpPr>
              <a:spLocks noChangeArrowheads="1"/>
            </p:cNvSpPr>
            <p:nvPr/>
          </p:nvSpPr>
          <p:spPr bwMode="auto">
            <a:xfrm>
              <a:off x="110214566" y="111588550"/>
              <a:ext cx="914400" cy="91440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5855" name="Text Box 31"/>
            <p:cNvSpPr txBox="1">
              <a:spLocks noChangeArrowheads="1"/>
            </p:cNvSpPr>
            <p:nvPr/>
          </p:nvSpPr>
          <p:spPr bwMode="auto">
            <a:xfrm>
              <a:off x="107213400" y="106845649"/>
              <a:ext cx="5943600" cy="103366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 eaLnBrk="1" hangingPunct="1"/>
              <a:r>
                <a:rPr lang="en-US" sz="6000">
                  <a:solidFill>
                    <a:srgbClr val="000000"/>
                  </a:solidFill>
                  <a:latin typeface="Rockwell Extra Bold" pitchFamily="18" charset="0"/>
                </a:rPr>
                <a:t>Cool Colors</a:t>
              </a:r>
              <a:endParaRPr lang="en-US" sz="2400">
                <a:latin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rin and el 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86106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Color harmonies</a:t>
            </a:r>
            <a:r>
              <a:rPr lang="en-US" dirty="0" smtClean="0">
                <a:solidFill>
                  <a:srgbClr val="990033"/>
                </a:solidFill>
                <a:latin typeface="Lithograph" pitchFamily="2" charset="0"/>
              </a:rPr>
              <a:t>—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Groupings of specific hues and/or different values of a hue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resulting in a pleasing or useful combination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Color harmonies may display different values of the given hue and still be (i.e. pink and mint green) considered complementary color harmony.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Achromatic colors can be included in any color harmony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dirty="0" smtClean="0">
                <a:solidFill>
                  <a:srgbClr val="990033"/>
                </a:solidFill>
                <a:latin typeface="Harrington" pitchFamily="82" charset="0"/>
              </a:rPr>
              <a:t>Achromatic color harmony</a:t>
            </a:r>
            <a:r>
              <a:rPr lang="en-US" sz="3400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grouping of colors without hue; white, black, and any values of gray.</a:t>
            </a:r>
            <a:endParaRPr lang="en-US" b="1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990033"/>
                </a:solidFill>
                <a:latin typeface="Harrington" pitchFamily="82" charset="0"/>
              </a:rPr>
              <a:t>Monochromatic color harmony-</a:t>
            </a:r>
            <a:endParaRPr lang="en-US" sz="3000" dirty="0" smtClean="0">
              <a:solidFill>
                <a:srgbClr val="990033"/>
              </a:solidFill>
              <a:latin typeface="Harrington" pitchFamily="82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grouping of different values of one hue</a:t>
            </a:r>
          </a:p>
          <a:p>
            <a:pPr eaLnBrk="1" hangingPunct="1"/>
            <a:r>
              <a:rPr lang="en-US" smtClean="0"/>
              <a:t>may include achromatic colors</a:t>
            </a:r>
          </a:p>
          <a:p>
            <a:pPr eaLnBrk="1" hangingPunct="1"/>
            <a:r>
              <a:rPr lang="en-US" smtClean="0"/>
              <a:t>An example would be red and tints, tones, shades of red—i.e. pink, mauve, red, &amp; burgundy</a:t>
            </a:r>
            <a:endParaRPr lang="en-US" b="1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4"/>
          <p:cNvGrpSpPr>
            <a:grpSpLocks/>
          </p:cNvGrpSpPr>
          <p:nvPr/>
        </p:nvGrpSpPr>
        <p:grpSpPr bwMode="auto">
          <a:xfrm>
            <a:off x="3295650" y="1981200"/>
            <a:ext cx="2190750" cy="3676650"/>
            <a:chOff x="108413550" y="108680250"/>
            <a:chExt cx="2190750" cy="3676650"/>
          </a:xfrm>
        </p:grpSpPr>
        <p:grpSp>
          <p:nvGrpSpPr>
            <p:cNvPr id="40963" name="Group 5"/>
            <p:cNvGrpSpPr>
              <a:grpSpLocks/>
            </p:cNvGrpSpPr>
            <p:nvPr/>
          </p:nvGrpSpPr>
          <p:grpSpPr bwMode="auto">
            <a:xfrm>
              <a:off x="108413550" y="108680250"/>
              <a:ext cx="914400" cy="3657600"/>
              <a:chOff x="109461300" y="109747050"/>
              <a:chExt cx="914400" cy="3657600"/>
            </a:xfrm>
          </p:grpSpPr>
          <p:sp>
            <p:nvSpPr>
              <p:cNvPr id="40969" name="Rectangle 6"/>
              <p:cNvSpPr>
                <a:spLocks noChangeArrowheads="1"/>
              </p:cNvSpPr>
              <p:nvPr/>
            </p:nvSpPr>
            <p:spPr bwMode="auto">
              <a:xfrm>
                <a:off x="109461300" y="109747050"/>
                <a:ext cx="914400" cy="914400"/>
              </a:xfrm>
              <a:prstGeom prst="rect">
                <a:avLst/>
              </a:prstGeom>
              <a:solidFill>
                <a:srgbClr val="BFD1E5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40970" name="Rectangle 7"/>
              <p:cNvSpPr>
                <a:spLocks noChangeArrowheads="1"/>
              </p:cNvSpPr>
              <p:nvPr/>
            </p:nvSpPr>
            <p:spPr bwMode="auto">
              <a:xfrm>
                <a:off x="109461300" y="110661450"/>
                <a:ext cx="914400" cy="914400"/>
              </a:xfrm>
              <a:prstGeom prst="rect">
                <a:avLst/>
              </a:prstGeom>
              <a:solidFill>
                <a:srgbClr val="5E68C4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40971" name="Rectangle 8"/>
              <p:cNvSpPr>
                <a:spLocks noChangeArrowheads="1"/>
              </p:cNvSpPr>
              <p:nvPr/>
            </p:nvSpPr>
            <p:spPr bwMode="auto">
              <a:xfrm>
                <a:off x="109461300" y="111575850"/>
                <a:ext cx="914400" cy="914400"/>
              </a:xfrm>
              <a:prstGeom prst="rect">
                <a:avLst/>
              </a:prstGeom>
              <a:solidFill>
                <a:srgbClr val="380096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40972" name="Rectangle 9"/>
              <p:cNvSpPr>
                <a:spLocks noChangeArrowheads="1"/>
              </p:cNvSpPr>
              <p:nvPr/>
            </p:nvSpPr>
            <p:spPr bwMode="auto">
              <a:xfrm>
                <a:off x="109461300" y="112490250"/>
                <a:ext cx="914400" cy="914400"/>
              </a:xfrm>
              <a:prstGeom prst="rect">
                <a:avLst/>
              </a:prstGeom>
              <a:solidFill>
                <a:srgbClr val="14213D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</p:grpSp>
        <p:grpSp>
          <p:nvGrpSpPr>
            <p:cNvPr id="40964" name="Group 10"/>
            <p:cNvGrpSpPr>
              <a:grpSpLocks/>
            </p:cNvGrpSpPr>
            <p:nvPr/>
          </p:nvGrpSpPr>
          <p:grpSpPr bwMode="auto">
            <a:xfrm>
              <a:off x="109689900" y="108699300"/>
              <a:ext cx="914400" cy="3657600"/>
              <a:chOff x="111461550" y="109518450"/>
              <a:chExt cx="914400" cy="3657600"/>
            </a:xfrm>
          </p:grpSpPr>
          <p:sp>
            <p:nvSpPr>
              <p:cNvPr id="40965" name="Rectangle 11"/>
              <p:cNvSpPr>
                <a:spLocks noChangeArrowheads="1"/>
              </p:cNvSpPr>
              <p:nvPr/>
            </p:nvSpPr>
            <p:spPr bwMode="auto">
              <a:xfrm>
                <a:off x="111461550" y="109518450"/>
                <a:ext cx="914400" cy="914400"/>
              </a:xfrm>
              <a:prstGeom prst="rect">
                <a:avLst/>
              </a:prstGeom>
              <a:solidFill>
                <a:srgbClr val="F9AFAD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40966" name="Rectangle 12"/>
              <p:cNvSpPr>
                <a:spLocks noChangeArrowheads="1"/>
              </p:cNvSpPr>
              <p:nvPr/>
            </p:nvSpPr>
            <p:spPr bwMode="auto">
              <a:xfrm>
                <a:off x="111461550" y="110432850"/>
                <a:ext cx="914400" cy="914400"/>
              </a:xfrm>
              <a:prstGeom prst="rect">
                <a:avLst/>
              </a:prstGeom>
              <a:solidFill>
                <a:srgbClr val="FC6675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40967" name="Rectangle 13"/>
              <p:cNvSpPr>
                <a:spLocks noChangeArrowheads="1"/>
              </p:cNvSpPr>
              <p:nvPr/>
            </p:nvSpPr>
            <p:spPr bwMode="auto">
              <a:xfrm>
                <a:off x="111461550" y="111347250"/>
                <a:ext cx="914400" cy="914400"/>
              </a:xfrm>
              <a:prstGeom prst="rect">
                <a:avLst/>
              </a:prstGeom>
              <a:solidFill>
                <a:srgbClr val="EF2B2D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40968" name="Rectangle 14"/>
              <p:cNvSpPr>
                <a:spLocks noChangeArrowheads="1"/>
              </p:cNvSpPr>
              <p:nvPr/>
            </p:nvSpPr>
            <p:spPr bwMode="auto">
              <a:xfrm>
                <a:off x="111461550" y="112261650"/>
                <a:ext cx="914400" cy="914400"/>
              </a:xfrm>
              <a:prstGeom prst="rect">
                <a:avLst/>
              </a:prstGeom>
              <a:solidFill>
                <a:srgbClr val="5B2D28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dirty="0" smtClean="0">
                <a:solidFill>
                  <a:srgbClr val="990033"/>
                </a:solidFill>
                <a:latin typeface="Harrington" pitchFamily="82" charset="0"/>
              </a:rPr>
              <a:t>Analogous color harmony</a:t>
            </a:r>
            <a:r>
              <a:rPr lang="en-US" sz="3400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 color harmony featuring adjacent hues on the color wheel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no more than one primary color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colors form an angle of up to 90 degrees on the color wheel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one color usually dominates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one of the most harmonious and pleasing of all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i.e. green, blue-green, and yellow-green, with green dominating</a:t>
            </a:r>
            <a:endParaRPr lang="en-US" sz="2800" b="1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Value-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lightness or darkness of a hue </a:t>
            </a:r>
          </a:p>
          <a:p>
            <a:pPr eaLnBrk="1" hangingPunct="1"/>
            <a:r>
              <a:rPr lang="en-US" smtClean="0"/>
              <a:t>relative to the gray scale </a:t>
            </a:r>
          </a:p>
          <a:p>
            <a:pPr eaLnBrk="1" hangingPunct="1"/>
            <a:r>
              <a:rPr lang="en-US" smtClean="0"/>
              <a:t>achieved by the addition of black, white, or gray</a:t>
            </a:r>
          </a:p>
          <a:p>
            <a:pPr lvl="1" eaLnBrk="1" hangingPunct="1"/>
            <a:r>
              <a:rPr lang="en-US" smtClean="0"/>
              <a:t>Shade</a:t>
            </a:r>
          </a:p>
          <a:p>
            <a:pPr lvl="1" eaLnBrk="1" hangingPunct="1"/>
            <a:r>
              <a:rPr lang="en-US" smtClean="0"/>
              <a:t>Tint</a:t>
            </a:r>
          </a:p>
          <a:p>
            <a:pPr lvl="1" eaLnBrk="1" hangingPunct="1"/>
            <a:r>
              <a:rPr lang="en-US" smtClean="0"/>
              <a:t>Tone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rin and el 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"/>
            <a:ext cx="51990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rin and el 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0525" y="304800"/>
            <a:ext cx="58943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990033"/>
                </a:solidFill>
                <a:latin typeface="Harrington" pitchFamily="82" charset="0"/>
              </a:rPr>
              <a:t>Complementary color harmony</a:t>
            </a:r>
            <a:r>
              <a:rPr lang="en-US" sz="3000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pair of hues directly opposite each other on the color wheel</a:t>
            </a:r>
          </a:p>
          <a:p>
            <a:pPr eaLnBrk="1" hangingPunct="1"/>
            <a:r>
              <a:rPr lang="en-US" smtClean="0"/>
              <a:t>i.e. red &amp; green, violet &amp; yellow, or blue &amp; orange</a:t>
            </a:r>
          </a:p>
          <a:p>
            <a:pPr eaLnBrk="1" hangingPunct="1"/>
            <a:r>
              <a:rPr lang="en-US" smtClean="0"/>
              <a:t>Many schools select their colors from a complementary color harmony.</a:t>
            </a:r>
            <a:endParaRPr lang="en-US" b="1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prin and el 0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33400"/>
            <a:ext cx="57943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rin and el 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913" y="152400"/>
            <a:ext cx="564991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990033"/>
                </a:solidFill>
                <a:latin typeface="Harrington" pitchFamily="82" charset="0"/>
              </a:rPr>
              <a:t>Split complementary color harmony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-a trio of hues, consisting of a hue and the two hues on either side of its direct complement</a:t>
            </a:r>
          </a:p>
          <a:p>
            <a:pPr eaLnBrk="1" hangingPunct="1"/>
            <a:r>
              <a:rPr lang="en-US" smtClean="0"/>
              <a:t>i.e. violet, yellow-orange, &amp; yellow-green</a:t>
            </a:r>
          </a:p>
          <a:p>
            <a:pPr eaLnBrk="1" hangingPunct="1"/>
            <a:r>
              <a:rPr lang="en-US" smtClean="0"/>
              <a:t>Many restaurants use a split-complementary color scheme</a:t>
            </a:r>
            <a:endParaRPr lang="en-US" b="1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Triadic color harmony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grouping of three hues which are equidistant on the color wheel</a:t>
            </a:r>
          </a:p>
          <a:p>
            <a:pPr eaLnBrk="1" hangingPunct="1"/>
            <a:r>
              <a:rPr lang="en-US" smtClean="0"/>
              <a:t>i.e. primary colors--red, blue &amp; yellow</a:t>
            </a:r>
          </a:p>
          <a:p>
            <a:pPr lvl="1" eaLnBrk="1" hangingPunct="1"/>
            <a:r>
              <a:rPr lang="en-US" smtClean="0"/>
              <a:t>Tints of primaries-pink, baby blue, &amp; soft yellow</a:t>
            </a:r>
          </a:p>
          <a:p>
            <a:pPr eaLnBrk="1" hangingPunct="1"/>
            <a:r>
              <a:rPr lang="en-US" smtClean="0"/>
              <a:t>Changing the value does not change the color harmony.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rin and el 0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04800"/>
            <a:ext cx="57467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rin and el 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52400"/>
            <a:ext cx="61023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rin and el 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"/>
            <a:ext cx="6629400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Gray</a:t>
            </a:r>
            <a:r>
              <a:rPr lang="en-US" dirty="0" smtClean="0">
                <a:latin typeface="Harrington" pitchFamily="82" charset="0"/>
              </a:rPr>
              <a:t> </a:t>
            </a:r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Scale-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a visual aid which represents the transitional graduations of value from white to black, encompassing all the varying degrees of gray</a:t>
            </a:r>
            <a:endParaRPr lang="en-US" b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990033"/>
                </a:solidFill>
                <a:latin typeface="Harrington" pitchFamily="82" charset="0"/>
              </a:rPr>
              <a:t>Tetradic</a:t>
            </a:r>
            <a:r>
              <a:rPr lang="en-US" b="1" dirty="0" smtClean="0">
                <a:solidFill>
                  <a:srgbClr val="990033"/>
                </a:solidFill>
                <a:latin typeface="Harrington" pitchFamily="82" charset="0"/>
              </a:rPr>
              <a:t> color harmony</a:t>
            </a:r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-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grouping of four hues which are equidistant on the color wheel</a:t>
            </a:r>
            <a:endParaRPr lang="en-US" b="1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dirty="0" smtClean="0">
                <a:solidFill>
                  <a:srgbClr val="990033"/>
                </a:solidFill>
                <a:latin typeface="Harrington" pitchFamily="82" charset="0"/>
              </a:rPr>
              <a:t>Polychromatic color harmony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multicolored grouping of many hues which may otherwise be unrelated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800000"/>
                </a:solidFill>
                <a:latin typeface="Harrington" pitchFamily="82" charset="0"/>
              </a:rPr>
              <a:t>Colors in Floral Designs</a:t>
            </a:r>
            <a:endParaRPr lang="en-US" sz="4800" b="1" dirty="0">
              <a:solidFill>
                <a:srgbClr val="800000"/>
              </a:solidFill>
              <a:latin typeface="Harrington" pitchFamily="82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White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Blend easily</a:t>
            </a:r>
          </a:p>
          <a:p>
            <a:pPr eaLnBrk="1" hangingPunct="1"/>
            <a:r>
              <a:rPr lang="en-US" smtClean="0"/>
              <a:t>Cleaner, livelier</a:t>
            </a:r>
          </a:p>
          <a:p>
            <a:pPr eaLnBrk="1" hangingPunct="1"/>
            <a:r>
              <a:rPr lang="en-US" smtClean="0"/>
              <a:t>Useful neutral</a:t>
            </a:r>
          </a:p>
          <a:p>
            <a:pPr eaLnBrk="1" hangingPunct="1"/>
            <a:r>
              <a:rPr lang="en-US" smtClean="0"/>
              <a:t>Adds brightness and contrast</a:t>
            </a:r>
          </a:p>
          <a:p>
            <a:pPr eaLnBrk="1" hangingPunct="1"/>
            <a:r>
              <a:rPr lang="en-US" smtClean="0"/>
              <a:t>Achromatic-without color</a:t>
            </a:r>
          </a:p>
          <a:p>
            <a:pPr eaLnBrk="1" hangingPunct="1"/>
            <a:r>
              <a:rPr lang="en-US" smtClean="0"/>
              <a:t>Simple, elegance and sophistication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rin and el 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28600"/>
            <a:ext cx="6477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Red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Lively, stimulating</a:t>
            </a:r>
          </a:p>
          <a:p>
            <a:pPr eaLnBrk="1" hangingPunct="1"/>
            <a:r>
              <a:rPr lang="en-US" smtClean="0"/>
              <a:t>Strength and dominance</a:t>
            </a:r>
          </a:p>
          <a:p>
            <a:pPr eaLnBrk="1" hangingPunct="1"/>
            <a:r>
              <a:rPr lang="en-US" smtClean="0"/>
              <a:t>Use with care</a:t>
            </a:r>
          </a:p>
          <a:p>
            <a:pPr eaLnBrk="1" hangingPunct="1"/>
            <a:r>
              <a:rPr lang="en-US" smtClean="0"/>
              <a:t>Demands attention</a:t>
            </a:r>
          </a:p>
          <a:p>
            <a:pPr eaLnBrk="1" hangingPunct="1"/>
            <a:r>
              <a:rPr lang="en-US" smtClean="0"/>
              <a:t>Could overpower</a:t>
            </a:r>
          </a:p>
          <a:p>
            <a:pPr eaLnBrk="1" hangingPunct="1"/>
            <a:r>
              <a:rPr lang="en-US" smtClean="0"/>
              <a:t>Green foliage complement red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rin and el 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04800"/>
            <a:ext cx="59531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Pink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Combines with many colors</a:t>
            </a:r>
          </a:p>
          <a:p>
            <a:pPr eaLnBrk="1" hangingPunct="1"/>
            <a:r>
              <a:rPr lang="en-US" smtClean="0"/>
              <a:t>Romance, femininity</a:t>
            </a:r>
          </a:p>
          <a:p>
            <a:pPr eaLnBrk="1" hangingPunct="1"/>
            <a:r>
              <a:rPr lang="en-US" smtClean="0"/>
              <a:t>Often enhanced by use of stronger contrasting colors</a:t>
            </a:r>
          </a:p>
          <a:p>
            <a:pPr eaLnBrk="1" hangingPunct="1"/>
            <a:r>
              <a:rPr lang="en-US" smtClean="0"/>
              <a:t>Brighter pink—more attention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prin and el 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04800"/>
            <a:ext cx="555466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rin and el 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8600"/>
            <a:ext cx="58737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1752600" y="800100"/>
            <a:ext cx="6324600" cy="5600700"/>
            <a:chOff x="107394375" y="106870500"/>
            <a:chExt cx="5581650" cy="5600700"/>
          </a:xfrm>
        </p:grpSpPr>
        <p:grpSp>
          <p:nvGrpSpPr>
            <p:cNvPr id="8195" name="Group 5"/>
            <p:cNvGrpSpPr>
              <a:grpSpLocks/>
            </p:cNvGrpSpPr>
            <p:nvPr/>
          </p:nvGrpSpPr>
          <p:grpSpPr bwMode="auto">
            <a:xfrm>
              <a:off x="109728000" y="107899200"/>
              <a:ext cx="914400" cy="4572000"/>
              <a:chOff x="109042200" y="106070400"/>
              <a:chExt cx="914400" cy="4572000"/>
            </a:xfrm>
          </p:grpSpPr>
          <p:sp>
            <p:nvSpPr>
              <p:cNvPr id="8197" name="Rectangle 6"/>
              <p:cNvSpPr>
                <a:spLocks noChangeArrowheads="1"/>
              </p:cNvSpPr>
              <p:nvPr/>
            </p:nvSpPr>
            <p:spPr bwMode="auto">
              <a:xfrm>
                <a:off x="109042200" y="106070400"/>
                <a:ext cx="914400" cy="9144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8198" name="Rectangle 7"/>
              <p:cNvSpPr>
                <a:spLocks noChangeArrowheads="1"/>
              </p:cNvSpPr>
              <p:nvPr/>
            </p:nvSpPr>
            <p:spPr bwMode="auto">
              <a:xfrm>
                <a:off x="109042200" y="106984800"/>
                <a:ext cx="914400" cy="914400"/>
              </a:xfrm>
              <a:prstGeom prst="rect">
                <a:avLst/>
              </a:prstGeom>
              <a:solidFill>
                <a:srgbClr val="EAEAEA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8199" name="Rectangle 8"/>
              <p:cNvSpPr>
                <a:spLocks noChangeArrowheads="1"/>
              </p:cNvSpPr>
              <p:nvPr/>
            </p:nvSpPr>
            <p:spPr bwMode="auto">
              <a:xfrm>
                <a:off x="109042200" y="107899200"/>
                <a:ext cx="914400" cy="914400"/>
              </a:xfrm>
              <a:prstGeom prst="rect">
                <a:avLst/>
              </a:prstGeom>
              <a:solidFill>
                <a:srgbClr val="C0C0C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8200" name="Rectangle 9"/>
              <p:cNvSpPr>
                <a:spLocks noChangeArrowheads="1"/>
              </p:cNvSpPr>
              <p:nvPr/>
            </p:nvSpPr>
            <p:spPr bwMode="auto">
              <a:xfrm>
                <a:off x="109042200" y="108813600"/>
                <a:ext cx="914400" cy="914400"/>
              </a:xfrm>
              <a:prstGeom prst="rect">
                <a:avLst/>
              </a:prstGeom>
              <a:solidFill>
                <a:srgbClr val="777777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8201" name="Rectangle 10"/>
              <p:cNvSpPr>
                <a:spLocks noChangeArrowheads="1"/>
              </p:cNvSpPr>
              <p:nvPr/>
            </p:nvSpPr>
            <p:spPr bwMode="auto">
              <a:xfrm>
                <a:off x="109042200" y="109728000"/>
                <a:ext cx="914400" cy="914400"/>
              </a:xfrm>
              <a:prstGeom prst="rect">
                <a:avLst/>
              </a:prstGeom>
              <a:solidFill>
                <a:srgbClr val="0000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</p:grpSp>
        <p:sp>
          <p:nvSpPr>
            <p:cNvPr id="8196" name="Text Box 11"/>
            <p:cNvSpPr txBox="1">
              <a:spLocks noChangeArrowheads="1"/>
            </p:cNvSpPr>
            <p:nvPr/>
          </p:nvSpPr>
          <p:spPr bwMode="auto">
            <a:xfrm>
              <a:off x="107394375" y="106870500"/>
              <a:ext cx="5581650" cy="10795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eaLnBrk="1" hangingPunct="1"/>
              <a:r>
                <a:rPr lang="en-US" sz="7000">
                  <a:solidFill>
                    <a:srgbClr val="000000"/>
                  </a:solidFill>
                  <a:latin typeface="Rockwell Extra Bold" pitchFamily="18" charset="0"/>
                </a:rPr>
                <a:t>Gray Scale</a:t>
              </a:r>
              <a:endParaRPr lang="en-US" sz="2400">
                <a:latin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Orange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Stimulating</a:t>
            </a:r>
          </a:p>
          <a:p>
            <a:pPr eaLnBrk="1" hangingPunct="1"/>
            <a:r>
              <a:rPr lang="en-US" smtClean="0"/>
              <a:t>Compels attention</a:t>
            </a:r>
          </a:p>
          <a:p>
            <a:pPr eaLnBrk="1" hangingPunct="1"/>
            <a:r>
              <a:rPr lang="en-US" smtClean="0"/>
              <a:t>Adds brightness</a:t>
            </a:r>
          </a:p>
          <a:p>
            <a:pPr eaLnBrk="1" hangingPunct="1"/>
            <a:r>
              <a:rPr lang="en-US" smtClean="0"/>
              <a:t>Autumn</a:t>
            </a:r>
          </a:p>
          <a:p>
            <a:pPr eaLnBrk="1" hangingPunct="1"/>
            <a:r>
              <a:rPr lang="en-US" smtClean="0"/>
              <a:t>Tints and shades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rin and el 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1000"/>
            <a:ext cx="6477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Yellow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Reflects a lot of light</a:t>
            </a:r>
          </a:p>
          <a:p>
            <a:pPr eaLnBrk="1" hangingPunct="1"/>
            <a:r>
              <a:rPr lang="en-US" smtClean="0"/>
              <a:t>Vibrant and highly visible</a:t>
            </a:r>
          </a:p>
          <a:p>
            <a:pPr eaLnBrk="1" hangingPunct="1"/>
            <a:r>
              <a:rPr lang="en-US" smtClean="0"/>
              <a:t>Friendly</a:t>
            </a:r>
          </a:p>
          <a:p>
            <a:pPr eaLnBrk="1" hangingPunct="1"/>
            <a:r>
              <a:rPr lang="en-US" smtClean="0"/>
              <a:t>Spirit and perk</a:t>
            </a:r>
          </a:p>
          <a:p>
            <a:pPr eaLnBrk="1" hangingPunct="1"/>
            <a:r>
              <a:rPr lang="en-US" smtClean="0"/>
              <a:t>Too much as monochromatic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prin and el 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04800"/>
            <a:ext cx="56229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Green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Natural background</a:t>
            </a:r>
          </a:p>
          <a:p>
            <a:pPr eaLnBrk="1" hangingPunct="1"/>
            <a:r>
              <a:rPr lang="en-US" dirty="0" smtClean="0"/>
              <a:t>Soothing and restful</a:t>
            </a:r>
          </a:p>
          <a:p>
            <a:pPr eaLnBrk="1" hangingPunct="1"/>
            <a:r>
              <a:rPr lang="en-US" dirty="0" smtClean="0"/>
              <a:t>Containers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prin and el 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8600"/>
            <a:ext cx="58737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Blue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Peaceful, quiet, and cool</a:t>
            </a:r>
          </a:p>
          <a:p>
            <a:pPr eaLnBrk="1" hangingPunct="1"/>
            <a:r>
              <a:rPr lang="en-US" smtClean="0"/>
              <a:t>Different lighting—actually purple</a:t>
            </a:r>
          </a:p>
          <a:p>
            <a:pPr eaLnBrk="1" hangingPunct="1"/>
            <a:r>
              <a:rPr lang="en-US" smtClean="0"/>
              <a:t>depressing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prin and el 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04800"/>
            <a:ext cx="56229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Purple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Rich and dramatic</a:t>
            </a:r>
          </a:p>
          <a:p>
            <a:pPr eaLnBrk="1" hangingPunct="1"/>
            <a:r>
              <a:rPr lang="en-US" smtClean="0"/>
              <a:t>Opposites in extremes (red and blue)</a:t>
            </a:r>
          </a:p>
          <a:p>
            <a:pPr eaLnBrk="1" hangingPunct="1"/>
            <a:r>
              <a:rPr lang="en-US" smtClean="0"/>
              <a:t>Cool or warm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rin and el 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04800"/>
            <a:ext cx="580231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Shade-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hue which has been darkened by the addition of black</a:t>
            </a:r>
          </a:p>
          <a:p>
            <a:pPr eaLnBrk="1" hangingPunct="1"/>
            <a:r>
              <a:rPr lang="en-US" smtClean="0"/>
              <a:t>deeper in appearance</a:t>
            </a:r>
          </a:p>
          <a:p>
            <a:pPr lvl="1" eaLnBrk="1" hangingPunct="1"/>
            <a:r>
              <a:rPr lang="en-US" smtClean="0"/>
              <a:t>i.e. navy is a shade of blue</a:t>
            </a:r>
          </a:p>
          <a:p>
            <a:pPr lvl="1" eaLnBrk="1" hangingPunct="1"/>
            <a:r>
              <a:rPr lang="en-US" smtClean="0"/>
              <a:t>i.e. burgundy is a shade of red</a:t>
            </a:r>
            <a:endParaRPr lang="en-US" b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prin and el 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8600"/>
            <a:ext cx="6324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Examples of Color Activities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F:\photos\curriculum 09\0012\P1060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394200"/>
            <a:ext cx="1676400" cy="2235200"/>
          </a:xfrm>
          <a:prstGeom prst="rect">
            <a:avLst/>
          </a:prstGeom>
          <a:noFill/>
        </p:spPr>
      </p:pic>
      <p:pic>
        <p:nvPicPr>
          <p:cNvPr id="1034" name="Picture 10" descr="F:\photos\curriculum 09\0012\P106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343400"/>
            <a:ext cx="1600200" cy="2133600"/>
          </a:xfrm>
          <a:prstGeom prst="rect">
            <a:avLst/>
          </a:prstGeom>
          <a:noFill/>
        </p:spPr>
      </p:pic>
      <p:pic>
        <p:nvPicPr>
          <p:cNvPr id="1035" name="Picture 11" descr="F:\photos\curriculum 09\0012\P1060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470400"/>
            <a:ext cx="1447800" cy="1930400"/>
          </a:xfrm>
          <a:prstGeom prst="rect">
            <a:avLst/>
          </a:prstGeom>
          <a:noFill/>
        </p:spPr>
      </p:pic>
      <p:pic>
        <p:nvPicPr>
          <p:cNvPr id="1036" name="Picture 12" descr="F:\photos\curriculum 09\0012\P10605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445000"/>
            <a:ext cx="1524000" cy="2032000"/>
          </a:xfrm>
          <a:prstGeom prst="rect">
            <a:avLst/>
          </a:prstGeom>
          <a:noFill/>
        </p:spPr>
      </p:pic>
      <p:pic>
        <p:nvPicPr>
          <p:cNvPr id="1037" name="Picture 13" descr="F:\photos\curriculum 09\0012\P10605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419600"/>
            <a:ext cx="1600200" cy="2133600"/>
          </a:xfrm>
          <a:prstGeom prst="rect">
            <a:avLst/>
          </a:prstGeom>
          <a:noFill/>
        </p:spPr>
      </p:pic>
      <p:pic>
        <p:nvPicPr>
          <p:cNvPr id="1038" name="Picture 14" descr="F:\photos\curriculum 09\0012\P10605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905000"/>
            <a:ext cx="2438400" cy="1828800"/>
          </a:xfrm>
          <a:prstGeom prst="rect">
            <a:avLst/>
          </a:prstGeom>
          <a:noFill/>
        </p:spPr>
      </p:pic>
      <p:pic>
        <p:nvPicPr>
          <p:cNvPr id="1039" name="Picture 15" descr="F:\photos\curriculum 09\0012\P10605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1905000"/>
            <a:ext cx="2336800" cy="1752600"/>
          </a:xfrm>
          <a:prstGeom prst="rect">
            <a:avLst/>
          </a:prstGeom>
          <a:noFill/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White Carnations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loral pic spring 09\P1060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505200" cy="2628900"/>
          </a:xfrm>
          <a:prstGeom prst="rect">
            <a:avLst/>
          </a:prstGeom>
          <a:noFill/>
        </p:spPr>
      </p:pic>
      <p:pic>
        <p:nvPicPr>
          <p:cNvPr id="1027" name="Picture 3" descr="F:\floral pic spring 09\P1060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29100"/>
            <a:ext cx="3505200" cy="2628900"/>
          </a:xfrm>
          <a:prstGeom prst="rect">
            <a:avLst/>
          </a:prstGeom>
          <a:noFill/>
        </p:spPr>
      </p:pic>
      <p:pic>
        <p:nvPicPr>
          <p:cNvPr id="1028" name="Picture 4" descr="F:\floral pic spring 09\P1060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743200"/>
            <a:ext cx="20574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hotos\Floral Curriculum\color wheel\P1050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00" y="1447800"/>
            <a:ext cx="6197600" cy="4648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Mandala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9"/>
          <p:cNvGrpSpPr>
            <a:grpSpLocks/>
          </p:cNvGrpSpPr>
          <p:nvPr/>
        </p:nvGrpSpPr>
        <p:grpSpPr bwMode="auto">
          <a:xfrm>
            <a:off x="2971800" y="2057400"/>
            <a:ext cx="914400" cy="3657600"/>
            <a:chOff x="108413550" y="108680250"/>
            <a:chExt cx="914400" cy="3657600"/>
          </a:xfrm>
        </p:grpSpPr>
        <p:sp>
          <p:nvSpPr>
            <p:cNvPr id="10248" name="Rectangle 10"/>
            <p:cNvSpPr>
              <a:spLocks noChangeArrowheads="1"/>
            </p:cNvSpPr>
            <p:nvPr/>
          </p:nvSpPr>
          <p:spPr bwMode="auto">
            <a:xfrm>
              <a:off x="108413550" y="108680250"/>
              <a:ext cx="914400" cy="914400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0249" name="Rectangle 11"/>
            <p:cNvSpPr>
              <a:spLocks noChangeArrowheads="1"/>
            </p:cNvSpPr>
            <p:nvPr/>
          </p:nvSpPr>
          <p:spPr bwMode="auto">
            <a:xfrm>
              <a:off x="108413550" y="109594650"/>
              <a:ext cx="914400" cy="914400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0250" name="Rectangle 12"/>
            <p:cNvSpPr>
              <a:spLocks noChangeArrowheads="1"/>
            </p:cNvSpPr>
            <p:nvPr/>
          </p:nvSpPr>
          <p:spPr bwMode="auto">
            <a:xfrm>
              <a:off x="108413550" y="110509050"/>
              <a:ext cx="914400" cy="914400"/>
            </a:xfrm>
            <a:prstGeom prst="rect">
              <a:avLst/>
            </a:prstGeom>
            <a:solidFill>
              <a:srgbClr val="380096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0251" name="Rectangle 13"/>
            <p:cNvSpPr>
              <a:spLocks noChangeArrowheads="1"/>
            </p:cNvSpPr>
            <p:nvPr/>
          </p:nvSpPr>
          <p:spPr bwMode="auto">
            <a:xfrm>
              <a:off x="108413550" y="111423450"/>
              <a:ext cx="914400" cy="914400"/>
            </a:xfrm>
            <a:prstGeom prst="rect">
              <a:avLst/>
            </a:prstGeom>
            <a:solidFill>
              <a:srgbClr val="14213D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grpSp>
        <p:nvGrpSpPr>
          <p:cNvPr id="10243" name="Group 14"/>
          <p:cNvGrpSpPr>
            <a:grpSpLocks/>
          </p:cNvGrpSpPr>
          <p:nvPr/>
        </p:nvGrpSpPr>
        <p:grpSpPr bwMode="auto">
          <a:xfrm>
            <a:off x="4343400" y="2057400"/>
            <a:ext cx="914400" cy="3657600"/>
            <a:chOff x="109861350" y="108699300"/>
            <a:chExt cx="914400" cy="3657600"/>
          </a:xfrm>
        </p:grpSpPr>
        <p:sp>
          <p:nvSpPr>
            <p:cNvPr id="10244" name="Rectangle 15"/>
            <p:cNvSpPr>
              <a:spLocks noChangeArrowheads="1"/>
            </p:cNvSpPr>
            <p:nvPr/>
          </p:nvSpPr>
          <p:spPr bwMode="auto">
            <a:xfrm>
              <a:off x="109861350" y="108699300"/>
              <a:ext cx="914400" cy="914400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0245" name="Rectangle 16"/>
            <p:cNvSpPr>
              <a:spLocks noChangeArrowheads="1"/>
            </p:cNvSpPr>
            <p:nvPr/>
          </p:nvSpPr>
          <p:spPr bwMode="auto">
            <a:xfrm>
              <a:off x="109861350" y="109613700"/>
              <a:ext cx="914400" cy="914400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0246" name="Rectangle 17"/>
            <p:cNvSpPr>
              <a:spLocks noChangeArrowheads="1"/>
            </p:cNvSpPr>
            <p:nvPr/>
          </p:nvSpPr>
          <p:spPr bwMode="auto">
            <a:xfrm>
              <a:off x="109861350" y="110528100"/>
              <a:ext cx="914400" cy="914400"/>
            </a:xfrm>
            <a:prstGeom prst="rect">
              <a:avLst/>
            </a:prstGeom>
            <a:solidFill>
              <a:srgbClr val="EF2B2D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0247" name="Rectangle 18"/>
            <p:cNvSpPr>
              <a:spLocks noChangeArrowheads="1"/>
            </p:cNvSpPr>
            <p:nvPr/>
          </p:nvSpPr>
          <p:spPr bwMode="auto">
            <a:xfrm>
              <a:off x="109861350" y="111442500"/>
              <a:ext cx="914400" cy="914400"/>
            </a:xfrm>
            <a:prstGeom prst="rect">
              <a:avLst/>
            </a:prstGeom>
            <a:solidFill>
              <a:srgbClr val="5B2D28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90033"/>
                </a:solidFill>
                <a:latin typeface="Harrington" pitchFamily="82" charset="0"/>
              </a:rPr>
              <a:t>Tint-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hue which has been lightened by the addition of white</a:t>
            </a:r>
          </a:p>
          <a:p>
            <a:pPr eaLnBrk="1" hangingPunct="1"/>
            <a:r>
              <a:rPr lang="en-US" smtClean="0"/>
              <a:t>pastel in appearance</a:t>
            </a:r>
          </a:p>
          <a:p>
            <a:pPr lvl="1" eaLnBrk="1" hangingPunct="1"/>
            <a:r>
              <a:rPr lang="en-US" smtClean="0"/>
              <a:t>i.e. baby blue is a tint of blue</a:t>
            </a:r>
          </a:p>
          <a:p>
            <a:pPr lvl="1" eaLnBrk="1" hangingPunct="1"/>
            <a:r>
              <a:rPr lang="en-US" smtClean="0"/>
              <a:t>i.e. pink is a tint of red</a:t>
            </a:r>
            <a:r>
              <a:rPr lang="en-US" b="1" smtClean="0"/>
              <a:t> 	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termark">
  <a:themeElements>
    <a:clrScheme name="Watermark 2">
      <a:dk1>
        <a:srgbClr val="000000"/>
      </a:dk1>
      <a:lt1>
        <a:srgbClr val="FFFFFF"/>
      </a:lt1>
      <a:dk2>
        <a:srgbClr val="666633"/>
      </a:dk2>
      <a:lt2>
        <a:srgbClr val="5F5F5F"/>
      </a:lt2>
      <a:accent1>
        <a:srgbClr val="FFCC00"/>
      </a:accent1>
      <a:accent2>
        <a:srgbClr val="EFF0B2"/>
      </a:accent2>
      <a:accent3>
        <a:srgbClr val="FFFFFF"/>
      </a:accent3>
      <a:accent4>
        <a:srgbClr val="000000"/>
      </a:accent4>
      <a:accent5>
        <a:srgbClr val="FFE2AA"/>
      </a:accent5>
      <a:accent6>
        <a:srgbClr val="D9D9A1"/>
      </a:accent6>
      <a:hlink>
        <a:srgbClr val="808000"/>
      </a:hlink>
      <a:folHlink>
        <a:srgbClr val="CCCC00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319</TotalTime>
  <Words>2231</Words>
  <Application>Microsoft PowerPoint</Application>
  <PresentationFormat>On-screen Show (4:3)</PresentationFormat>
  <Paragraphs>300</Paragraphs>
  <Slides>75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Watermark</vt:lpstr>
      <vt:lpstr>Color</vt:lpstr>
      <vt:lpstr>Color-</vt:lpstr>
      <vt:lpstr>Hue-</vt:lpstr>
      <vt:lpstr>Value-</vt:lpstr>
      <vt:lpstr>Gray Scale-</vt:lpstr>
      <vt:lpstr>Slide 6</vt:lpstr>
      <vt:lpstr>Shade-</vt:lpstr>
      <vt:lpstr>Slide 8</vt:lpstr>
      <vt:lpstr>Tint-</vt:lpstr>
      <vt:lpstr>Slide 10</vt:lpstr>
      <vt:lpstr>Tone-</vt:lpstr>
      <vt:lpstr>Slide 12</vt:lpstr>
      <vt:lpstr>Chroma-</vt:lpstr>
      <vt:lpstr>Pigment</vt:lpstr>
      <vt:lpstr>Intensity</vt:lpstr>
      <vt:lpstr>Saturation</vt:lpstr>
      <vt:lpstr>Color wheel</vt:lpstr>
      <vt:lpstr>Slide 18</vt:lpstr>
      <vt:lpstr>Primary colors-</vt:lpstr>
      <vt:lpstr>Slide 20</vt:lpstr>
      <vt:lpstr>Secondary colors-</vt:lpstr>
      <vt:lpstr>Slide 22</vt:lpstr>
      <vt:lpstr>Tertiary colors-</vt:lpstr>
      <vt:lpstr>Slide 24</vt:lpstr>
      <vt:lpstr>Chromatic colors-</vt:lpstr>
      <vt:lpstr>Achromatic colors-</vt:lpstr>
      <vt:lpstr>Neutral colors-</vt:lpstr>
      <vt:lpstr>Advancing (warm) colors-</vt:lpstr>
      <vt:lpstr>Warm colors</vt:lpstr>
      <vt:lpstr>Slide 30</vt:lpstr>
      <vt:lpstr>Receding (cool) colors-</vt:lpstr>
      <vt:lpstr>Cool Colors</vt:lpstr>
      <vt:lpstr>Slide 33</vt:lpstr>
      <vt:lpstr>Slide 34</vt:lpstr>
      <vt:lpstr>Color harmonies—</vt:lpstr>
      <vt:lpstr>Achromatic color harmony-</vt:lpstr>
      <vt:lpstr>Monochromatic color harmony-</vt:lpstr>
      <vt:lpstr>Slide 38</vt:lpstr>
      <vt:lpstr>Analogous color harmony-</vt:lpstr>
      <vt:lpstr>Slide 40</vt:lpstr>
      <vt:lpstr>Slide 41</vt:lpstr>
      <vt:lpstr>Complementary color harmony-</vt:lpstr>
      <vt:lpstr>Slide 43</vt:lpstr>
      <vt:lpstr>Slide 44</vt:lpstr>
      <vt:lpstr>Split complementary color harmony</vt:lpstr>
      <vt:lpstr>Triadic color harmony</vt:lpstr>
      <vt:lpstr>Slide 47</vt:lpstr>
      <vt:lpstr>Slide 48</vt:lpstr>
      <vt:lpstr>Slide 49</vt:lpstr>
      <vt:lpstr>Tetradic color harmony-</vt:lpstr>
      <vt:lpstr>Polychromatic color harmony</vt:lpstr>
      <vt:lpstr>Colors in Floral Designs</vt:lpstr>
      <vt:lpstr>White</vt:lpstr>
      <vt:lpstr>Slide 54</vt:lpstr>
      <vt:lpstr>Red</vt:lpstr>
      <vt:lpstr>Slide 56</vt:lpstr>
      <vt:lpstr>Pink</vt:lpstr>
      <vt:lpstr>Slide 58</vt:lpstr>
      <vt:lpstr>Slide 59</vt:lpstr>
      <vt:lpstr>Orange</vt:lpstr>
      <vt:lpstr>Slide 61</vt:lpstr>
      <vt:lpstr>Yellow</vt:lpstr>
      <vt:lpstr>Slide 63</vt:lpstr>
      <vt:lpstr>Green</vt:lpstr>
      <vt:lpstr>Slide 65</vt:lpstr>
      <vt:lpstr>Blue</vt:lpstr>
      <vt:lpstr>Slide 67</vt:lpstr>
      <vt:lpstr>Purple</vt:lpstr>
      <vt:lpstr>Slide 69</vt:lpstr>
      <vt:lpstr>Slide 70</vt:lpstr>
      <vt:lpstr>Examples of Color Activities</vt:lpstr>
      <vt:lpstr>Coloring White Carnations</vt:lpstr>
      <vt:lpstr>Slide 73</vt:lpstr>
      <vt:lpstr>Mandala</vt:lpstr>
      <vt:lpstr>Slide 75</vt:lpstr>
    </vt:vector>
  </TitlesOfParts>
  <Company>School Dist #52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Nature’s pallet</dc:title>
  <dc:creator>Justin Patten</dc:creator>
  <cp:lastModifiedBy>PattJust</cp:lastModifiedBy>
  <cp:revision>38</cp:revision>
  <cp:lastPrinted>1601-01-01T00:00:00Z</cp:lastPrinted>
  <dcterms:created xsi:type="dcterms:W3CDTF">2005-01-08T20:13:30Z</dcterms:created>
  <dcterms:modified xsi:type="dcterms:W3CDTF">2009-06-15T22:22:01Z</dcterms:modified>
</cp:coreProperties>
</file>