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notesMasterIdLst>
    <p:notesMasterId r:id="rId29"/>
  </p:notesMasterIdLst>
  <p:sldIdLst>
    <p:sldId id="413" r:id="rId2"/>
    <p:sldId id="405" r:id="rId3"/>
    <p:sldId id="390" r:id="rId4"/>
    <p:sldId id="370" r:id="rId5"/>
    <p:sldId id="371" r:id="rId6"/>
    <p:sldId id="406" r:id="rId7"/>
    <p:sldId id="353" r:id="rId8"/>
    <p:sldId id="361" r:id="rId9"/>
    <p:sldId id="354" r:id="rId10"/>
    <p:sldId id="360" r:id="rId11"/>
    <p:sldId id="359" r:id="rId12"/>
    <p:sldId id="402" r:id="rId13"/>
    <p:sldId id="407" r:id="rId14"/>
    <p:sldId id="408" r:id="rId15"/>
    <p:sldId id="418" r:id="rId16"/>
    <p:sldId id="419" r:id="rId17"/>
    <p:sldId id="409" r:id="rId18"/>
    <p:sldId id="362" r:id="rId19"/>
    <p:sldId id="410" r:id="rId20"/>
    <p:sldId id="403" r:id="rId21"/>
    <p:sldId id="404" r:id="rId22"/>
    <p:sldId id="401" r:id="rId23"/>
    <p:sldId id="414" r:id="rId24"/>
    <p:sldId id="415" r:id="rId25"/>
    <p:sldId id="416" r:id="rId26"/>
    <p:sldId id="420" r:id="rId27"/>
    <p:sldId id="417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666699"/>
    <a:srgbClr val="A50021"/>
    <a:srgbClr val="F0EFE0"/>
    <a:srgbClr val="1F408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>
        <p:scale>
          <a:sx n="106" d="100"/>
          <a:sy n="106" d="100"/>
        </p:scale>
        <p:origin x="-900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8A506DA-2979-40E4-9DFD-C5A7506347B0}" type="datetimeFigureOut">
              <a:rPr lang="en-US"/>
              <a:pPr>
                <a:defRPr/>
              </a:pPr>
              <a:t>9/3/2015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7ED7228-1F38-4DB1-9484-F408F9F44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36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FTD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C13D449-C1C8-426E-A5AD-E650638F2361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The American Institute of Floral Designers.  </a:t>
            </a:r>
            <a:r>
              <a:rPr lang="en-US" altLang="en-US" u="sng" smtClean="0"/>
              <a:t>The AIFD Guide to Floral Design.  Terms, Techniques, and Traditions</a:t>
            </a:r>
            <a:r>
              <a:rPr lang="en-US" altLang="en-US" smtClean="0"/>
              <a:t>. The Intelvid Group, 2005.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3064199-C68E-4658-813D-D6E75CD38F8E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The American Institute of Floral Designers.  </a:t>
            </a:r>
            <a:r>
              <a:rPr lang="en-US" altLang="en-US" u="sng" smtClean="0"/>
              <a:t>The AIFD Guide to Floral Design.  Terms, Techniques, and Traditions</a:t>
            </a:r>
            <a:r>
              <a:rPr lang="en-US" altLang="en-US" smtClean="0"/>
              <a:t>. The Intelvid Group, 2005.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F0AF642-57CB-4D2D-81A6-C24F4F6DE0E0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The American Institute of Floral Designers.  </a:t>
            </a:r>
            <a:r>
              <a:rPr lang="en-US" altLang="en-US" u="sng" smtClean="0"/>
              <a:t>The AIFD Guide to Floral Design.  Terms, Techniques, and Traditions</a:t>
            </a:r>
            <a:r>
              <a:rPr lang="en-US" altLang="en-US" smtClean="0"/>
              <a:t>. The Intelvid Group, 2005.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28950A3-5214-4E55-B7FA-24907A9D8EC7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FTD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2CB306F-4B2A-4203-B87B-1C6B58730EA1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The American Institute of Floral Designers.  </a:t>
            </a:r>
            <a:r>
              <a:rPr lang="en-US" altLang="en-US" u="sng" smtClean="0"/>
              <a:t>The AIFD Guide to Floral Design.  Terms, Techniques, and Traditions</a:t>
            </a:r>
            <a:r>
              <a:rPr lang="en-US" altLang="en-US" smtClean="0"/>
              <a:t>. The Intelvid Group, 2005.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F9CB29-56DF-4675-862A-22E656BCB7C6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The American Institute of Floral Designers.  </a:t>
            </a:r>
            <a:r>
              <a:rPr lang="en-US" altLang="en-US" u="sng" smtClean="0"/>
              <a:t>The AIFD Guide to Floral Design.  Terms, Techniques, and Traditions</a:t>
            </a:r>
            <a:r>
              <a:rPr lang="en-US" altLang="en-US" smtClean="0"/>
              <a:t>. The Intelvid Group, 2005.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2B231AD-08C6-45D5-B895-DE245896605A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Paradiseflowers.com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C845B10-C31A-4F0B-B018-0CB6E731B3CD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Paradiseflowers.com</a:t>
            </a:r>
          </a:p>
          <a:p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DDD29E3-542B-4E6B-9A22-A166FFD3A758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The American Institute of Floral Designers.  </a:t>
            </a:r>
            <a:r>
              <a:rPr lang="en-US" altLang="en-US" u="sng" smtClean="0"/>
              <a:t>The AIFD Guide to Floral Design.  Terms, Techniques, and Traditions</a:t>
            </a:r>
            <a:r>
              <a:rPr lang="en-US" altLang="en-US" smtClean="0"/>
              <a:t>. The Intelvid Group, 2005.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017B6C3-5A86-47CE-9EBB-E76C4757EFC9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770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70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9B8C6-3096-43D4-82EE-005B9E7E6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62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AF8AC-D01A-4517-ABE3-A3D3402B8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F8F29-B10E-4CF1-B9B2-CE032A6A8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3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3A767-0D0F-4C62-AE1E-959CEF4E4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9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CAB20-08F3-4066-B133-A527775D6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8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9DCFB-4AD6-4FA0-BD8C-D753CFE57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3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AA534-42A3-41A7-AB24-CB7B2A2B1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93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EEE8C-F0A1-4491-B88E-21D999FFC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2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B9B18-3F5B-4EF8-B92F-38856998C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52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ADB75-4FC3-4062-9C5B-17F97C1D0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8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C2BFB-F442-4951-AFDB-20790322F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1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76902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6902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6902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6903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6903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69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9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9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D06DA15A-C694-48B1-BB49-9B92D1A9B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2209800"/>
            <a:ext cx="7772400" cy="13620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Personal flowers</a:t>
            </a:r>
          </a:p>
        </p:txBody>
      </p:sp>
      <p:pic>
        <p:nvPicPr>
          <p:cNvPr id="3075" name="Picture 4" descr="W8-3453_c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1200" y="3200400"/>
            <a:ext cx="3124200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item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28850" y="304800"/>
            <a:ext cx="371475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026" descr="daisyCorsageB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55800" y="946150"/>
            <a:ext cx="5232400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W8-3453_c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7800" y="304800"/>
            <a:ext cx="5641975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Personal FLOWERS </a:t>
            </a: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Chaplet: a wreath or garland for the head, usually constructed of flowers and foliage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6387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Lei:  a garland of flowers or foliage strung, bound or woven together to be worn around the neck or shoulders; of Polynesian origin.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lei</a:t>
            </a:r>
          </a:p>
        </p:txBody>
      </p:sp>
      <p:pic>
        <p:nvPicPr>
          <p:cNvPr id="17411" name="Picture 2" descr="F:\kuulei[1]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71600" y="2057400"/>
            <a:ext cx="6626225" cy="4495800"/>
          </a:xfr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lei</a:t>
            </a:r>
          </a:p>
        </p:txBody>
      </p:sp>
      <p:pic>
        <p:nvPicPr>
          <p:cNvPr id="18435" name="Picture 2" descr="F:\LS155[1]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47800" y="1828800"/>
            <a:ext cx="6172200" cy="4887913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945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Composite flowers: a hand-tailored ‘flower’ created by reassembling detached petals or other plant parts.  Plant materials are wired and/or glued together, forming a new flower.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orsage-4-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8688" y="533400"/>
            <a:ext cx="46228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Floral jewelry:  finely detailed fashion flowers created in the manner of select jewelry; Examples include floral necklaces, bracelets, anklets and rings.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Anklet: a narrow band of flowers designed to be worn around the ankle.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Bracelet: a narrow ornamental band or chain of flowers worn around the wrist.  This design is often constructed using an inexpensive metal or plastic bracelet with flowers affixed or glued to it.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>
                <a:solidFill>
                  <a:schemeClr val="tx1"/>
                </a:solidFill>
              </a:rPr>
              <a:t>Personal flowers</a:t>
            </a:r>
            <a:endParaRPr lang="en-US" altLang="en-US" smtClean="0"/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Personal flowers: collectively, flowers designed to be worn or carried; also known as body flowers.</a:t>
            </a:r>
          </a:p>
          <a:p>
            <a:pPr eaLnBrk="1" hangingPunct="1"/>
            <a:r>
              <a:rPr lang="en-US" altLang="en-US" smtClean="0"/>
              <a:t>Boutonniere (old French-‘buttonhole’) a flower or cluster of flowers and/or foliage designed to be worn on the lapel.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ice%20princess%20corsage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381000"/>
            <a:ext cx="447675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Flower%20Bracelet%20Corsage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7800" y="381000"/>
            <a:ext cx="6781800" cy="592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elegance%20champagne%202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7467600" cy="559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Examples of Student Activities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F:\photos\Floral Curriculum\composite flowers\P1050889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325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4" descr="F:\photos\Floral Curriculum\composite flowers\P1050891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3962400"/>
            <a:ext cx="3149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5" descr="F:\photos\Floral Curriculum\composite flowers\P1050896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3800" y="1295400"/>
            <a:ext cx="312420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6" descr="F:\photos\Floral Curriculum\composite flowers\P1050903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7600" y="3962400"/>
            <a:ext cx="32004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7" descr="F:\photos\Floral Curriculum\composite flowers\P1050905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34200" y="1676400"/>
            <a:ext cx="2057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Composite Flowers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Flower Rings</a:t>
            </a:r>
          </a:p>
        </p:txBody>
      </p:sp>
      <p:pic>
        <p:nvPicPr>
          <p:cNvPr id="27651" name="Picture 1" descr="F:\floral pic spring 09\P1050907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7800" y="1905000"/>
            <a:ext cx="2743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2" descr="F:\floral pic spring 09\P1050910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0" y="4495800"/>
            <a:ext cx="2743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3" descr="F:\floral pic spring 09\P1050917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7800" y="1905000"/>
            <a:ext cx="2743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4" descr="F:\floral pic spring 09\P1050921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7800" y="4495800"/>
            <a:ext cx="2743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Flower Rings</a:t>
            </a:r>
          </a:p>
        </p:txBody>
      </p:sp>
      <p:pic>
        <p:nvPicPr>
          <p:cNvPr id="28675" name="Picture 2" descr="F:\floral pic spring 09\Flower Rings\P1060126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358140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3" descr="F:\floral pic spring 09\Flower Rings\P1050924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00600" y="1676400"/>
            <a:ext cx="3352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 descr="F:\floral pic spring 09\P1060215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09800" y="2209800"/>
            <a:ext cx="47752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Single Rose Corsage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Lithograph" pitchFamily="2" charset="0"/>
              </a:rPr>
              <a:t>Boutonnieres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0900" y="1908175"/>
            <a:ext cx="5937250" cy="3763963"/>
          </a:xfrm>
        </p:spPr>
        <p:txBody>
          <a:bodyPr/>
          <a:lstStyle/>
          <a:p>
            <a:pPr eaLnBrk="1" hangingPunct="1"/>
            <a:r>
              <a:rPr lang="en-US" altLang="en-US" smtClean="0"/>
              <a:t>Formal Dances</a:t>
            </a:r>
          </a:p>
          <a:p>
            <a:pPr eaLnBrk="1" hangingPunct="1"/>
            <a:r>
              <a:rPr lang="en-US" altLang="en-US" smtClean="0"/>
              <a:t>Groom</a:t>
            </a:r>
          </a:p>
          <a:p>
            <a:pPr eaLnBrk="1" hangingPunct="1"/>
            <a:r>
              <a:rPr lang="en-US" altLang="en-US" smtClean="0"/>
              <a:t>Male members of wedding party</a:t>
            </a:r>
          </a:p>
          <a:p>
            <a:pPr eaLnBrk="1" hangingPunct="1"/>
            <a:r>
              <a:rPr lang="en-US" altLang="en-US" smtClean="0"/>
              <a:t>Ring bearer</a:t>
            </a:r>
          </a:p>
          <a:p>
            <a:pPr eaLnBrk="1" hangingPunct="1"/>
            <a:r>
              <a:rPr lang="en-US" altLang="en-US" smtClean="0"/>
              <a:t>Special Occasions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026" descr="boot-8-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404813"/>
            <a:ext cx="2133600" cy="279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" descr="boot-9-l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89313" y="347663"/>
            <a:ext cx="2173287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2" descr="boot-3-l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8400" y="381000"/>
            <a:ext cx="2133600" cy="279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 descr="boot-6-l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5938" y="3505200"/>
            <a:ext cx="2151062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2" descr="boot-2-l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09950" y="3505200"/>
            <a:ext cx="21526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026" descr="boot-4-l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30938" y="3505200"/>
            <a:ext cx="2151062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boot-5-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" y="762000"/>
            <a:ext cx="2209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2" descr="boot-1-l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9000" y="762000"/>
            <a:ext cx="2209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1026" descr="boot-7-l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9350" y="762000"/>
            <a:ext cx="21526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Corsages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Corsage:  (old French, </a:t>
            </a:r>
            <a:r>
              <a:rPr lang="en-US" dirty="0" err="1" smtClean="0"/>
              <a:t>cors-‘body</a:t>
            </a:r>
            <a:r>
              <a:rPr lang="en-US" dirty="0" smtClean="0"/>
              <a:t>’) a decorative floral accessory typically worn on a woman’s garment.</a:t>
            </a:r>
          </a:p>
          <a:p>
            <a:pPr eaLnBrk="1" hangingPunct="1">
              <a:defRPr/>
            </a:pPr>
            <a:r>
              <a:rPr lang="en-US" dirty="0" smtClean="0"/>
              <a:t>Wrist corsage: a cluster of flowers to be worn on the wrist.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Wristlet: a band or a strap with a device that is designed to secure a corsage which is then worn on the wrist.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696595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Lithograph" pitchFamily="2" charset="0"/>
              </a:rPr>
              <a:t>Corsages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1524000"/>
            <a:ext cx="5640388" cy="3962400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l"/>
            </a:pPr>
            <a:r>
              <a:rPr lang="en-US" altLang="en-US" smtClean="0"/>
              <a:t>Formal Dances</a:t>
            </a:r>
          </a:p>
          <a:p>
            <a:pPr algn="l" eaLnBrk="1" hangingPunct="1">
              <a:buFont typeface="Wingdings" pitchFamily="2" charset="2"/>
              <a:buChar char="l"/>
            </a:pPr>
            <a:r>
              <a:rPr lang="en-US" altLang="en-US" smtClean="0"/>
              <a:t>Mother’s Day </a:t>
            </a:r>
          </a:p>
          <a:p>
            <a:pPr algn="l" eaLnBrk="1" hangingPunct="1">
              <a:buFont typeface="Wingdings" pitchFamily="2" charset="2"/>
              <a:buChar char="l"/>
            </a:pPr>
            <a:r>
              <a:rPr lang="en-US" altLang="en-US" smtClean="0"/>
              <a:t>Mothers of the Bride &amp; 	Groom</a:t>
            </a:r>
          </a:p>
          <a:p>
            <a:pPr algn="l" eaLnBrk="1" hangingPunct="1">
              <a:buFont typeface="Wingdings" pitchFamily="2" charset="2"/>
              <a:buChar char="l"/>
            </a:pPr>
            <a:r>
              <a:rPr lang="en-US" altLang="en-US" smtClean="0"/>
              <a:t>Female members of the 	Bridal Party </a:t>
            </a:r>
          </a:p>
          <a:p>
            <a:pPr algn="l" eaLnBrk="1" hangingPunct="1">
              <a:buFont typeface="Wingdings" pitchFamily="2" charset="2"/>
              <a:buChar char="l"/>
            </a:pPr>
            <a:r>
              <a:rPr lang="en-US" altLang="en-US" smtClean="0"/>
              <a:t>Special Occasions</a:t>
            </a:r>
          </a:p>
          <a:p>
            <a:pPr algn="l"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orsage-3-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609600"/>
            <a:ext cx="4246563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2050" descr="corsage-1-l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5800" y="609600"/>
            <a:ext cx="42481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orsage-5-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990600"/>
            <a:ext cx="413702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2" descr="corsage-7-l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9600" y="990600"/>
            <a:ext cx="4122738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Watermark 2">
      <a:dk1>
        <a:srgbClr val="000000"/>
      </a:dk1>
      <a:lt1>
        <a:srgbClr val="FFFFFF"/>
      </a:lt1>
      <a:dk2>
        <a:srgbClr val="666633"/>
      </a:dk2>
      <a:lt2>
        <a:srgbClr val="5F5F5F"/>
      </a:lt2>
      <a:accent1>
        <a:srgbClr val="FFCC00"/>
      </a:accent1>
      <a:accent2>
        <a:srgbClr val="EFF0B2"/>
      </a:accent2>
      <a:accent3>
        <a:srgbClr val="FFFFFF"/>
      </a:accent3>
      <a:accent4>
        <a:srgbClr val="000000"/>
      </a:accent4>
      <a:accent5>
        <a:srgbClr val="FFE2AA"/>
      </a:accent5>
      <a:accent6>
        <a:srgbClr val="D9D9A1"/>
      </a:accent6>
      <a:hlink>
        <a:srgbClr val="808000"/>
      </a:hlink>
      <a:folHlink>
        <a:srgbClr val="CCCC00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288</TotalTime>
  <Words>473</Words>
  <Application>Microsoft Office PowerPoint</Application>
  <PresentationFormat>On-screen Show (4:3)</PresentationFormat>
  <Paragraphs>54</Paragraphs>
  <Slides>27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Wingdings</vt:lpstr>
      <vt:lpstr>Calibri</vt:lpstr>
      <vt:lpstr>Times New Roman</vt:lpstr>
      <vt:lpstr>Lithograph</vt:lpstr>
      <vt:lpstr>Watermark</vt:lpstr>
      <vt:lpstr>Personal flowers</vt:lpstr>
      <vt:lpstr>Personal flowers</vt:lpstr>
      <vt:lpstr>Boutonnieres</vt:lpstr>
      <vt:lpstr>PowerPoint Presentation</vt:lpstr>
      <vt:lpstr>PowerPoint Presentation</vt:lpstr>
      <vt:lpstr>Corsages</vt:lpstr>
      <vt:lpstr>Corsages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Personal FLOWERS </vt:lpstr>
      <vt:lpstr>PowerPoint Presentation</vt:lpstr>
      <vt:lpstr>lei</vt:lpstr>
      <vt:lpstr>lei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Examples of Student Activities</vt:lpstr>
      <vt:lpstr>Composite Flowers</vt:lpstr>
      <vt:lpstr>Flower Rings</vt:lpstr>
      <vt:lpstr>Flower Rings</vt:lpstr>
      <vt:lpstr>Single Rose Corsage</vt:lpstr>
    </vt:vector>
  </TitlesOfParts>
  <Company>School Dist #52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few thoughts about wedding flowers</dc:title>
  <dc:creator>Justin Patten</dc:creator>
  <cp:lastModifiedBy>Debra Rumford</cp:lastModifiedBy>
  <cp:revision>38</cp:revision>
  <cp:lastPrinted>1601-01-01T00:00:00Z</cp:lastPrinted>
  <dcterms:created xsi:type="dcterms:W3CDTF">2005-01-08T20:28:05Z</dcterms:created>
  <dcterms:modified xsi:type="dcterms:W3CDTF">2015-09-03T22:29:22Z</dcterms:modified>
</cp:coreProperties>
</file>