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70"/>
  </p:notesMasterIdLst>
  <p:sldIdLst>
    <p:sldId id="273" r:id="rId2"/>
    <p:sldId id="257" r:id="rId3"/>
    <p:sldId id="258" r:id="rId4"/>
    <p:sldId id="264" r:id="rId5"/>
    <p:sldId id="320" r:id="rId6"/>
    <p:sldId id="324" r:id="rId7"/>
    <p:sldId id="290" r:id="rId8"/>
    <p:sldId id="326" r:id="rId9"/>
    <p:sldId id="327" r:id="rId10"/>
    <p:sldId id="322" r:id="rId11"/>
    <p:sldId id="310" r:id="rId12"/>
    <p:sldId id="334" r:id="rId13"/>
    <p:sldId id="325" r:id="rId14"/>
    <p:sldId id="330" r:id="rId15"/>
    <p:sldId id="293" r:id="rId16"/>
    <p:sldId id="276" r:id="rId17"/>
    <p:sldId id="288" r:id="rId18"/>
    <p:sldId id="333" r:id="rId19"/>
    <p:sldId id="267" r:id="rId20"/>
    <p:sldId id="289" r:id="rId21"/>
    <p:sldId id="298" r:id="rId22"/>
    <p:sldId id="271" r:id="rId23"/>
    <p:sldId id="265" r:id="rId24"/>
    <p:sldId id="274" r:id="rId25"/>
    <p:sldId id="307" r:id="rId26"/>
    <p:sldId id="316" r:id="rId27"/>
    <p:sldId id="305" r:id="rId28"/>
    <p:sldId id="294" r:id="rId29"/>
    <p:sldId id="275" r:id="rId30"/>
    <p:sldId id="287" r:id="rId31"/>
    <p:sldId id="315" r:id="rId32"/>
    <p:sldId id="297" r:id="rId33"/>
    <p:sldId id="292" r:id="rId34"/>
    <p:sldId id="308" r:id="rId35"/>
    <p:sldId id="306" r:id="rId36"/>
    <p:sldId id="317" r:id="rId37"/>
    <p:sldId id="319" r:id="rId38"/>
    <p:sldId id="318" r:id="rId39"/>
    <p:sldId id="311" r:id="rId40"/>
    <p:sldId id="313" r:id="rId41"/>
    <p:sldId id="314" r:id="rId42"/>
    <p:sldId id="312" r:id="rId43"/>
    <p:sldId id="291" r:id="rId44"/>
    <p:sldId id="270" r:id="rId45"/>
    <p:sldId id="280" r:id="rId46"/>
    <p:sldId id="304" r:id="rId47"/>
    <p:sldId id="282" r:id="rId48"/>
    <p:sldId id="299" r:id="rId49"/>
    <p:sldId id="300" r:id="rId50"/>
    <p:sldId id="301" r:id="rId51"/>
    <p:sldId id="302" r:id="rId52"/>
    <p:sldId id="295" r:id="rId53"/>
    <p:sldId id="279" r:id="rId54"/>
    <p:sldId id="269" r:id="rId55"/>
    <p:sldId id="277" r:id="rId56"/>
    <p:sldId id="296" r:id="rId57"/>
    <p:sldId id="278" r:id="rId58"/>
    <p:sldId id="261" r:id="rId59"/>
    <p:sldId id="262" r:id="rId60"/>
    <p:sldId id="263" r:id="rId61"/>
    <p:sldId id="335" r:id="rId62"/>
    <p:sldId id="336" r:id="rId63"/>
    <p:sldId id="337" r:id="rId64"/>
    <p:sldId id="339" r:id="rId65"/>
    <p:sldId id="340" r:id="rId66"/>
    <p:sldId id="341" r:id="rId67"/>
    <p:sldId id="342" r:id="rId68"/>
    <p:sldId id="343" r:id="rId6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85290" autoAdjust="0"/>
  </p:normalViewPr>
  <p:slideViewPr>
    <p:cSldViewPr>
      <p:cViewPr>
        <p:scale>
          <a:sx n="100" d="100"/>
          <a:sy n="100" d="100"/>
        </p:scale>
        <p:origin x="-1080" y="-174"/>
      </p:cViewPr>
      <p:guideLst>
        <p:guide orient="horz" pos="2160"/>
        <p:guide pos="2880"/>
      </p:guideLst>
    </p:cSldViewPr>
  </p:slideViewPr>
  <p:outlineViewPr>
    <p:cViewPr>
      <p:scale>
        <a:sx n="33" d="100"/>
        <a:sy n="33" d="100"/>
      </p:scale>
      <p:origin x="0" y="19920"/>
    </p:cViewPr>
  </p:outlineViewPr>
  <p:notesTextViewPr>
    <p:cViewPr>
      <p:scale>
        <a:sx n="100" d="100"/>
        <a:sy n="100" d="100"/>
      </p:scale>
      <p:origin x="0" y="0"/>
    </p:cViewPr>
  </p:notesTextViewPr>
  <p:sorterViewPr>
    <p:cViewPr>
      <p:scale>
        <a:sx n="66" d="100"/>
        <a:sy n="66" d="100"/>
      </p:scale>
      <p:origin x="0" y="45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BAC3CBE4-CBB7-4D2D-AA35-8373384187D7}" type="datetimeFigureOut">
              <a:rPr lang="en-US"/>
              <a:pPr>
                <a:defRPr/>
              </a:pPr>
              <a:t>9/3/2015</a:t>
            </a:fld>
            <a:endParaRPr lang="en-US"/>
          </a:p>
        </p:txBody>
      </p:sp>
      <p:sp>
        <p:nvSpPr>
          <p:cNvPr id="747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12854B7-F1E6-4DCB-8E8C-7CD0B05C92B6}" type="slidenum">
              <a:rPr lang="en-US"/>
              <a:pPr>
                <a:defRPr/>
              </a:pPr>
              <a:t>‹#›</a:t>
            </a:fld>
            <a:endParaRPr lang="en-US"/>
          </a:p>
        </p:txBody>
      </p:sp>
    </p:spTree>
    <p:extLst>
      <p:ext uri="{BB962C8B-B14F-4D97-AF65-F5344CB8AC3E}">
        <p14:creationId xmlns:p14="http://schemas.microsoft.com/office/powerpoint/2010/main" val="3392323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FTD</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ABA98ED5-12D4-4BD2-B7D8-D5F1278C56F4}" type="slidenum">
              <a:rPr lang="en-US" altLang="en-US" smtClean="0">
                <a:latin typeface="Arial" charset="0"/>
              </a:rPr>
              <a:pPr/>
              <a:t>1</a:t>
            </a:fld>
            <a:endParaRPr lang="en-US"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428D0D45-1B1D-462E-91E3-EE25BB1F928B}" type="slidenum">
              <a:rPr lang="en-US" altLang="en-US" smtClean="0">
                <a:latin typeface="Arial" charset="0"/>
              </a:rPr>
              <a:pPr/>
              <a:t>10</a:t>
            </a:fld>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8F7BED96-189D-4DAC-B985-74F4AF58FF93}" type="slidenum">
              <a:rPr lang="en-US" altLang="en-US" smtClean="0">
                <a:latin typeface="Arial" charset="0"/>
              </a:rPr>
              <a:pPr/>
              <a:t>11</a:t>
            </a:fld>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990D07D7-B054-4FB6-8EF4-08E3E9B87771}" type="slidenum">
              <a:rPr lang="en-US" altLang="en-US" smtClean="0">
                <a:latin typeface="Arial" charset="0"/>
              </a:rPr>
              <a:pPr/>
              <a:t>12</a:t>
            </a:fld>
            <a:endParaRPr lang="en-US"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5074F7C4-8913-44B2-85F6-3243D43008BC}" type="slidenum">
              <a:rPr lang="en-US" altLang="en-US" smtClean="0">
                <a:latin typeface="Arial" charset="0"/>
              </a:rPr>
              <a:pPr/>
              <a:t>13</a:t>
            </a:fld>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0FCDFC50-6E87-4361-B55D-4363795931C4}" type="slidenum">
              <a:rPr lang="en-US" altLang="en-US" smtClean="0">
                <a:latin typeface="Arial" charset="0"/>
              </a:rPr>
              <a:pPr/>
              <a:t>14</a:t>
            </a:fld>
            <a:endParaRPr lang="en-US"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American Institute of Floral Designers, The</a:t>
            </a:r>
            <a:r>
              <a:rPr lang="en-US" altLang="en-US" u="sng" smtClean="0"/>
              <a:t> AIFD Guide to Floral Design: Terms, Techniques, and Traditions</a:t>
            </a:r>
            <a:r>
              <a:rPr lang="en-US" altLang="en-US" smtClean="0"/>
              <a:t>.  Intelvid Group 2005</a:t>
            </a:r>
          </a:p>
          <a:p>
            <a:endParaRPr lang="en-US" alt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33CA1B3A-98D9-41DF-BDD7-98C01F377C1B}" type="slidenum">
              <a:rPr lang="en-US" altLang="en-US" smtClean="0">
                <a:latin typeface="Arial" charset="0"/>
              </a:rPr>
              <a:pPr/>
              <a:t>15</a:t>
            </a:fld>
            <a:endParaRPr lang="en-US"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American Institute of Floral Designers, The</a:t>
            </a:r>
            <a:r>
              <a:rPr lang="en-US" altLang="en-US" u="sng" smtClean="0"/>
              <a:t> AIFD Guide to Floral Design: Terms, Techniques, and Traditions</a:t>
            </a:r>
            <a:r>
              <a:rPr lang="en-US" altLang="en-US" smtClean="0"/>
              <a:t>.  Intelvid Group 2005</a:t>
            </a:r>
          </a:p>
          <a:p>
            <a:endParaRPr lang="en-US" alt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6C4B7A66-67C0-46C9-9CC5-007BDD4AD740}" type="slidenum">
              <a:rPr lang="en-US" altLang="en-US" smtClean="0">
                <a:latin typeface="Arial" charset="0"/>
              </a:rPr>
              <a:pPr/>
              <a:t>16</a:t>
            </a:fld>
            <a:endParaRPr lang="en-US"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Saveoncrafts.com</a:t>
            </a:r>
          </a:p>
          <a:p>
            <a:pPr eaLnBrk="1" hangingPunct="1"/>
            <a:endParaRPr lang="en-US" alt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A5A521D2-EF6B-481F-89E0-2F540178EE14}" type="slidenum">
              <a:rPr lang="en-US" altLang="en-US" smtClean="0">
                <a:latin typeface="Arial" charset="0"/>
              </a:rPr>
              <a:pPr/>
              <a:t>17</a:t>
            </a:fld>
            <a:endParaRPr lang="en-US"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American Institute of Floral Designers, The</a:t>
            </a:r>
            <a:r>
              <a:rPr lang="en-US" altLang="en-US" u="sng" smtClean="0"/>
              <a:t> AIFD Guide to Floral Design: Terms, Techniques, and Traditions</a:t>
            </a:r>
            <a:r>
              <a:rPr lang="en-US" altLang="en-US" smtClean="0"/>
              <a:t>.  Intelvid Group 2005</a:t>
            </a:r>
          </a:p>
          <a:p>
            <a:endParaRPr lang="en-US" alt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F0F4187F-308B-4DA8-88BF-E2CEF01350A9}" type="slidenum">
              <a:rPr lang="en-US" altLang="en-US" smtClean="0">
                <a:latin typeface="Arial" charset="0"/>
              </a:rPr>
              <a:pPr/>
              <a:t>19</a:t>
            </a:fld>
            <a:endParaRPr lang="en-US"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American Institute of Floral Designers, The</a:t>
            </a:r>
            <a:r>
              <a:rPr lang="en-US" altLang="en-US" u="sng" smtClean="0"/>
              <a:t> AIFD Guide to Floral Design: Terms, Techniques, and Traditions</a:t>
            </a:r>
            <a:r>
              <a:rPr lang="en-US" altLang="en-US" smtClean="0"/>
              <a:t>.  Intelvid Group 2005</a:t>
            </a:r>
          </a:p>
          <a:p>
            <a:endParaRPr lang="en-US" alt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EB42E69F-7BB4-49A4-A879-44F0E649036F}" type="slidenum">
              <a:rPr lang="en-US" altLang="en-US" smtClean="0">
                <a:latin typeface="Arial" charset="0"/>
              </a:rPr>
              <a:pPr/>
              <a:t>20</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American Institute of Floral Designers, The</a:t>
            </a:r>
            <a:r>
              <a:rPr lang="en-US" altLang="en-US" u="sng" smtClean="0"/>
              <a:t> AIFD Guide to Floral Design: Terms, Techniques, and Traditions</a:t>
            </a:r>
            <a:r>
              <a:rPr lang="en-US" altLang="en-US" smtClean="0"/>
              <a:t>.  Intelvid Group 2005</a:t>
            </a:r>
          </a:p>
          <a:p>
            <a:endParaRPr lang="en-US" alt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AC7622CA-E339-4A36-910A-203537180D24}" type="slidenum">
              <a:rPr lang="en-US" altLang="en-US" smtClean="0">
                <a:latin typeface="Arial" charset="0"/>
              </a:rPr>
              <a:pPr/>
              <a:t>21</a:t>
            </a:fld>
            <a:endParaRPr lang="en-US"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American Institute of Floral Designers, The</a:t>
            </a:r>
            <a:r>
              <a:rPr lang="en-US" altLang="en-US" u="sng" smtClean="0"/>
              <a:t> AIFD Guide to Floral Design: Terms, Techniques, and Traditions</a:t>
            </a:r>
            <a:r>
              <a:rPr lang="en-US" altLang="en-US" smtClean="0"/>
              <a:t>.  Intelvid Group 2005</a:t>
            </a:r>
          </a:p>
          <a:p>
            <a:endParaRPr lang="en-US" alt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09B81EAC-B4B8-4D88-96DD-5F1E3570BACE}" type="slidenum">
              <a:rPr lang="en-US" altLang="en-US" smtClean="0">
                <a:latin typeface="Arial" charset="0"/>
              </a:rPr>
              <a:pPr/>
              <a:t>22</a:t>
            </a:fld>
            <a:endParaRPr lang="en-US"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American Institute of Floral Designers, The</a:t>
            </a:r>
            <a:r>
              <a:rPr lang="en-US" altLang="en-US" u="sng" smtClean="0"/>
              <a:t> AIFD Guide to Floral Design: Terms, Techniques, and Traditions</a:t>
            </a:r>
            <a:r>
              <a:rPr lang="en-US" altLang="en-US" smtClean="0"/>
              <a:t>.  Intelvid Group 2005</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American Institute of Floral Designers, The</a:t>
            </a:r>
            <a:r>
              <a:rPr lang="en-US" altLang="en-US" u="sng" smtClean="0"/>
              <a:t> AIFD Guide to Floral Design: Terms, Techniques, and Traditions</a:t>
            </a:r>
            <a:r>
              <a:rPr lang="en-US" altLang="en-US" smtClean="0"/>
              <a:t>.  Intelvid Group 2005</a:t>
            </a:r>
          </a:p>
          <a:p>
            <a:endParaRPr lang="en-US" alt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EDA366F5-B638-4D99-9C35-A258A014332D}" type="slidenum">
              <a:rPr lang="en-US" altLang="en-US" smtClean="0">
                <a:latin typeface="Arial" charset="0"/>
              </a:rPr>
              <a:pPr/>
              <a:t>24</a:t>
            </a:fld>
            <a:endParaRPr lang="en-US"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B750DF52-DAF9-43F1-8E5B-3979768D1FAE}" type="slidenum">
              <a:rPr lang="en-US" altLang="en-US" smtClean="0">
                <a:latin typeface="Arial" charset="0"/>
              </a:rPr>
              <a:pPr/>
              <a:t>25</a:t>
            </a:fld>
            <a:endParaRPr lang="en-US"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3A04674F-D75F-4A4E-A4D8-D4A7D6361189}" type="slidenum">
              <a:rPr lang="en-US" altLang="en-US" smtClean="0">
                <a:latin typeface="Arial" charset="0"/>
              </a:rPr>
              <a:pPr/>
              <a:t>26</a:t>
            </a:fld>
            <a:endParaRPr lang="en-US"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57461CB8-E0A0-4F95-A866-48F340D945CE}" type="slidenum">
              <a:rPr lang="en-US" altLang="en-US" smtClean="0">
                <a:latin typeface="Arial" charset="0"/>
              </a:rPr>
              <a:pPr/>
              <a:t>27</a:t>
            </a:fld>
            <a:endParaRPr lang="en-US"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American Institute of Floral Designers, The</a:t>
            </a:r>
            <a:r>
              <a:rPr lang="en-US" altLang="en-US" u="sng" smtClean="0"/>
              <a:t> AIFD Guide to Floral Design: Terms, Techniques, and Traditions</a:t>
            </a:r>
            <a:r>
              <a:rPr lang="en-US" altLang="en-US" smtClean="0"/>
              <a:t>.  Intelvid Group 2005</a:t>
            </a:r>
          </a:p>
          <a:p>
            <a:endParaRPr lang="en-US" alt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0F98A2D1-4C62-4011-ABFF-DAA2176F1569}" type="slidenum">
              <a:rPr lang="en-US" altLang="en-US" smtClean="0">
                <a:latin typeface="Arial" charset="0"/>
              </a:rPr>
              <a:pPr/>
              <a:t>28</a:t>
            </a:fld>
            <a:endParaRPr lang="en-US"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American Institute of Floral Designers, The</a:t>
            </a:r>
            <a:r>
              <a:rPr lang="en-US" altLang="en-US" u="sng" smtClean="0"/>
              <a:t> AIFD Guide to Floral Design: Terms, Techniques, and Traditions</a:t>
            </a:r>
            <a:r>
              <a:rPr lang="en-US" altLang="en-US" smtClean="0"/>
              <a:t>.  Intelvid Group 2005</a:t>
            </a:r>
          </a:p>
          <a:p>
            <a:endParaRPr lang="en-US" alt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1B2FE02C-69CB-47A4-A68C-BC346DD5166E}" type="slidenum">
              <a:rPr lang="en-US" altLang="en-US" smtClean="0">
                <a:latin typeface="Arial" charset="0"/>
              </a:rPr>
              <a:pPr/>
              <a:t>29</a:t>
            </a:fld>
            <a:endParaRPr lang="en-US"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Saveoncrafts.com</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7F74CFF8-D20A-42BD-85DD-8DF11A0B860D}" type="slidenum">
              <a:rPr lang="en-US" altLang="en-US" smtClean="0">
                <a:latin typeface="Arial" charset="0"/>
              </a:rPr>
              <a:pPr/>
              <a:t>30</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AA304B0A-C6BE-47F7-A09A-D22D262A2947}" type="slidenum">
              <a:rPr lang="en-US" altLang="en-US" smtClean="0">
                <a:latin typeface="Arial" charset="0"/>
              </a:rPr>
              <a:pPr/>
              <a:t>31</a:t>
            </a:fld>
            <a:endParaRPr lang="en-US"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American Institute of Floral Designers, The</a:t>
            </a:r>
            <a:r>
              <a:rPr lang="en-US" altLang="en-US" u="sng" smtClean="0"/>
              <a:t> AIFD Guide to Floral Design: Terms, Techniques, and Traditions</a:t>
            </a:r>
            <a:r>
              <a:rPr lang="en-US" altLang="en-US" smtClean="0"/>
              <a:t>.  Intelvid Group 2005</a:t>
            </a:r>
          </a:p>
          <a:p>
            <a:endParaRPr lang="en-US" altLang="en-US"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01E39E58-8001-4A0C-925B-BADDC0DDFED1}" type="slidenum">
              <a:rPr lang="en-US" altLang="en-US" smtClean="0">
                <a:latin typeface="Arial" charset="0"/>
              </a:rPr>
              <a:pPr/>
              <a:t>32</a:t>
            </a:fld>
            <a:endParaRPr lang="en-US"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American Institute of Floral Designers, The</a:t>
            </a:r>
            <a:r>
              <a:rPr lang="en-US" altLang="en-US" u="sng" smtClean="0"/>
              <a:t> AIFD Guide to Floral Design: Terms, Techniques, and Traditions</a:t>
            </a:r>
            <a:r>
              <a:rPr lang="en-US" altLang="en-US" smtClean="0"/>
              <a:t>.  Intelvid Group 2005</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8EE71160-1EA8-4403-9C3E-88D4E1B9B92E}" type="slidenum">
              <a:rPr lang="en-US" altLang="en-US" smtClean="0">
                <a:latin typeface="Arial" charset="0"/>
              </a:rPr>
              <a:pPr/>
              <a:t>33</a:t>
            </a:fld>
            <a:endParaRPr lang="en-US"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5A54DA67-52BF-4B08-B47D-5FF81D23BA79}" type="slidenum">
              <a:rPr lang="en-US" altLang="en-US" smtClean="0">
                <a:latin typeface="Arial" charset="0"/>
              </a:rPr>
              <a:pPr/>
              <a:t>34</a:t>
            </a:fld>
            <a:endParaRPr lang="en-US"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F558CFE4-756A-42F6-BD39-4EA79DFF4038}" type="slidenum">
              <a:rPr lang="en-US" altLang="en-US" smtClean="0">
                <a:latin typeface="Arial" charset="0"/>
              </a:rPr>
              <a:pPr/>
              <a:t>35</a:t>
            </a:fld>
            <a:endParaRPr lang="en-US" alt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82C14B31-8A21-4F29-8ED6-612A043870B1}" type="slidenum">
              <a:rPr lang="en-US" altLang="en-US" smtClean="0">
                <a:latin typeface="Arial" charset="0"/>
              </a:rPr>
              <a:pPr/>
              <a:t>36</a:t>
            </a:fld>
            <a:endParaRPr lang="en-US"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53E11B96-6302-49F1-BF86-93998EB1DAE0}" type="slidenum">
              <a:rPr lang="en-US" altLang="en-US" smtClean="0">
                <a:latin typeface="Arial" charset="0"/>
              </a:rPr>
              <a:pPr/>
              <a:t>37</a:t>
            </a:fld>
            <a:endParaRPr lang="en-US" alt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F91F46FF-6B22-4F67-B01E-0091AFD2E233}" type="slidenum">
              <a:rPr lang="en-US" altLang="en-US" smtClean="0">
                <a:latin typeface="Arial" charset="0"/>
              </a:rPr>
              <a:pPr/>
              <a:t>38</a:t>
            </a:fld>
            <a:endParaRPr lang="en-US" alt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ADA5CE82-C212-4977-A0AC-A4155BCBCB1A}" type="slidenum">
              <a:rPr lang="en-US" altLang="en-US" smtClean="0">
                <a:latin typeface="Arial" charset="0"/>
              </a:rPr>
              <a:pPr/>
              <a:t>39</a:t>
            </a:fld>
            <a:endParaRPr lang="en-US" alt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B89AE1AD-7938-4F65-B379-B02C604317DF}" type="slidenum">
              <a:rPr lang="en-US" altLang="en-US" smtClean="0">
                <a:latin typeface="Arial" charset="0"/>
              </a:rPr>
              <a:pPr/>
              <a:t>40</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American Institute of Floral Designers, The</a:t>
            </a:r>
            <a:r>
              <a:rPr lang="en-US" altLang="en-US" u="sng" smtClean="0"/>
              <a:t> AIFD Guide to Floral Design: Terms, Techniques, and Traditions</a:t>
            </a:r>
            <a:r>
              <a:rPr lang="en-US" altLang="en-US" smtClean="0"/>
              <a:t>.  Intelvid Group 2005</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Saveoncrafts.com</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EAD50371-8DF0-4FA6-9BD2-29B03469A8F6}" type="slidenum">
              <a:rPr lang="en-US" altLang="en-US" smtClean="0">
                <a:latin typeface="Arial" charset="0"/>
              </a:rPr>
              <a:pPr/>
              <a:t>41</a:t>
            </a:fld>
            <a:endParaRPr lang="en-US" alt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FB1058DE-FF57-4D84-8490-3C67584D8568}" type="slidenum">
              <a:rPr lang="en-US" altLang="en-US" smtClean="0">
                <a:latin typeface="Arial" charset="0"/>
              </a:rPr>
              <a:pPr/>
              <a:t>42</a:t>
            </a:fld>
            <a:endParaRPr lang="en-US" alt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American Institute of Floral Designers, The</a:t>
            </a:r>
            <a:r>
              <a:rPr lang="en-US" altLang="en-US" u="sng" smtClean="0"/>
              <a:t> AIFD Guide to Floral Design: Terms, Techniques, and Traditions</a:t>
            </a:r>
            <a:r>
              <a:rPr lang="en-US" altLang="en-US" smtClean="0"/>
              <a:t>.  Intelvid Group 2005</a:t>
            </a:r>
          </a:p>
          <a:p>
            <a:endParaRPr lang="en-US" alt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040AF8FF-4A57-4B0E-AD9F-A4C846E8339A}" type="slidenum">
              <a:rPr lang="en-US" altLang="en-US" smtClean="0">
                <a:latin typeface="Arial" charset="0"/>
              </a:rPr>
              <a:pPr/>
              <a:t>43</a:t>
            </a:fld>
            <a:endParaRPr lang="en-US" alt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American Institute of Floral Designers, The</a:t>
            </a:r>
            <a:r>
              <a:rPr lang="en-US" altLang="en-US" u="sng" smtClean="0"/>
              <a:t> AIFD Guide to Floral Design: Terms, Techniques, and Traditions</a:t>
            </a:r>
            <a:r>
              <a:rPr lang="en-US" altLang="en-US" smtClean="0"/>
              <a:t>.  Intelvid Group 2005</a:t>
            </a:r>
          </a:p>
          <a:p>
            <a:endParaRPr lang="en-US" alt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EFF28FC3-CDEC-4814-9FE6-5C367B478F5D}" type="slidenum">
              <a:rPr lang="en-US" altLang="en-US" smtClean="0">
                <a:latin typeface="Arial" charset="0"/>
              </a:rPr>
              <a:pPr/>
              <a:t>44</a:t>
            </a:fld>
            <a:endParaRPr lang="en-US" alt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Howstuffworks.com</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39317DE2-FA19-400F-AAE4-541397C7E3E0}" type="slidenum">
              <a:rPr lang="en-US" altLang="en-US" smtClean="0">
                <a:latin typeface="Arial" charset="0"/>
              </a:rPr>
              <a:pPr/>
              <a:t>46</a:t>
            </a:fld>
            <a:endParaRPr lang="en-US" alt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Pressed-flowers.info </a:t>
            </a:r>
          </a:p>
          <a:p>
            <a:r>
              <a:rPr lang="en-US" altLang="en-US" smtClean="0"/>
              <a:t>Kaite Chu</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0C44571B-1666-4145-A4B2-F51DC4B40408}" type="slidenum">
              <a:rPr lang="en-US" altLang="en-US" smtClean="0">
                <a:latin typeface="Arial" charset="0"/>
              </a:rPr>
              <a:pPr/>
              <a:t>47</a:t>
            </a:fld>
            <a:endParaRPr lang="en-US" alt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Pressed-flowers.info </a:t>
            </a:r>
          </a:p>
          <a:p>
            <a:r>
              <a:rPr lang="en-US" altLang="en-US" smtClean="0"/>
              <a:t>Kaite Chu</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E5617704-A540-43A6-84CB-A75CDB5AD79C}" type="slidenum">
              <a:rPr lang="en-US" altLang="en-US" smtClean="0">
                <a:latin typeface="Arial" charset="0"/>
              </a:rPr>
              <a:pPr/>
              <a:t>48</a:t>
            </a:fld>
            <a:endParaRPr lang="en-US" alt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Pressed-flowers.info </a:t>
            </a:r>
          </a:p>
          <a:p>
            <a:r>
              <a:rPr lang="en-US" altLang="en-US" smtClean="0"/>
              <a:t>Kaite Chu</a:t>
            </a:r>
          </a:p>
          <a:p>
            <a:endParaRPr lang="en-US" alt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A4860A14-90D2-4DCF-AEB6-74689FDA47EC}" type="slidenum">
              <a:rPr lang="en-US" altLang="en-US" smtClean="0">
                <a:latin typeface="Arial" charset="0"/>
              </a:rPr>
              <a:pPr/>
              <a:t>49</a:t>
            </a:fld>
            <a:endParaRPr lang="en-US" alt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Pressed-flowers.info </a:t>
            </a:r>
          </a:p>
          <a:p>
            <a:r>
              <a:rPr lang="en-US" altLang="en-US" smtClean="0"/>
              <a:t>Kaite Chu</a:t>
            </a:r>
          </a:p>
          <a:p>
            <a:endParaRPr lang="en-US" alt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787F317A-898F-493E-A853-C0955670DB2E}" type="slidenum">
              <a:rPr lang="en-US" altLang="en-US" smtClean="0">
                <a:latin typeface="Arial" charset="0"/>
              </a:rPr>
              <a:pPr/>
              <a:t>50</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A7684562-DB72-4DEF-9B6F-DC72D3037120}" type="slidenum">
              <a:rPr lang="en-US" altLang="en-US" smtClean="0">
                <a:latin typeface="Arial" charset="0"/>
              </a:rPr>
              <a:pPr/>
              <a:t>5</a:t>
            </a:fld>
            <a:endParaRPr lang="en-US" altLang="en-U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Pressed-flowers.info </a:t>
            </a:r>
          </a:p>
          <a:p>
            <a:r>
              <a:rPr lang="en-US" altLang="en-US" smtClean="0"/>
              <a:t>Kaite Chu</a:t>
            </a:r>
          </a:p>
          <a:p>
            <a:endParaRPr lang="en-US" alt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607D8F4A-3BEB-441C-8C55-435DB04CB21D}" type="slidenum">
              <a:rPr lang="en-US" altLang="en-US" smtClean="0">
                <a:latin typeface="Arial" charset="0"/>
              </a:rPr>
              <a:pPr/>
              <a:t>51</a:t>
            </a:fld>
            <a:endParaRPr lang="en-US" alt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American Institute of Floral Designers, The</a:t>
            </a:r>
            <a:r>
              <a:rPr lang="en-US" altLang="en-US" u="sng" smtClean="0"/>
              <a:t> AIFD Guide to Floral Design: Terms, Techniques, and Traditions</a:t>
            </a:r>
            <a:r>
              <a:rPr lang="en-US" altLang="en-US" smtClean="0"/>
              <a:t>.  Intelvid Group 2005</a:t>
            </a:r>
          </a:p>
          <a:p>
            <a:endParaRPr lang="en-US" alt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7789F608-3794-442C-A539-9CB64F927C2A}" type="slidenum">
              <a:rPr lang="en-US" altLang="en-US" smtClean="0">
                <a:latin typeface="Arial" charset="0"/>
              </a:rPr>
              <a:pPr/>
              <a:t>52</a:t>
            </a:fld>
            <a:endParaRPr lang="en-US" altLang="en-U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Yankeescents.com</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American Institute of Floral Designers, The</a:t>
            </a:r>
            <a:r>
              <a:rPr lang="en-US" altLang="en-US" u="sng" smtClean="0"/>
              <a:t> AIFD Guide to Floral Design: Terms, Techniques, and Traditions</a:t>
            </a:r>
            <a:r>
              <a:rPr lang="en-US" altLang="en-US" smtClean="0"/>
              <a:t>.  Intelvid Group 2005</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F0D2ADD8-7BB0-4C66-A79F-709CBAFF2B45}" type="slidenum">
              <a:rPr lang="en-US" altLang="en-US" smtClean="0">
                <a:latin typeface="Arial" charset="0"/>
              </a:rPr>
              <a:pPr/>
              <a:t>54</a:t>
            </a:fld>
            <a:endParaRPr lang="en-US" altLang="en-US"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darbycreektrading.com</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American Institute of Floral Designers, The</a:t>
            </a:r>
            <a:r>
              <a:rPr lang="en-US" altLang="en-US" u="sng" smtClean="0"/>
              <a:t> AIFD Guide to Floral Design: Terms, Techniques, and Traditions</a:t>
            </a:r>
            <a:r>
              <a:rPr lang="en-US" altLang="en-US" smtClean="0"/>
              <a:t>.  Intelvid Group 2005</a:t>
            </a:r>
          </a:p>
          <a:p>
            <a:endParaRPr lang="en-US" altLang="en-US"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C835E712-B7F7-4AC9-B007-0523E0E7B57F}" type="slidenum">
              <a:rPr lang="en-US" altLang="en-US" smtClean="0">
                <a:latin typeface="Arial" charset="0"/>
              </a:rPr>
              <a:pPr/>
              <a:t>56</a:t>
            </a:fld>
            <a:endParaRPr lang="en-US" altLang="en-US"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Driednaturals.com</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794DF820-B433-4E1B-8B92-C08CCD4B8FB4}" type="slidenum">
              <a:rPr lang="en-US" altLang="en-US" smtClean="0">
                <a:latin typeface="Arial" charset="0"/>
              </a:rPr>
              <a:pPr/>
              <a:t>6</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American Institute of Floral Designers, The</a:t>
            </a:r>
            <a:r>
              <a:rPr lang="en-US" altLang="en-US" u="sng" smtClean="0"/>
              <a:t> AIFD Guide to Floral Design: Terms, Techniques, and Traditions</a:t>
            </a:r>
            <a:r>
              <a:rPr lang="en-US" altLang="en-US" smtClean="0"/>
              <a:t>.  Intelvid Group 2005</a:t>
            </a:r>
          </a:p>
          <a:p>
            <a:endParaRPr lang="en-US" alt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6B83A6F7-27E8-4446-B4DD-B0F97FF90B7F}" type="slidenum">
              <a:rPr lang="en-US" altLang="en-US" smtClean="0">
                <a:latin typeface="Arial" charset="0"/>
              </a:rPr>
              <a:pPr/>
              <a:t>7</a:t>
            </a:fld>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92DFD9A4-4DBC-473E-8510-A7D449F36160}" type="slidenum">
              <a:rPr lang="en-US" altLang="en-US" smtClean="0">
                <a:latin typeface="Arial" charset="0"/>
              </a:rPr>
              <a:pPr/>
              <a:t>8</a:t>
            </a:fld>
            <a:endParaRPr lang="en-US"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Saveoncrafts.com</a:t>
            </a:r>
          </a:p>
          <a:p>
            <a:endParaRPr lang="en-US" alt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fld id="{D6503F05-8C8D-46C5-A6F0-FECC446155AA}" type="slidenum">
              <a:rPr lang="en-US" altLang="en-US" smtClean="0">
                <a:latin typeface="Arial" charset="0"/>
              </a:rPr>
              <a:pPr/>
              <a:t>9</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23564"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23565"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AAAF43AF-8213-4EA9-9C3B-A57EF79393C4}" type="slidenum">
              <a:rPr lang="en-US"/>
              <a:pPr>
                <a:defRPr/>
              </a:pPr>
              <a:t>‹#›</a:t>
            </a:fld>
            <a:endParaRPr lang="en-US"/>
          </a:p>
        </p:txBody>
      </p:sp>
    </p:spTree>
    <p:extLst>
      <p:ext uri="{BB962C8B-B14F-4D97-AF65-F5344CB8AC3E}">
        <p14:creationId xmlns:p14="http://schemas.microsoft.com/office/powerpoint/2010/main" val="276111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6AAAA0-C936-4596-B129-8F97AB203579}" type="datetimeFigureOut">
              <a:rPr lang="en-US"/>
              <a:pPr>
                <a:defRPr/>
              </a:pPr>
              <a:t>9/3/2015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A2B20E-CA81-4CDB-8509-AC7CA5A6BBF4}" type="slidenum">
              <a:rPr lang="en-US"/>
              <a:pPr>
                <a:defRPr/>
              </a:pPr>
              <a:t>‹#›</a:t>
            </a:fld>
            <a:endParaRPr lang="en-US"/>
          </a:p>
        </p:txBody>
      </p:sp>
    </p:spTree>
    <p:extLst>
      <p:ext uri="{BB962C8B-B14F-4D97-AF65-F5344CB8AC3E}">
        <p14:creationId xmlns:p14="http://schemas.microsoft.com/office/powerpoint/2010/main" val="2765273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D34B1941-A4FE-47FA-B385-2B49A310E2D3}" type="datetimeFigureOut">
              <a:rPr lang="en-US"/>
              <a:pPr>
                <a:defRPr/>
              </a:pPr>
              <a:t>9/3/2015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85A3BC5-404B-47C1-9AC4-2A741D277205}" type="slidenum">
              <a:rPr lang="en-US"/>
              <a:pPr>
                <a:defRPr/>
              </a:pPr>
              <a:t>‹#›</a:t>
            </a:fld>
            <a:endParaRPr lang="en-US"/>
          </a:p>
        </p:txBody>
      </p:sp>
    </p:spTree>
    <p:extLst>
      <p:ext uri="{BB962C8B-B14F-4D97-AF65-F5344CB8AC3E}">
        <p14:creationId xmlns:p14="http://schemas.microsoft.com/office/powerpoint/2010/main" val="2493177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1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 name="Rectangle 9"/>
          <p:cNvSpPr>
            <a:spLocks noGrp="1" noChangeArrowheads="1"/>
          </p:cNvSpPr>
          <p:nvPr>
            <p:ph type="dt" sz="half" idx="2"/>
          </p:nvPr>
        </p:nvSpPr>
        <p:spPr bwMode="auto">
          <a:xfrm>
            <a:off x="457200" y="6248400"/>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21" name="Rectangle 10"/>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22" name="Rectangle 11"/>
          <p:cNvSpPr>
            <a:spLocks noGrp="1" noChangeArrowheads="1"/>
          </p:cNvSpPr>
          <p:nvPr>
            <p:ph type="sldNum" sz="quarter" idx="4"/>
          </p:nvPr>
        </p:nvSpPr>
        <p:spPr bwMode="auto">
          <a:xfrm>
            <a:off x="6553200" y="6248400"/>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56F37AFC-124A-4326-806C-DB7954F072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Arial" charset="0"/>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Arial" charset="0"/>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Arial" charset="0"/>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Arial" charset="0"/>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hyperlink" Target="http://ep.yimg.com/ip/I/bevfabriccrafts_2057_72249426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ep.yimg.com/ip/I/bevfabriccrafts_2054_191870238"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hyperlink" Target="http://ep.yimg.com/ip/I/bevfabriccrafts_2059_115796421"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hyperlink" Target="http://ep.yimg.com/ip/I/bevfabriccrafts_2057_932345812"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p.yimg.com/ip/I/bevfabriccrafts_2058_23110040"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p.yimg.com/ip/I/bevfabriccrafts_2057_734352260" TargetMode="Externa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hyperlink" Target="http://ep.yimg.com/ip/I/bevfabriccrafts_2057_36116689"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p.yimg.com/ip/I/bevfabriccrafts_2057_933375869"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hyperlink" Target="http://ep.yimg.com/ip/I/bevfabriccrafts_2055_6067692" TargetMode="Externa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p.yimg.com/ip/I/bevfabriccrafts_2056_25223049"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hyperlink" Target="http://ep.yimg.com/ip/I/bevfabriccrafts_2057_35015984"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hyperlink" Target="http://ep.yimg.com/ip/I/bevfabriccrafts_2057_598119512"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hyperlink" Target="http://ep.yimg.com/ip/I/bevfabriccrafts_2057_927052905" TargetMode="Externa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ep.yimg.com/ip/I/bevfabriccrafts_2058_24372216"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hyperlink" Target="http://ep.yimg.com/ip/I/bevfabriccrafts_2057_69258948" TargetMode="External"/><Relationship Id="rId7" Type="http://schemas.openxmlformats.org/officeDocument/2006/relationships/hyperlink" Target="http://ep.yimg.com/ip/I/bevfabriccrafts_2057_65383997"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hyperlink" Target="http://www.save-on-crafts.com/plfeprleense.html" TargetMode="External"/><Relationship Id="rId10" Type="http://schemas.openxmlformats.org/officeDocument/2006/relationships/image" Target="../media/image47.jpeg"/><Relationship Id="rId4" Type="http://schemas.openxmlformats.org/officeDocument/2006/relationships/image" Target="../media/image44.jpeg"/><Relationship Id="rId9" Type="http://schemas.openxmlformats.org/officeDocument/2006/relationships/hyperlink" Target="http://ep.yimg.com/ip/I/bevfabriccrafts_2057_60757967"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50.jpeg"/></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60.jpeg"/><Relationship Id="rId4" Type="http://schemas.openxmlformats.org/officeDocument/2006/relationships/image" Target="../media/image59.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62.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slides/_rels/slide6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6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p.yimg.com/ip/I/bevfabriccrafts_2057_87174977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ep.yimg.com/ip/I/bevfabriccrafts_2054_201332449"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www.save-on-crafts.com/yellowrose1.html"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933575"/>
          </a:xfrm>
        </p:spPr>
        <p:txBody>
          <a:bodyPr/>
          <a:lstStyle/>
          <a:p>
            <a:r>
              <a:rPr lang="en-US" altLang="en-US" smtClean="0"/>
              <a:t>Permanent &amp; Preserved Botanicals</a:t>
            </a:r>
            <a:br>
              <a:rPr lang="en-US" altLang="en-US" smtClean="0"/>
            </a:br>
            <a:endParaRPr lang="en-US" altLang="en-US" smtClean="0"/>
          </a:p>
        </p:txBody>
      </p:sp>
      <p:pic>
        <p:nvPicPr>
          <p:cNvPr id="5123" name="Picture 3" descr="F:\18270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2895600"/>
            <a:ext cx="32861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3" descr="bevfabriccrafts_2057_7712863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371600"/>
            <a:ext cx="3886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2"/>
          <p:cNvSpPr>
            <a:spLocks noGrp="1"/>
          </p:cNvSpPr>
          <p:nvPr>
            <p:ph type="title"/>
          </p:nvPr>
        </p:nvSpPr>
        <p:spPr/>
        <p:txBody>
          <a:bodyPr/>
          <a:lstStyle/>
          <a:p>
            <a:r>
              <a:rPr lang="en-US" altLang="en-US" smtClean="0"/>
              <a:t>Artificial Flowers</a:t>
            </a:r>
          </a:p>
        </p:txBody>
      </p:sp>
      <p:pic>
        <p:nvPicPr>
          <p:cNvPr id="14340" name="Picture 35" descr="bevfabriccrafts_2057_72266999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57200"/>
            <a:ext cx="231933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9" descr="bevfabriccrafts_2054_19198653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1371600"/>
            <a:ext cx="3538537"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2"/>
          <p:cNvSpPr>
            <a:spLocks noGrp="1"/>
          </p:cNvSpPr>
          <p:nvPr>
            <p:ph type="title"/>
          </p:nvPr>
        </p:nvSpPr>
        <p:spPr/>
        <p:txBody>
          <a:bodyPr/>
          <a:lstStyle/>
          <a:p>
            <a:r>
              <a:rPr lang="en-US" altLang="en-US" smtClean="0"/>
              <a:t>Artificial greenery &amp; branches</a:t>
            </a:r>
          </a:p>
        </p:txBody>
      </p:sp>
      <p:pic>
        <p:nvPicPr>
          <p:cNvPr id="15364" name="Picture 29" descr="bevfabriccrafts_2059_11590478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95400"/>
            <a:ext cx="45751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1" descr="bevfabriccrafts_2042_1506915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43000"/>
            <a:ext cx="35814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2"/>
          <p:cNvSpPr>
            <a:spLocks noGrp="1"/>
          </p:cNvSpPr>
          <p:nvPr>
            <p:ph type="title"/>
          </p:nvPr>
        </p:nvSpPr>
        <p:spPr/>
        <p:txBody>
          <a:bodyPr/>
          <a:lstStyle/>
          <a:p>
            <a:r>
              <a:rPr lang="en-US" altLang="en-US" smtClean="0"/>
              <a:t>Artificial Greenery</a:t>
            </a:r>
          </a:p>
        </p:txBody>
      </p:sp>
      <p:pic>
        <p:nvPicPr>
          <p:cNvPr id="16388" name="Picture 13" descr="bevfabriccrafts_2042_1503791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43000"/>
            <a:ext cx="35671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1" descr="Click to enlar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39131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2"/>
          <p:cNvSpPr>
            <a:spLocks noGrp="1"/>
          </p:cNvSpPr>
          <p:nvPr>
            <p:ph type="title"/>
          </p:nvPr>
        </p:nvSpPr>
        <p:spPr/>
        <p:txBody>
          <a:bodyPr/>
          <a:lstStyle/>
          <a:p>
            <a:r>
              <a:rPr lang="en-US" altLang="en-US" smtClean="0"/>
              <a:t>Artificial Greenery</a:t>
            </a:r>
          </a:p>
        </p:txBody>
      </p:sp>
      <p:pic>
        <p:nvPicPr>
          <p:cNvPr id="17412" name="Picture 31" descr="bevfabriccrafts_2059_922590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43000"/>
            <a:ext cx="36195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lstStyle/>
          <a:p>
            <a:r>
              <a:rPr lang="en-US" altLang="en-US" smtClean="0"/>
              <a:t>Artificial Greenery</a:t>
            </a:r>
          </a:p>
        </p:txBody>
      </p:sp>
      <p:pic>
        <p:nvPicPr>
          <p:cNvPr id="18435" name="Picture 15" descr="bevfabriccrafts_2056_2098529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46386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Permanent Botanicals</a:t>
            </a:r>
          </a:p>
        </p:txBody>
      </p:sp>
      <p:sp>
        <p:nvSpPr>
          <p:cNvPr id="19459" name="Content Placeholder 2"/>
          <p:cNvSpPr>
            <a:spLocks noGrp="1"/>
          </p:cNvSpPr>
          <p:nvPr>
            <p:ph idx="1"/>
          </p:nvPr>
        </p:nvSpPr>
        <p:spPr/>
        <p:txBody>
          <a:bodyPr/>
          <a:lstStyle/>
          <a:p>
            <a:r>
              <a:rPr lang="en-US" altLang="en-US" smtClean="0"/>
              <a:t>Poly-vinyl chloride/PVC:  a general term used to define artificial evergreens, such as pine, fir, and spruce, manufactured from PVC and used to make wreaths, garlands, Christmas trees, etc.</a:t>
            </a:r>
            <a:endParaRPr lang="en-US" altLang="en-US" b="1" smtClean="0"/>
          </a:p>
          <a:p>
            <a:endParaRPr lang="en-US" alt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Permanent Botanicals</a:t>
            </a:r>
          </a:p>
        </p:txBody>
      </p:sp>
      <p:sp>
        <p:nvSpPr>
          <p:cNvPr id="20483" name="Rectangle 3"/>
          <p:cNvSpPr>
            <a:spLocks noGrp="1" noChangeArrowheads="1"/>
          </p:cNvSpPr>
          <p:nvPr>
            <p:ph idx="1"/>
          </p:nvPr>
        </p:nvSpPr>
        <p:spPr/>
        <p:txBody>
          <a:bodyPr/>
          <a:lstStyle/>
          <a:p>
            <a:r>
              <a:rPr lang="en-US" altLang="en-US" smtClean="0"/>
              <a:t>Botanically correct:  manufactured or assembled in a way that accurately reproduces the appearance or habit of a natural plant material.</a:t>
            </a:r>
          </a:p>
          <a:p>
            <a:r>
              <a:rPr lang="en-US" altLang="en-US" smtClean="0"/>
              <a:t>Latex botanical flower:  an artificial plant material having stems, leaves, and/or petals coated with a latex-based product to simulate the feel and appearance of realism.</a:t>
            </a:r>
          </a:p>
          <a:p>
            <a:endParaRPr lang="en-US" alt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762000" y="750888"/>
            <a:ext cx="754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r>
              <a:rPr lang="en-US" altLang="en-US"/>
              <a:t> </a:t>
            </a:r>
          </a:p>
        </p:txBody>
      </p:sp>
      <p:pic>
        <p:nvPicPr>
          <p:cNvPr id="21507" name="Picture 5" descr="bevfabriccrafts_2058_13965216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990600"/>
            <a:ext cx="383857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21"/>
          <p:cNvSpPr>
            <a:spLocks noGrp="1"/>
          </p:cNvSpPr>
          <p:nvPr>
            <p:ph type="title"/>
          </p:nvPr>
        </p:nvSpPr>
        <p:spPr/>
        <p:txBody>
          <a:bodyPr/>
          <a:lstStyle/>
          <a:p>
            <a:r>
              <a:rPr lang="en-US" altLang="en-US" smtClean="0"/>
              <a:t>Permanent Botanicals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bevfabriccrafts_2057_73443091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675" y="1333500"/>
            <a:ext cx="328453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2"/>
          <p:cNvSpPr>
            <a:spLocks noGrp="1"/>
          </p:cNvSpPr>
          <p:nvPr>
            <p:ph type="title"/>
          </p:nvPr>
        </p:nvSpPr>
        <p:spPr/>
        <p:txBody>
          <a:bodyPr/>
          <a:lstStyle/>
          <a:p>
            <a:r>
              <a:rPr lang="en-US" altLang="en-US" smtClean="0"/>
              <a:t>Permanent Botanicals</a:t>
            </a:r>
          </a:p>
        </p:txBody>
      </p:sp>
      <p:pic>
        <p:nvPicPr>
          <p:cNvPr id="22532" name="Picture 9" descr="bevfabriccrafts_2056_117236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47800"/>
            <a:ext cx="32083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Permanent Botanicals</a:t>
            </a:r>
          </a:p>
        </p:txBody>
      </p:sp>
      <p:sp>
        <p:nvSpPr>
          <p:cNvPr id="23555" name="Rectangle 3"/>
          <p:cNvSpPr>
            <a:spLocks noGrp="1" noChangeArrowheads="1"/>
          </p:cNvSpPr>
          <p:nvPr>
            <p:ph idx="1"/>
          </p:nvPr>
        </p:nvSpPr>
        <p:spPr/>
        <p:txBody>
          <a:bodyPr/>
          <a:lstStyle/>
          <a:p>
            <a:r>
              <a:rPr lang="en-US" altLang="en-US" smtClean="0"/>
              <a:t>Hand wrapped:  a category of artificial plant materials whose stems have been covered with floral tape.  The item has been assembled and taped by hand vs. machine.  </a:t>
            </a:r>
          </a:p>
          <a:p>
            <a:r>
              <a:rPr lang="en-US" altLang="en-US" smtClean="0"/>
              <a:t>Molded stem:  an artificial plant material having a synthetic stem which is made in a mold which gives it a botanically correct shape, texture, and overall appearance.</a:t>
            </a:r>
          </a:p>
          <a:p>
            <a:endParaRPr lang="en-US" alt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Advantages to Permanent &amp; Preserved Botanicals</a:t>
            </a:r>
          </a:p>
        </p:txBody>
      </p:sp>
      <p:sp>
        <p:nvSpPr>
          <p:cNvPr id="6147" name="Rectangle 3"/>
          <p:cNvSpPr>
            <a:spLocks noGrp="1" noChangeArrowheads="1"/>
          </p:cNvSpPr>
          <p:nvPr>
            <p:ph idx="1"/>
          </p:nvPr>
        </p:nvSpPr>
        <p:spPr/>
        <p:txBody>
          <a:bodyPr/>
          <a:lstStyle/>
          <a:p>
            <a:r>
              <a:rPr lang="en-US" altLang="en-US" sz="2400" smtClean="0"/>
              <a:t>Made prior to sale</a:t>
            </a:r>
          </a:p>
          <a:p>
            <a:r>
              <a:rPr lang="en-US" altLang="en-US" sz="2400" smtClean="0"/>
              <a:t>Store easily</a:t>
            </a:r>
          </a:p>
          <a:p>
            <a:r>
              <a:rPr lang="en-US" altLang="en-US" sz="2400" smtClean="0"/>
              <a:t>No water</a:t>
            </a:r>
          </a:p>
          <a:p>
            <a:r>
              <a:rPr lang="en-US" altLang="en-US" sz="2400" smtClean="0"/>
              <a:t>Container</a:t>
            </a:r>
          </a:p>
          <a:p>
            <a:r>
              <a:rPr lang="en-US" altLang="en-US" sz="2400" smtClean="0"/>
              <a:t>Time</a:t>
            </a:r>
          </a:p>
          <a:p>
            <a:r>
              <a:rPr lang="en-US" altLang="en-US" sz="2400" smtClean="0"/>
              <a:t>Stem length</a:t>
            </a:r>
          </a:p>
          <a:p>
            <a:r>
              <a:rPr lang="en-US" altLang="en-US" sz="2400" smtClean="0"/>
              <a:t>No wilting</a:t>
            </a:r>
          </a:p>
          <a:p>
            <a:r>
              <a:rPr lang="en-US" altLang="en-US" sz="2400" smtClean="0"/>
              <a:t>Dismantled</a:t>
            </a:r>
          </a:p>
          <a:p>
            <a:r>
              <a:rPr lang="en-US" altLang="en-US" sz="2400" smtClean="0"/>
              <a:t>Exact colors</a:t>
            </a:r>
          </a:p>
          <a:p>
            <a:r>
              <a:rPr lang="en-US" altLang="en-US" sz="2400" smtClean="0"/>
              <a:t>Allergies</a:t>
            </a:r>
          </a:p>
          <a:p>
            <a:r>
              <a:rPr lang="en-US" altLang="en-US" sz="2400" smtClean="0"/>
              <a:t>Relatively inexpensive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Permanent Botanicals</a:t>
            </a:r>
          </a:p>
        </p:txBody>
      </p:sp>
      <p:sp>
        <p:nvSpPr>
          <p:cNvPr id="24579" name="Content Placeholder 2"/>
          <p:cNvSpPr>
            <a:spLocks noGrp="1"/>
          </p:cNvSpPr>
          <p:nvPr>
            <p:ph idx="1"/>
          </p:nvPr>
        </p:nvSpPr>
        <p:spPr/>
        <p:txBody>
          <a:bodyPr/>
          <a:lstStyle/>
          <a:p>
            <a:r>
              <a:rPr lang="en-US" altLang="en-US" smtClean="0"/>
              <a:t>Plastic stemmed: an artificial plant material having a polyurethane stem with a wire core and fabric flowers and leaves that have snap-on attachment.</a:t>
            </a:r>
          </a:p>
          <a:p>
            <a:r>
              <a:rPr lang="en-US" altLang="en-US" smtClean="0"/>
              <a:t>Natural stemmed:  a permanent botanical specimen with an authentic, dried stem from a natural plant material, such as a branch, on which artificial foliage and/or flowers are secured.</a:t>
            </a:r>
          </a:p>
          <a:p>
            <a:endParaRPr lang="en-US" altLang="en-US" smtClean="0"/>
          </a:p>
          <a:p>
            <a:endParaRPr lang="en-US" alt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Permanent Botanicals</a:t>
            </a:r>
          </a:p>
        </p:txBody>
      </p:sp>
      <p:sp>
        <p:nvSpPr>
          <p:cNvPr id="25603" name="Content Placeholder 2"/>
          <p:cNvSpPr>
            <a:spLocks noGrp="1"/>
          </p:cNvSpPr>
          <p:nvPr>
            <p:ph idx="1"/>
          </p:nvPr>
        </p:nvSpPr>
        <p:spPr/>
        <p:txBody>
          <a:bodyPr/>
          <a:lstStyle/>
          <a:p>
            <a:r>
              <a:rPr lang="en-US" altLang="en-US" smtClean="0"/>
              <a:t>Bush:  a typically inexpensive cluster of artificial flowers with stems joined together at the base into a single unit.</a:t>
            </a:r>
          </a:p>
          <a:p>
            <a:endParaRPr lang="en-US" alt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Permanent Botanicals</a:t>
            </a:r>
          </a:p>
        </p:txBody>
      </p:sp>
      <p:sp>
        <p:nvSpPr>
          <p:cNvPr id="26627" name="Rectangle 3"/>
          <p:cNvSpPr>
            <a:spLocks noGrp="1" noChangeArrowheads="1"/>
          </p:cNvSpPr>
          <p:nvPr>
            <p:ph idx="1"/>
          </p:nvPr>
        </p:nvSpPr>
        <p:spPr>
          <a:xfrm>
            <a:off x="457200" y="1371600"/>
            <a:ext cx="8229600" cy="4530725"/>
          </a:xfrm>
        </p:spPr>
        <p:txBody>
          <a:bodyPr/>
          <a:lstStyle/>
          <a:p>
            <a:r>
              <a:rPr lang="en-US" altLang="en-US" smtClean="0"/>
              <a:t>Petal count:  the number of flower petals manufactured to duplicate the natural bloom.  A higher petal count can achieve a more realistic construction in flowers such as a peony or an open rose.  Generally, the more layers of petals and artificial flower has, the higher the cost.</a:t>
            </a:r>
          </a:p>
          <a:p>
            <a:r>
              <a:rPr lang="en-US" altLang="en-US" smtClean="0"/>
              <a:t>Double-petaled: hand wrapped artificial flowers having wire placed between two layers of a petal, resulting in a more realistic appearance.</a:t>
            </a:r>
          </a:p>
          <a:p>
            <a:endParaRPr lang="en-US" altLang="en-US" smtClean="0"/>
          </a:p>
          <a:p>
            <a:endParaRPr lang="en-US" alt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Preserved Botanicals</a:t>
            </a:r>
          </a:p>
        </p:txBody>
      </p:sp>
      <p:sp>
        <p:nvSpPr>
          <p:cNvPr id="27651" name="Rectangle 3"/>
          <p:cNvSpPr>
            <a:spLocks noGrp="1" noChangeArrowheads="1"/>
          </p:cNvSpPr>
          <p:nvPr>
            <p:ph idx="1"/>
          </p:nvPr>
        </p:nvSpPr>
        <p:spPr/>
        <p:txBody>
          <a:bodyPr/>
          <a:lstStyle/>
          <a:p>
            <a:r>
              <a:rPr lang="en-US" altLang="en-US" smtClean="0"/>
              <a:t>Dried flowers:  fresh plant materials that are preserved by means of moisture removal.</a:t>
            </a:r>
          </a:p>
          <a:p>
            <a:r>
              <a:rPr lang="en-US" altLang="en-US" smtClean="0"/>
              <a:t>Everlasting:  a general term for dried flowers and seed heads which dry naturally, retaining their original appearance.  Examples include plant materials such as statice, yarrow, globe amaranth, wheat, etc., that do not require a special preservation method.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t>Preserved Botanicals</a:t>
            </a:r>
          </a:p>
        </p:txBody>
      </p:sp>
      <p:sp>
        <p:nvSpPr>
          <p:cNvPr id="28675" name="Rectangle 3"/>
          <p:cNvSpPr>
            <a:spLocks noGrp="1" noChangeArrowheads="1"/>
          </p:cNvSpPr>
          <p:nvPr>
            <p:ph idx="1"/>
          </p:nvPr>
        </p:nvSpPr>
        <p:spPr/>
        <p:txBody>
          <a:bodyPr/>
          <a:lstStyle/>
          <a:p>
            <a:r>
              <a:rPr lang="en-US" altLang="en-US" smtClean="0"/>
              <a:t>Preserved flowers/foliage:  plant materials that have been treated in a way, such as by using glycerin, that prevents them from drying out.</a:t>
            </a:r>
          </a:p>
          <a:p>
            <a:r>
              <a:rPr lang="en-US" altLang="en-US" smtClean="0"/>
              <a:t>Glycerin:  an organic oil- or fat-based liquid used for preserving foliage and some flowers.  When properly absorbed by the stems, it keeps plant materials soft and pliable.</a:t>
            </a:r>
          </a:p>
          <a:p>
            <a:pPr>
              <a:buFontTx/>
              <a:buNone/>
            </a:pPr>
            <a:endParaRPr lang="en-US" alt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7" descr="bevfabriccrafts_2059_1347089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34385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5" descr="bevfabriccrafts_2038_85215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25" y="2590800"/>
            <a:ext cx="4943475"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3"/>
          <p:cNvSpPr>
            <a:spLocks noGrp="1"/>
          </p:cNvSpPr>
          <p:nvPr>
            <p:ph type="title"/>
          </p:nvPr>
        </p:nvSpPr>
        <p:spPr/>
        <p:txBody>
          <a:bodyPr/>
          <a:lstStyle/>
          <a:p>
            <a:r>
              <a:rPr lang="en-US" altLang="en-US" smtClean="0"/>
              <a:t>Preserved foliage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9" descr="bevfabriccrafts_2054_2208175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3000"/>
            <a:ext cx="30051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2"/>
          <p:cNvSpPr>
            <a:spLocks noGrp="1"/>
          </p:cNvSpPr>
          <p:nvPr>
            <p:ph type="title"/>
          </p:nvPr>
        </p:nvSpPr>
        <p:spPr/>
        <p:txBody>
          <a:bodyPr/>
          <a:lstStyle/>
          <a:p>
            <a:r>
              <a:rPr lang="en-US" altLang="en-US" smtClean="0"/>
              <a:t>Glycerin preserved hydrangea</a:t>
            </a:r>
          </a:p>
        </p:txBody>
      </p:sp>
      <p:pic>
        <p:nvPicPr>
          <p:cNvPr id="30724" name="Picture 6" descr="bevfabriccrafts_2024_816647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219200"/>
            <a:ext cx="30114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3" descr="bevfabriccrafts_2057_3619320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905000"/>
            <a:ext cx="38004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9" descr="bevfabriccrafts_2053_1579263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524000"/>
            <a:ext cx="21145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itle 3"/>
          <p:cNvSpPr>
            <a:spLocks noGrp="1"/>
          </p:cNvSpPr>
          <p:nvPr>
            <p:ph type="title"/>
          </p:nvPr>
        </p:nvSpPr>
        <p:spPr/>
        <p:txBody>
          <a:bodyPr/>
          <a:lstStyle/>
          <a:p>
            <a:r>
              <a:rPr lang="en-US" altLang="en-US" smtClean="0"/>
              <a:t>Glycerin preserved foliage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Preserved Botanicals</a:t>
            </a:r>
          </a:p>
        </p:txBody>
      </p:sp>
      <p:sp>
        <p:nvSpPr>
          <p:cNvPr id="32771" name="Content Placeholder 2"/>
          <p:cNvSpPr>
            <a:spLocks noGrp="1"/>
          </p:cNvSpPr>
          <p:nvPr>
            <p:ph idx="1"/>
          </p:nvPr>
        </p:nvSpPr>
        <p:spPr/>
        <p:txBody>
          <a:bodyPr/>
          <a:lstStyle/>
          <a:p>
            <a:r>
              <a:rPr lang="en-US" altLang="en-US" smtClean="0"/>
              <a:t>Desiccant: a substance that absorbs moisture; e.g., sand, alum, borax, cornmeal, and silica gel; often used to dry flowers and foliage.</a:t>
            </a:r>
          </a:p>
          <a:p>
            <a:r>
              <a:rPr lang="en-US" altLang="en-US" smtClean="0"/>
              <a:t>Silica gel:  a highly absorbent, amorphous form of silica that resembles white sand, used chiefly as a dehydrating agent for drying fresh plant materials</a:t>
            </a:r>
          </a:p>
          <a:p>
            <a:endParaRPr lang="en-US" alt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t>Preserved Botanicals</a:t>
            </a:r>
          </a:p>
        </p:txBody>
      </p:sp>
      <p:sp>
        <p:nvSpPr>
          <p:cNvPr id="33795" name="Rectangle 3"/>
          <p:cNvSpPr>
            <a:spLocks noGrp="1" noChangeArrowheads="1"/>
          </p:cNvSpPr>
          <p:nvPr>
            <p:ph idx="1"/>
          </p:nvPr>
        </p:nvSpPr>
        <p:spPr/>
        <p:txBody>
          <a:bodyPr/>
          <a:lstStyle/>
          <a:p>
            <a:r>
              <a:rPr lang="en-US" altLang="en-US" smtClean="0"/>
              <a:t>Freeze drying:  a process of drying plant materials.  Materials are first frozen, then ice crystals are slowly removed from the plant cells through a vacuum system within a freeze-drying unit.  Most flowers retain shape, suppleness, texture and color.</a:t>
            </a:r>
          </a:p>
          <a:p>
            <a:endParaRPr lang="en-US"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t>Disadvantages to Permanent &amp; Preserved Botanicals</a:t>
            </a:r>
          </a:p>
        </p:txBody>
      </p:sp>
      <p:sp>
        <p:nvSpPr>
          <p:cNvPr id="7171" name="Rectangle 3"/>
          <p:cNvSpPr>
            <a:spLocks noGrp="1" noChangeArrowheads="1"/>
          </p:cNvSpPr>
          <p:nvPr>
            <p:ph idx="1"/>
          </p:nvPr>
        </p:nvSpPr>
        <p:spPr/>
        <p:txBody>
          <a:bodyPr/>
          <a:lstStyle/>
          <a:p>
            <a:r>
              <a:rPr lang="en-US" altLang="en-US" smtClean="0"/>
              <a:t>Dust, fading, outdated</a:t>
            </a:r>
          </a:p>
          <a:p>
            <a:r>
              <a:rPr lang="en-US" altLang="en-US" smtClean="0"/>
              <a:t>Storage</a:t>
            </a:r>
          </a:p>
          <a:p>
            <a:r>
              <a:rPr lang="en-US" altLang="en-US" smtClean="0"/>
              <a:t>Lack fragrance</a:t>
            </a:r>
          </a:p>
          <a:p>
            <a:r>
              <a:rPr lang="en-US" altLang="en-US" smtClean="0"/>
              <a:t>Not really permanent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533400" y="533400"/>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r>
              <a:rPr lang="en-US" altLang="en-US"/>
              <a:t> </a:t>
            </a:r>
          </a:p>
          <a:p>
            <a:r>
              <a:rPr lang="en-US" altLang="en-US"/>
              <a:t> </a:t>
            </a:r>
          </a:p>
        </p:txBody>
      </p:sp>
      <p:pic>
        <p:nvPicPr>
          <p:cNvPr id="34819" name="Picture 4" descr="bevfabriccrafts_2057_93345282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828800"/>
            <a:ext cx="34194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itle 32"/>
          <p:cNvSpPr>
            <a:spLocks noGrp="1"/>
          </p:cNvSpPr>
          <p:nvPr>
            <p:ph type="title"/>
          </p:nvPr>
        </p:nvSpPr>
        <p:spPr/>
        <p:txBody>
          <a:bodyPr/>
          <a:lstStyle/>
          <a:p>
            <a:r>
              <a:rPr lang="en-US" altLang="en-US" smtClean="0"/>
              <a:t>Freeze-dried Rose petals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7" descr="bevfabriccrafts_2037_686735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29543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15" descr="bevfabriccrafts_2037_925950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643313"/>
            <a:ext cx="4811713"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13" descr="bevfabriccrafts_2055_6169539">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295400"/>
            <a:ext cx="21875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itle 5"/>
          <p:cNvSpPr>
            <a:spLocks noGrp="1"/>
          </p:cNvSpPr>
          <p:nvPr>
            <p:ph type="title"/>
          </p:nvPr>
        </p:nvSpPr>
        <p:spPr/>
        <p:txBody>
          <a:bodyPr/>
          <a:lstStyle/>
          <a:p>
            <a:r>
              <a:rPr lang="en-US" altLang="en-US" smtClean="0"/>
              <a:t>Freeze-dried dendrobium orchid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tLang="en-US" smtClean="0"/>
          </a:p>
        </p:txBody>
      </p:sp>
      <p:sp>
        <p:nvSpPr>
          <p:cNvPr id="36867" name="Content Placeholder 2"/>
          <p:cNvSpPr>
            <a:spLocks noGrp="1"/>
          </p:cNvSpPr>
          <p:nvPr>
            <p:ph idx="1"/>
          </p:nvPr>
        </p:nvSpPr>
        <p:spPr/>
        <p:txBody>
          <a:bodyPr/>
          <a:lstStyle/>
          <a:p>
            <a:r>
              <a:rPr lang="en-US" altLang="en-US" smtClean="0"/>
              <a:t>Air drying: a method of drying fresh flowers and foliage by leaving them out of water in the open air and allowing moisture of dissipate, often accomplished by hanging the plant material upside-down.</a:t>
            </a:r>
          </a:p>
          <a:p>
            <a:endParaRPr lang="en-US" alt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Preserved Botanicals</a:t>
            </a:r>
          </a:p>
        </p:txBody>
      </p:sp>
      <p:sp>
        <p:nvSpPr>
          <p:cNvPr id="37891" name="Content Placeholder 2"/>
          <p:cNvSpPr>
            <a:spLocks noGrp="1"/>
          </p:cNvSpPr>
          <p:nvPr>
            <p:ph idx="1"/>
          </p:nvPr>
        </p:nvSpPr>
        <p:spPr/>
        <p:txBody>
          <a:bodyPr/>
          <a:lstStyle/>
          <a:p>
            <a:r>
              <a:rPr lang="en-US" altLang="en-US" smtClean="0"/>
              <a:t>Rack drying:  a method of drying fresh materials by laying the plant material on an elevated, flat surface or screen to allow free movement of air, permitting moisture in the material to dissipate </a:t>
            </a:r>
          </a:p>
          <a:p>
            <a:r>
              <a:rPr lang="en-US" altLang="en-US" smtClean="0"/>
              <a:t>Hanging:  a method of air drying by hanging plant materials upside-down so as to prevent flower heads from drooping, thereby retaining their natural position.</a:t>
            </a:r>
          </a:p>
          <a:p>
            <a:endParaRPr lang="en-US" alt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3" descr="bevfabriccrafts_2056_2536400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447800"/>
            <a:ext cx="48863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2"/>
          <p:cNvSpPr>
            <a:spLocks noGrp="1"/>
          </p:cNvSpPr>
          <p:nvPr>
            <p:ph type="title"/>
          </p:nvPr>
        </p:nvSpPr>
        <p:spPr/>
        <p:txBody>
          <a:bodyPr/>
          <a:lstStyle/>
          <a:p>
            <a:r>
              <a:rPr lang="en-US" altLang="en-US" smtClean="0"/>
              <a:t>Air dried cockscomb</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1" descr="bevfabriccrafts_2057_3511892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219200"/>
            <a:ext cx="47529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2"/>
          <p:cNvSpPr>
            <a:spLocks noGrp="1"/>
          </p:cNvSpPr>
          <p:nvPr>
            <p:ph type="title"/>
          </p:nvPr>
        </p:nvSpPr>
        <p:spPr/>
        <p:txBody>
          <a:bodyPr/>
          <a:lstStyle/>
          <a:p>
            <a:r>
              <a:rPr lang="en-US" altLang="en-US" smtClean="0"/>
              <a:t>Air dried sunflowers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1" descr="bevfabriccrafts_2058_145898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263" y="1724025"/>
            <a:ext cx="570547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2"/>
          <p:cNvSpPr>
            <a:spLocks noGrp="1"/>
          </p:cNvSpPr>
          <p:nvPr>
            <p:ph type="title"/>
          </p:nvPr>
        </p:nvSpPr>
        <p:spPr/>
        <p:txBody>
          <a:bodyPr/>
          <a:lstStyle/>
          <a:p>
            <a:r>
              <a:rPr lang="en-US" altLang="en-US" smtClean="0"/>
              <a:t>Preserved green roses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1" descr="bevfabriccrafts_2042_1751936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647825"/>
            <a:ext cx="475297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le 3"/>
          <p:cNvSpPr>
            <a:spLocks noGrp="1"/>
          </p:cNvSpPr>
          <p:nvPr>
            <p:ph type="title"/>
          </p:nvPr>
        </p:nvSpPr>
        <p:spPr/>
        <p:txBody>
          <a:bodyPr/>
          <a:lstStyle/>
          <a:p>
            <a:r>
              <a:rPr lang="en-US" altLang="en-US" smtClean="0"/>
              <a:t>Air Dried flowers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9" descr="bevfabriccrafts_2048_1717623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00200"/>
            <a:ext cx="3206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5" descr="bevfabriccrafts_2048_1723395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49863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itle 4"/>
          <p:cNvSpPr>
            <a:spLocks noGrp="1"/>
          </p:cNvSpPr>
          <p:nvPr>
            <p:ph type="title"/>
          </p:nvPr>
        </p:nvSpPr>
        <p:spPr/>
        <p:txBody>
          <a:bodyPr/>
          <a:lstStyle/>
          <a:p>
            <a:r>
              <a:rPr lang="en-US" altLang="en-US" smtClean="0"/>
              <a:t>Air-dried wreath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1" descr="bevfabriccrafts_2057_59882999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43243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9" descr="bevfabriccrafts_2057_927173239">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600200"/>
            <a:ext cx="32099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itle 4"/>
          <p:cNvSpPr>
            <a:spLocks noGrp="1"/>
          </p:cNvSpPr>
          <p:nvPr>
            <p:ph type="title"/>
          </p:nvPr>
        </p:nvSpPr>
        <p:spPr/>
        <p:txBody>
          <a:bodyPr/>
          <a:lstStyle/>
          <a:p>
            <a:r>
              <a:rPr lang="en-US" altLang="en-US" smtClean="0"/>
              <a:t>Air-dried lavender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
            </a:r>
            <a:br>
              <a:rPr lang="en-US" altLang="en-US" smtClean="0"/>
            </a:br>
            <a:r>
              <a:rPr lang="en-US" altLang="en-US" smtClean="0"/>
              <a:t>Permanent Botanicals</a:t>
            </a:r>
          </a:p>
        </p:txBody>
      </p:sp>
      <p:sp>
        <p:nvSpPr>
          <p:cNvPr id="8195" name="Rectangle 3"/>
          <p:cNvSpPr>
            <a:spLocks noGrp="1" noChangeArrowheads="1"/>
          </p:cNvSpPr>
          <p:nvPr>
            <p:ph idx="1"/>
          </p:nvPr>
        </p:nvSpPr>
        <p:spPr/>
        <p:txBody>
          <a:bodyPr/>
          <a:lstStyle/>
          <a:p>
            <a:r>
              <a:rPr lang="en-US" altLang="en-US" smtClean="0"/>
              <a:t>Artificial  flowers: a general term for products manufactured to simulate natural plant materials.</a:t>
            </a:r>
          </a:p>
          <a:p>
            <a:r>
              <a:rPr lang="en-US" altLang="en-US" smtClean="0"/>
              <a:t>Permanent flowers and foliage:  nonperishable plant materials such as fabric-based artificial flowers.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7" descr="bevfabriccrafts_2037_840659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90600"/>
            <a:ext cx="371951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2"/>
          <p:cNvSpPr>
            <a:spLocks noGrp="1"/>
          </p:cNvSpPr>
          <p:nvPr>
            <p:ph type="title"/>
          </p:nvPr>
        </p:nvSpPr>
        <p:spPr/>
        <p:txBody>
          <a:bodyPr/>
          <a:lstStyle/>
          <a:p>
            <a:r>
              <a:rPr lang="en-US" altLang="en-US" smtClean="0"/>
              <a:t>Parchment paper roses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5" descr="bevfabriccrafts_2058_13744385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38703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3" descr="bevfabriccrafts_2037_668286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588" y="1828800"/>
            <a:ext cx="411321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itle 3"/>
          <p:cNvSpPr>
            <a:spLocks noGrp="1"/>
          </p:cNvSpPr>
          <p:nvPr>
            <p:ph type="title"/>
          </p:nvPr>
        </p:nvSpPr>
        <p:spPr/>
        <p:txBody>
          <a:bodyPr/>
          <a:lstStyle/>
          <a:p>
            <a:r>
              <a:rPr lang="en-US" altLang="en-US" smtClean="0"/>
              <a:t>Hand-made paper roses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9" descr="bevfabriccrafts_2044_958751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263" y="1519238"/>
            <a:ext cx="57054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itle 2"/>
          <p:cNvSpPr>
            <a:spLocks noGrp="1"/>
          </p:cNvSpPr>
          <p:nvPr>
            <p:ph type="title"/>
          </p:nvPr>
        </p:nvSpPr>
        <p:spPr/>
        <p:txBody>
          <a:bodyPr/>
          <a:lstStyle/>
          <a:p>
            <a:r>
              <a:rPr lang="en-US" altLang="en-US" smtClean="0"/>
              <a:t>Flowers made out of Sola wood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Preserved Botanicals</a:t>
            </a:r>
          </a:p>
        </p:txBody>
      </p:sp>
      <p:sp>
        <p:nvSpPr>
          <p:cNvPr id="48131" name="Content Placeholder 2"/>
          <p:cNvSpPr>
            <a:spLocks noGrp="1"/>
          </p:cNvSpPr>
          <p:nvPr>
            <p:ph idx="1"/>
          </p:nvPr>
        </p:nvSpPr>
        <p:spPr/>
        <p:txBody>
          <a:bodyPr/>
          <a:lstStyle/>
          <a:p>
            <a:r>
              <a:rPr lang="en-US" altLang="en-US" smtClean="0"/>
              <a:t>Kiln drying:  a method of removing moisture from plant materials by placing the plant or flower structures into a low temperature (100 degree) conventional oven.</a:t>
            </a:r>
          </a:p>
          <a:p>
            <a:r>
              <a:rPr lang="en-US" altLang="en-US" smtClean="0"/>
              <a:t>Microwave drying:  a preservation method whereby plant materials are placed in silica gel and heated in a microwave oven to quickly remove moisture from the plant material.</a:t>
            </a:r>
          </a:p>
          <a:p>
            <a:endParaRPr lang="en-US" alt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t>Preserved Botanicals</a:t>
            </a:r>
          </a:p>
        </p:txBody>
      </p:sp>
      <p:sp>
        <p:nvSpPr>
          <p:cNvPr id="49155" name="Rectangle 3"/>
          <p:cNvSpPr>
            <a:spLocks noGrp="1" noChangeArrowheads="1"/>
          </p:cNvSpPr>
          <p:nvPr>
            <p:ph idx="1"/>
          </p:nvPr>
        </p:nvSpPr>
        <p:spPr/>
        <p:txBody>
          <a:bodyPr/>
          <a:lstStyle/>
          <a:p>
            <a:r>
              <a:rPr lang="en-US" altLang="en-US" smtClean="0"/>
              <a:t>Pressing:  a method of drying plant materials between absorbent sheets of paper upon which weight or pressure is applied, resulting in flattened specimens.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t>Pressing</a:t>
            </a:r>
          </a:p>
        </p:txBody>
      </p:sp>
      <p:pic>
        <p:nvPicPr>
          <p:cNvPr id="50179" name="Picture 5" descr="Flowered plant material can be dried in small bun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6096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1" descr="bevfabriccrafts_2057_6950699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779838"/>
            <a:ext cx="26670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59" descr="Plumosus Fern Pressed Leaves Envelope Seals Stickers 12 for $4.99 ">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962400"/>
            <a:ext cx="27828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57" descr="bevfabriccrafts_2057_65555628">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1371600"/>
            <a:ext cx="29400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5" descr="bevfabriccrafts_2057_60971244">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1295400"/>
            <a:ext cx="24923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itle 5"/>
          <p:cNvSpPr>
            <a:spLocks noGrp="1"/>
          </p:cNvSpPr>
          <p:nvPr>
            <p:ph type="title"/>
          </p:nvPr>
        </p:nvSpPr>
        <p:spPr/>
        <p:txBody>
          <a:bodyPr/>
          <a:lstStyle/>
          <a:p>
            <a:r>
              <a:rPr lang="en-US" altLang="en-US" smtClean="0"/>
              <a:t>Pressed Flower Stickers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2" descr="feitian1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43000"/>
            <a:ext cx="428148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le 8"/>
          <p:cNvSpPr>
            <a:spLocks noGrp="1"/>
          </p:cNvSpPr>
          <p:nvPr>
            <p:ph type="title"/>
          </p:nvPr>
        </p:nvSpPr>
        <p:spPr/>
        <p:txBody>
          <a:bodyPr/>
          <a:lstStyle/>
          <a:p>
            <a:r>
              <a:rPr lang="en-US" altLang="en-US" smtClean="0"/>
              <a:t>Pressed Flower Pictures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Pressed Flower Pictures</a:t>
            </a:r>
          </a:p>
        </p:txBody>
      </p:sp>
      <p:pic>
        <p:nvPicPr>
          <p:cNvPr id="53251" name="Picture 10" descr="golden%20sunshin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71600"/>
            <a:ext cx="36766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2" descr="after%20Snow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37766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Pressed Flower Pictures</a:t>
            </a:r>
          </a:p>
        </p:txBody>
      </p:sp>
      <p:pic>
        <p:nvPicPr>
          <p:cNvPr id="54275" name="Picture 4" descr="Capri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44613" y="1600200"/>
            <a:ext cx="6454775" cy="4530725"/>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r>
              <a:rPr lang="en-US" altLang="en-US" smtClean="0"/>
              <a:t>Artificial Flowers</a:t>
            </a:r>
          </a:p>
        </p:txBody>
      </p:sp>
      <p:pic>
        <p:nvPicPr>
          <p:cNvPr id="9219" name="Picture 37" descr="bevfabriccrafts_2057_6303326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0"/>
            <a:ext cx="57150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Pressed Flower Pictures</a:t>
            </a:r>
          </a:p>
        </p:txBody>
      </p:sp>
      <p:pic>
        <p:nvPicPr>
          <p:cNvPr id="55299" name="Picture 8" descr="tropical%20sunset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85925" y="1600200"/>
            <a:ext cx="5772150" cy="4530725"/>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Pressed Flower Pictures</a:t>
            </a:r>
          </a:p>
        </p:txBody>
      </p:sp>
      <p:pic>
        <p:nvPicPr>
          <p:cNvPr id="56323" name="Picture 6" descr="New%20Sno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25550" y="1600200"/>
            <a:ext cx="6692900" cy="4530725"/>
          </a:xfr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Preserved Botanicals</a:t>
            </a:r>
          </a:p>
        </p:txBody>
      </p:sp>
      <p:sp>
        <p:nvSpPr>
          <p:cNvPr id="57347" name="Content Placeholder 2"/>
          <p:cNvSpPr>
            <a:spLocks noGrp="1"/>
          </p:cNvSpPr>
          <p:nvPr>
            <p:ph idx="1"/>
          </p:nvPr>
        </p:nvSpPr>
        <p:spPr/>
        <p:txBody>
          <a:bodyPr/>
          <a:lstStyle/>
          <a:p>
            <a:r>
              <a:rPr lang="en-US" altLang="en-US" smtClean="0"/>
              <a:t>Potpourri: a mixture of dried and preserved petals, herbs, and other materials, either naturally fragrant or blended with oils or spices, used to perfume rooms and personal items.</a:t>
            </a:r>
          </a:p>
          <a:p>
            <a:endParaRPr lang="en-US" alt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mtClean="0"/>
              <a:t>Potpourri</a:t>
            </a:r>
          </a:p>
        </p:txBody>
      </p:sp>
      <p:pic>
        <p:nvPicPr>
          <p:cNvPr id="58371" name="Picture 7" descr="spearmint potpour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91000"/>
            <a:ext cx="35718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9" descr="rosemary potpour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428750"/>
            <a:ext cx="35718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11" descr="lemon essential potpour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371600"/>
            <a:ext cx="35718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3" descr="maple potpourr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114800"/>
            <a:ext cx="35718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t>Preserved Botanicals</a:t>
            </a:r>
          </a:p>
        </p:txBody>
      </p:sp>
      <p:sp>
        <p:nvSpPr>
          <p:cNvPr id="59395" name="Rectangle 3"/>
          <p:cNvSpPr>
            <a:spLocks noGrp="1" noChangeArrowheads="1"/>
          </p:cNvSpPr>
          <p:nvPr>
            <p:ph idx="1"/>
          </p:nvPr>
        </p:nvSpPr>
        <p:spPr/>
        <p:txBody>
          <a:bodyPr/>
          <a:lstStyle/>
          <a:p>
            <a:r>
              <a:rPr lang="en-US" altLang="en-US" sz="2800" smtClean="0"/>
              <a:t>Acrylic water:  a product composed of two liquids which, when mixed together, gradually harden into a transparent solid that resembles clear water.  Acrylic water is often used in glass vase arrangement of artificial flowers to create the appearance of fresh flowers arranged in water.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24446-FF-6404-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3810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7" descr="Zinnia Silk Flower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685800"/>
            <a:ext cx="381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9" descr="24461-0420-M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848100"/>
            <a:ext cx="258921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10"/>
          <p:cNvSpPr>
            <a:spLocks noGrp="1" noChangeArrowheads="1"/>
          </p:cNvSpPr>
          <p:nvPr>
            <p:ph type="title"/>
          </p:nvPr>
        </p:nvSpPr>
        <p:spPr/>
        <p:txBody>
          <a:bodyPr/>
          <a:lstStyle/>
          <a:p>
            <a:r>
              <a:rPr lang="en-US" altLang="en-US" smtClean="0"/>
              <a:t>Acrylic water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Preserved Botanicals</a:t>
            </a:r>
          </a:p>
        </p:txBody>
      </p:sp>
      <p:sp>
        <p:nvSpPr>
          <p:cNvPr id="61443" name="Content Placeholder 2"/>
          <p:cNvSpPr>
            <a:spLocks noGrp="1"/>
          </p:cNvSpPr>
          <p:nvPr>
            <p:ph idx="1"/>
          </p:nvPr>
        </p:nvSpPr>
        <p:spPr/>
        <p:txBody>
          <a:bodyPr/>
          <a:lstStyle/>
          <a:p>
            <a:r>
              <a:rPr lang="en-US" altLang="en-US" smtClean="0"/>
              <a:t>Moss:  a small, primitive, spore-bearing plant found growing in damp areas on soil, bark, rocks, etc.</a:t>
            </a:r>
          </a:p>
          <a:p>
            <a:endParaRPr lang="en-US" alt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lstStyle/>
          <a:p>
            <a:r>
              <a:rPr lang="en-US" altLang="en-US" smtClean="0"/>
              <a:t>Sheet &amp; Spanish Moss</a:t>
            </a:r>
          </a:p>
        </p:txBody>
      </p:sp>
      <p:pic>
        <p:nvPicPr>
          <p:cNvPr id="62467" name="Picture 8" descr="newsheetm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42719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0" descr="span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362200"/>
            <a:ext cx="41910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smtClean="0"/>
              <a:t>Gathering Plant Material </a:t>
            </a:r>
            <a:br>
              <a:rPr lang="en-US" altLang="en-US" smtClean="0"/>
            </a:br>
            <a:r>
              <a:rPr lang="en-US" altLang="en-US" smtClean="0"/>
              <a:t>for preserving</a:t>
            </a:r>
          </a:p>
        </p:txBody>
      </p:sp>
      <p:sp>
        <p:nvSpPr>
          <p:cNvPr id="63491" name="Rectangle 3"/>
          <p:cNvSpPr>
            <a:spLocks noGrp="1" noChangeArrowheads="1"/>
          </p:cNvSpPr>
          <p:nvPr>
            <p:ph idx="1"/>
          </p:nvPr>
        </p:nvSpPr>
        <p:spPr/>
        <p:txBody>
          <a:bodyPr/>
          <a:lstStyle/>
          <a:p>
            <a:r>
              <a:rPr lang="en-US" altLang="en-US" smtClean="0"/>
              <a:t>Dry day in afternoon—no dew</a:t>
            </a:r>
          </a:p>
          <a:p>
            <a:r>
              <a:rPr lang="en-US" altLang="en-US" smtClean="0"/>
              <a:t>Very best specimens</a:t>
            </a:r>
          </a:p>
          <a:p>
            <a:r>
              <a:rPr lang="en-US" altLang="en-US" smtClean="0"/>
              <a:t>Cut with sharp pruning shears</a:t>
            </a:r>
          </a:p>
          <a:p>
            <a:r>
              <a:rPr lang="en-US" altLang="en-US" smtClean="0"/>
              <a:t>Place in water</a:t>
            </a:r>
          </a:p>
          <a:p>
            <a:r>
              <a:rPr lang="en-US" altLang="en-US" smtClean="0"/>
              <a:t>Avoid over mature materials</a:t>
            </a:r>
          </a:p>
          <a:p>
            <a:r>
              <a:rPr lang="en-US" altLang="en-US" smtClean="0"/>
              <a:t>Before shedding pollen</a:t>
            </a:r>
          </a:p>
          <a:p>
            <a:r>
              <a:rPr lang="en-US" altLang="en-US" smtClean="0"/>
              <a:t>Avoid endangered, protected, toxic</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mtClean="0"/>
              <a:t>Storing preserved plant material</a:t>
            </a:r>
          </a:p>
        </p:txBody>
      </p:sp>
      <p:sp>
        <p:nvSpPr>
          <p:cNvPr id="64515" name="Rectangle 3"/>
          <p:cNvSpPr>
            <a:spLocks noGrp="1" noChangeArrowheads="1"/>
          </p:cNvSpPr>
          <p:nvPr>
            <p:ph idx="1"/>
          </p:nvPr>
        </p:nvSpPr>
        <p:spPr/>
        <p:txBody>
          <a:bodyPr/>
          <a:lstStyle/>
          <a:p>
            <a:r>
              <a:rPr lang="en-US" altLang="en-US" smtClean="0"/>
              <a:t>Hang in bunches</a:t>
            </a:r>
          </a:p>
          <a:p>
            <a:r>
              <a:rPr lang="en-US" altLang="en-US" smtClean="0"/>
              <a:t>Layered between tissue paper</a:t>
            </a:r>
          </a:p>
          <a:p>
            <a:r>
              <a:rPr lang="en-US" altLang="en-US" smtClean="0"/>
              <a:t>Glycerin flowers store alone</a:t>
            </a:r>
          </a:p>
          <a:p>
            <a:endParaRPr lang="en-US" altLang="en-US" smtClean="0"/>
          </a:p>
          <a:p>
            <a:endParaRPr lang="en-US" altLang="en-US" smtClean="0"/>
          </a:p>
          <a:p>
            <a:pPr>
              <a:buFontTx/>
              <a:buNone/>
            </a:pPr>
            <a:endParaRPr lang="en-US" altLang="en-US" sz="24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9" descr="bevfabriccrafts_2057_10710846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6248400"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2"/>
          <p:cNvSpPr>
            <a:spLocks noGrp="1"/>
          </p:cNvSpPr>
          <p:nvPr>
            <p:ph type="title"/>
          </p:nvPr>
        </p:nvSpPr>
        <p:spPr/>
        <p:txBody>
          <a:bodyPr/>
          <a:lstStyle/>
          <a:p>
            <a:r>
              <a:rPr lang="en-US" altLang="en-US" smtClean="0"/>
              <a:t>Artificial Flowers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t>Maintenance and cleaning</a:t>
            </a:r>
          </a:p>
        </p:txBody>
      </p:sp>
      <p:sp>
        <p:nvSpPr>
          <p:cNvPr id="65539" name="Rectangle 3"/>
          <p:cNvSpPr>
            <a:spLocks noGrp="1" noChangeArrowheads="1"/>
          </p:cNvSpPr>
          <p:nvPr>
            <p:ph idx="1"/>
          </p:nvPr>
        </p:nvSpPr>
        <p:spPr/>
        <p:txBody>
          <a:bodyPr/>
          <a:lstStyle/>
          <a:p>
            <a:r>
              <a:rPr lang="en-US" altLang="en-US" smtClean="0"/>
              <a:t>Clean once a week </a:t>
            </a:r>
          </a:p>
          <a:p>
            <a:r>
              <a:rPr lang="en-US" altLang="en-US" smtClean="0"/>
              <a:t>Foliage cleaners and conditioners </a:t>
            </a:r>
          </a:p>
          <a:p>
            <a:r>
              <a:rPr lang="en-US" altLang="en-US" smtClean="0"/>
              <a:t>Salt</a:t>
            </a:r>
          </a:p>
          <a:p>
            <a:r>
              <a:rPr lang="en-US" altLang="en-US" smtClean="0"/>
              <a:t>Blow dryer</a:t>
            </a:r>
          </a:p>
          <a:p>
            <a:r>
              <a:rPr lang="en-US" altLang="en-US" smtClean="0"/>
              <a:t>Feather duster</a:t>
            </a:r>
          </a:p>
          <a:p>
            <a:r>
              <a:rPr lang="en-US" altLang="en-US" smtClean="0"/>
              <a:t>Soft paintbrush</a:t>
            </a:r>
          </a:p>
          <a:p>
            <a:r>
              <a:rPr lang="en-US" altLang="en-US" smtClean="0"/>
              <a:t>Cloth</a:t>
            </a:r>
          </a:p>
          <a:p>
            <a:r>
              <a:rPr lang="en-US" altLang="en-US" smtClean="0"/>
              <a:t>Swish in warm soapy water</a:t>
            </a:r>
          </a:p>
          <a:p>
            <a:r>
              <a:rPr lang="en-US" altLang="en-US" smtClean="0"/>
              <a:t>Store unused in box or bag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5"/>
          <p:cNvSpPr>
            <a:spLocks noGrp="1"/>
          </p:cNvSpPr>
          <p:nvPr>
            <p:ph type="ctrTitle"/>
          </p:nvPr>
        </p:nvSpPr>
        <p:spPr/>
        <p:txBody>
          <a:bodyPr/>
          <a:lstStyle/>
          <a:p>
            <a:r>
              <a:rPr lang="en-US" altLang="en-US" smtClean="0"/>
              <a:t>Examples of Student Activities</a:t>
            </a:r>
          </a:p>
        </p:txBody>
      </p:sp>
      <p:sp>
        <p:nvSpPr>
          <p:cNvPr id="66563" name="Subtitle 6"/>
          <p:cNvSpPr>
            <a:spLocks noGrp="1"/>
          </p:cNvSpPr>
          <p:nvPr>
            <p:ph type="subTitle" idx="1"/>
          </p:nvPr>
        </p:nvSpPr>
        <p:spPr/>
        <p:txBody>
          <a:bodyPr/>
          <a:lstStyle/>
          <a:p>
            <a:endParaRPr lang="en-US" altLang="en-US"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Pressed Flower Designs</a:t>
            </a:r>
          </a:p>
        </p:txBody>
      </p:sp>
      <p:pic>
        <p:nvPicPr>
          <p:cNvPr id="67587" name="Picture 2" descr="F:\photos\Floral Curriculum\silks and dried\P105080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705600" y="3429000"/>
            <a:ext cx="1954213" cy="1465263"/>
          </a:xfrm>
          <a:noFill/>
        </p:spPr>
      </p:pic>
      <p:pic>
        <p:nvPicPr>
          <p:cNvPr id="67588" name="Picture 3" descr="F:\photos\Floral Curriculum\silks and dried\P10508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1054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4" descr="F:\photos\Floral Curriculum\silks and dried\P10508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1816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5" descr="F:\photos\Floral Curriculum\silks and dried\P10508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676400"/>
            <a:ext cx="1930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6" descr="F:\photos\Floral Curriculum\silks and dried\P105082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276600"/>
            <a:ext cx="12954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7" descr="F:\photos\Floral Curriculum\silks and dried\P105081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7526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8" descr="F:\photos\curriculum 09\0012\P106067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676400"/>
            <a:ext cx="24574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9" descr="F:\photos\curriculum 09\0012\P106067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1816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10" descr="F:\photos\curriculum 09\0012\P1060678.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28194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Drying methods—borax vs. hanging</a:t>
            </a:r>
          </a:p>
        </p:txBody>
      </p:sp>
      <p:pic>
        <p:nvPicPr>
          <p:cNvPr id="68611" name="Picture 4" descr="F:\floral pic spring 09\P106044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676400"/>
            <a:ext cx="3251200" cy="2438400"/>
          </a:xfrm>
          <a:noFill/>
        </p:spPr>
      </p:pic>
      <p:pic>
        <p:nvPicPr>
          <p:cNvPr id="68612" name="Picture 5" descr="F:\floral pic spring 09\P10604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148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F:\floral pic spring 09\P10604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1148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4" descr="F:\floral pic spring 09\P106044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4478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Permanent Arrangements </a:t>
            </a:r>
          </a:p>
        </p:txBody>
      </p:sp>
      <p:pic>
        <p:nvPicPr>
          <p:cNvPr id="69635" name="Picture 4" descr="F:\floral pic spring 09\P10509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320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5" descr="F:\floral pic spring 09\P10509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5240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Permanent Arrangements</a:t>
            </a:r>
          </a:p>
        </p:txBody>
      </p:sp>
      <p:sp>
        <p:nvSpPr>
          <p:cNvPr id="70659" name="Content Placeholder 2"/>
          <p:cNvSpPr>
            <a:spLocks noGrp="1"/>
          </p:cNvSpPr>
          <p:nvPr>
            <p:ph idx="1"/>
          </p:nvPr>
        </p:nvSpPr>
        <p:spPr/>
        <p:txBody>
          <a:bodyPr/>
          <a:lstStyle/>
          <a:p>
            <a:endParaRPr lang="en-US" altLang="en-US" smtClean="0"/>
          </a:p>
        </p:txBody>
      </p:sp>
      <p:pic>
        <p:nvPicPr>
          <p:cNvPr id="70660" name="Picture 2" descr="F:\floral pic spring 09\P10509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4" descr="F:\floral pic spring 09\P10509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36004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t>Permanent Wreath</a:t>
            </a:r>
          </a:p>
        </p:txBody>
      </p:sp>
      <p:pic>
        <p:nvPicPr>
          <p:cNvPr id="71683" name="Content Placeholder 3" descr="F:\floral pic spring 09\P105096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0988" y="1600200"/>
            <a:ext cx="6042025" cy="4530725"/>
          </a:xfr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t>Permanent Arrangements</a:t>
            </a:r>
          </a:p>
        </p:txBody>
      </p:sp>
      <p:pic>
        <p:nvPicPr>
          <p:cNvPr id="72707" name="Picture 2" descr="F:\floral pic spring 09\P105096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676400"/>
            <a:ext cx="3398838" cy="4530725"/>
          </a:xfrm>
          <a:noFill/>
        </p:spPr>
      </p:pic>
      <p:pic>
        <p:nvPicPr>
          <p:cNvPr id="72708" name="Picture 3" descr="F:\floral pic spring 09\P10509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52600"/>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t>Permanent Arrangement</a:t>
            </a:r>
          </a:p>
        </p:txBody>
      </p:sp>
      <p:pic>
        <p:nvPicPr>
          <p:cNvPr id="73731" name="Picture 2" descr="F:\floral pic spring 09\P105094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0988" y="1600200"/>
            <a:ext cx="6042025" cy="4530725"/>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Permanent Botanicals</a:t>
            </a:r>
          </a:p>
        </p:txBody>
      </p:sp>
      <p:sp>
        <p:nvSpPr>
          <p:cNvPr id="11267" name="Content Placeholder 2"/>
          <p:cNvSpPr>
            <a:spLocks noGrp="1"/>
          </p:cNvSpPr>
          <p:nvPr>
            <p:ph idx="1"/>
          </p:nvPr>
        </p:nvSpPr>
        <p:spPr/>
        <p:txBody>
          <a:bodyPr/>
          <a:lstStyle/>
          <a:p>
            <a:pPr>
              <a:lnSpc>
                <a:spcPct val="80000"/>
              </a:lnSpc>
            </a:pPr>
            <a:r>
              <a:rPr lang="en-US" altLang="en-US" smtClean="0"/>
              <a:t>Silk flowers:  artificial plant materials constructed with a wide variety of fabrics, not necessarily made of silk.</a:t>
            </a:r>
          </a:p>
          <a:p>
            <a:pPr>
              <a:lnSpc>
                <a:spcPct val="80000"/>
              </a:lnSpc>
            </a:pPr>
            <a:r>
              <a:rPr lang="en-US" altLang="en-US" smtClean="0"/>
              <a:t>Fabric flowers:  an artificial flower or other plant material made from any of several different types of fabric.  Fabrics such as Rayon, linen, cotton, polyester, silk, etc. are frequently used.</a:t>
            </a:r>
          </a:p>
          <a:p>
            <a:pPr>
              <a:lnSpc>
                <a:spcPct val="80000"/>
              </a:lnSpc>
            </a:pPr>
            <a:r>
              <a:rPr lang="en-US" altLang="en-US" smtClean="0"/>
              <a:t>Plastic flowers:  a term originally used to define artificial flowers made from polyurethane</a:t>
            </a:r>
          </a:p>
          <a:p>
            <a:endParaRPr lang="en-US" alt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3" descr="Click to enlar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5" y="604838"/>
            <a:ext cx="4752975"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2"/>
          <p:cNvSpPr>
            <a:spLocks noGrp="1"/>
          </p:cNvSpPr>
          <p:nvPr>
            <p:ph type="title"/>
          </p:nvPr>
        </p:nvSpPr>
        <p:spPr/>
        <p:txBody>
          <a:bodyPr/>
          <a:lstStyle/>
          <a:p>
            <a:r>
              <a:rPr lang="en-US" altLang="en-US" smtClean="0"/>
              <a:t>Artificial Flowers</a:t>
            </a:r>
          </a:p>
        </p:txBody>
      </p:sp>
      <p:pic>
        <p:nvPicPr>
          <p:cNvPr id="12292" name="Picture 25" descr="bevfabriccrafts_1949_2493716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3619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7" descr="Click to enlar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43000"/>
            <a:ext cx="35655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2"/>
          <p:cNvSpPr>
            <a:spLocks noGrp="1"/>
          </p:cNvSpPr>
          <p:nvPr>
            <p:ph type="title"/>
          </p:nvPr>
        </p:nvSpPr>
        <p:spPr/>
        <p:txBody>
          <a:bodyPr/>
          <a:lstStyle/>
          <a:p>
            <a:r>
              <a:rPr lang="en-US" altLang="en-US" smtClean="0"/>
              <a:t>Artificial Flowers</a:t>
            </a:r>
          </a:p>
        </p:txBody>
      </p:sp>
      <p:pic>
        <p:nvPicPr>
          <p:cNvPr id="13316" name="Picture 17" descr="24 Yellow Silk Rose Buds $26.16 ($1.09 each)">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990600"/>
            <a:ext cx="36449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2_Watermark">
  <a:themeElements>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fontScheme name="2_Watermark">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TotalTime>
  <Words>1812</Words>
  <Application>Microsoft Office PowerPoint</Application>
  <PresentationFormat>On-screen Show (4:3)</PresentationFormat>
  <Paragraphs>248</Paragraphs>
  <Slides>68</Slides>
  <Notes>59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Century Gothic</vt:lpstr>
      <vt:lpstr>Arial</vt:lpstr>
      <vt:lpstr>Wingdings</vt:lpstr>
      <vt:lpstr>Calibri</vt:lpstr>
      <vt:lpstr>Times New Roman</vt:lpstr>
      <vt:lpstr>2_Watermark</vt:lpstr>
      <vt:lpstr>Permanent &amp; Preserved Botanicals </vt:lpstr>
      <vt:lpstr>Advantages to Permanent &amp; Preserved Botanicals</vt:lpstr>
      <vt:lpstr>Disadvantages to Permanent &amp; Preserved Botanicals</vt:lpstr>
      <vt:lpstr> Permanent Botanicals</vt:lpstr>
      <vt:lpstr>Artificial Flowers</vt:lpstr>
      <vt:lpstr>Artificial Flowers</vt:lpstr>
      <vt:lpstr>Permanent Botanicals</vt:lpstr>
      <vt:lpstr>Artificial Flowers</vt:lpstr>
      <vt:lpstr>Artificial Flowers</vt:lpstr>
      <vt:lpstr>Artificial Flowers</vt:lpstr>
      <vt:lpstr>Artificial greenery &amp; branches</vt:lpstr>
      <vt:lpstr>Artificial Greenery</vt:lpstr>
      <vt:lpstr>Artificial Greenery</vt:lpstr>
      <vt:lpstr>Artificial Greenery</vt:lpstr>
      <vt:lpstr>Permanent Botanicals</vt:lpstr>
      <vt:lpstr>Permanent Botanicals</vt:lpstr>
      <vt:lpstr>Permanent Botanicals</vt:lpstr>
      <vt:lpstr>Permanent Botanicals</vt:lpstr>
      <vt:lpstr>Permanent Botanicals</vt:lpstr>
      <vt:lpstr>Permanent Botanicals</vt:lpstr>
      <vt:lpstr>Permanent Botanicals</vt:lpstr>
      <vt:lpstr>Permanent Botanicals</vt:lpstr>
      <vt:lpstr>Preserved Botanicals</vt:lpstr>
      <vt:lpstr>Preserved Botanicals</vt:lpstr>
      <vt:lpstr>Preserved foliage</vt:lpstr>
      <vt:lpstr>Glycerin preserved hydrangea</vt:lpstr>
      <vt:lpstr>Glycerin preserved foliage</vt:lpstr>
      <vt:lpstr>Preserved Botanicals</vt:lpstr>
      <vt:lpstr>Preserved Botanicals</vt:lpstr>
      <vt:lpstr>Freeze-dried Rose petals</vt:lpstr>
      <vt:lpstr>Freeze-dried dendrobium orchid</vt:lpstr>
      <vt:lpstr>PowerPoint Presentation</vt:lpstr>
      <vt:lpstr>Preserved Botanicals</vt:lpstr>
      <vt:lpstr>Air dried cockscomb</vt:lpstr>
      <vt:lpstr>Air dried sunflowers</vt:lpstr>
      <vt:lpstr>Preserved green roses</vt:lpstr>
      <vt:lpstr>Air Dried flowers </vt:lpstr>
      <vt:lpstr>Air-dried wreath</vt:lpstr>
      <vt:lpstr>Air-dried lavender</vt:lpstr>
      <vt:lpstr>Parchment paper roses</vt:lpstr>
      <vt:lpstr>Hand-made paper roses</vt:lpstr>
      <vt:lpstr>Flowers made out of Sola wood</vt:lpstr>
      <vt:lpstr>Preserved Botanicals</vt:lpstr>
      <vt:lpstr>Preserved Botanicals</vt:lpstr>
      <vt:lpstr>Pressing</vt:lpstr>
      <vt:lpstr>Pressed Flower Stickers</vt:lpstr>
      <vt:lpstr>Pressed Flower Pictures</vt:lpstr>
      <vt:lpstr>Pressed Flower Pictures</vt:lpstr>
      <vt:lpstr>Pressed Flower Pictures</vt:lpstr>
      <vt:lpstr>Pressed Flower Pictures</vt:lpstr>
      <vt:lpstr>Pressed Flower Pictures</vt:lpstr>
      <vt:lpstr>Preserved Botanicals</vt:lpstr>
      <vt:lpstr>Potpourri</vt:lpstr>
      <vt:lpstr>Preserved Botanicals</vt:lpstr>
      <vt:lpstr>Acrylic water</vt:lpstr>
      <vt:lpstr>Preserved Botanicals</vt:lpstr>
      <vt:lpstr>Sheet &amp; Spanish Moss</vt:lpstr>
      <vt:lpstr>Gathering Plant Material  for preserving</vt:lpstr>
      <vt:lpstr>Storing preserved plant material</vt:lpstr>
      <vt:lpstr>Maintenance and cleaning</vt:lpstr>
      <vt:lpstr>Examples of Student Activities</vt:lpstr>
      <vt:lpstr>Pressed Flower Designs</vt:lpstr>
      <vt:lpstr>Drying methods—borax vs. hanging</vt:lpstr>
      <vt:lpstr>Permanent Arrangements </vt:lpstr>
      <vt:lpstr>Permanent Arrangements</vt:lpstr>
      <vt:lpstr>Permanent Wreath</vt:lpstr>
      <vt:lpstr>Permanent Arrangements</vt:lpstr>
      <vt:lpstr>Permanent Arrangement</vt:lpstr>
    </vt:vector>
  </TitlesOfParts>
  <Company>School Dist #52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Everlasting Flowers</dc:title>
  <dc:creator>Justin Patten</dc:creator>
  <cp:lastModifiedBy>Debra Rumford</cp:lastModifiedBy>
  <cp:revision>26</cp:revision>
  <dcterms:created xsi:type="dcterms:W3CDTF">2005-02-25T03:25:06Z</dcterms:created>
  <dcterms:modified xsi:type="dcterms:W3CDTF">2015-09-03T22:28:07Z</dcterms:modified>
</cp:coreProperties>
</file>