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6" r:id="rId2"/>
    <p:sldId id="257" r:id="rId3"/>
    <p:sldId id="260" r:id="rId4"/>
    <p:sldId id="263" r:id="rId5"/>
    <p:sldId id="264" r:id="rId6"/>
    <p:sldId id="262" r:id="rId7"/>
    <p:sldId id="261" r:id="rId8"/>
    <p:sldId id="258" r:id="rId9"/>
    <p:sldId id="265" r:id="rId10"/>
    <p:sldId id="266" r:id="rId11"/>
    <p:sldId id="25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00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CD9D36-FAF8-4006-AFF0-C2CEBDA33F42}" type="datetimeFigureOut">
              <a:rPr lang="en-US" smtClean="0"/>
              <a:pPr/>
              <a:t>6/11/2009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C9DCE5-9BA6-4723-8848-5E654CABBE7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The American Institute of Floral Designers.  </a:t>
            </a:r>
            <a:r>
              <a:rPr lang="en-US" u="sng" dirty="0" smtClean="0"/>
              <a:t>The AIFD Guide to Floral Design.  Terms, Techniques, and Traditions</a:t>
            </a:r>
            <a:r>
              <a:rPr lang="en-US" dirty="0" smtClean="0"/>
              <a:t>. The </a:t>
            </a:r>
            <a:r>
              <a:rPr lang="en-US" dirty="0" err="1" smtClean="0"/>
              <a:t>Intelvid</a:t>
            </a:r>
            <a:r>
              <a:rPr lang="en-US" dirty="0" smtClean="0"/>
              <a:t> Group, 2005.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C9DCE5-9BA6-4723-8848-5E654CABBE7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Hunter, Norah T., </a:t>
            </a:r>
            <a:r>
              <a:rPr lang="en-US" u="sng" dirty="0" smtClean="0"/>
              <a:t>The Art of Floral Design Second Edition</a:t>
            </a:r>
            <a:r>
              <a:rPr lang="en-US" dirty="0" smtClean="0"/>
              <a:t> Delmar, 2000. Chapter 21.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C9DCE5-9BA6-4723-8848-5E654CABBE79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The American Institute of Floral Designers.  </a:t>
            </a:r>
            <a:r>
              <a:rPr lang="en-US" u="sng" dirty="0" smtClean="0"/>
              <a:t>The AIFD Guide to Floral Design.  Terms, Techniques, and Traditions</a:t>
            </a:r>
            <a:r>
              <a:rPr lang="en-US" dirty="0" smtClean="0"/>
              <a:t>. The </a:t>
            </a:r>
            <a:r>
              <a:rPr lang="en-US" dirty="0" err="1" smtClean="0"/>
              <a:t>Intelvid</a:t>
            </a:r>
            <a:r>
              <a:rPr lang="en-US" dirty="0" smtClean="0"/>
              <a:t> Group, 2005.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C9DCE5-9BA6-4723-8848-5E654CABBE7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The American Institute of Floral Designers.  </a:t>
            </a:r>
            <a:r>
              <a:rPr lang="en-US" u="sng" dirty="0" smtClean="0"/>
              <a:t>The AIFD Guide to Floral Design.  Terms, Techniques, and Traditions</a:t>
            </a:r>
            <a:r>
              <a:rPr lang="en-US" dirty="0" smtClean="0"/>
              <a:t>. The </a:t>
            </a:r>
            <a:r>
              <a:rPr lang="en-US" dirty="0" err="1" smtClean="0"/>
              <a:t>Intelvid</a:t>
            </a:r>
            <a:r>
              <a:rPr lang="en-US" dirty="0" smtClean="0"/>
              <a:t> Group, 2005.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C9DCE5-9BA6-4723-8848-5E654CABBE7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The American Institute of Floral Designers.  </a:t>
            </a:r>
            <a:r>
              <a:rPr lang="en-US" u="sng" dirty="0" smtClean="0"/>
              <a:t>The AIFD Guide to Floral Design.  Terms, Techniques, and Traditions</a:t>
            </a:r>
            <a:r>
              <a:rPr lang="en-US" dirty="0" smtClean="0"/>
              <a:t>. The </a:t>
            </a:r>
            <a:r>
              <a:rPr lang="en-US" dirty="0" err="1" smtClean="0"/>
              <a:t>Intelvid</a:t>
            </a:r>
            <a:r>
              <a:rPr lang="en-US" dirty="0" smtClean="0"/>
              <a:t> Group, 2005.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C9DCE5-9BA6-4723-8848-5E654CABBE7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The American Institute of Floral Designers.  </a:t>
            </a:r>
            <a:r>
              <a:rPr lang="en-US" u="sng" dirty="0" smtClean="0"/>
              <a:t>The AIFD Guide to Floral Design.  Terms, Techniques, and Traditions</a:t>
            </a:r>
            <a:r>
              <a:rPr lang="en-US" dirty="0" smtClean="0"/>
              <a:t>. The </a:t>
            </a:r>
            <a:r>
              <a:rPr lang="en-US" dirty="0" err="1" smtClean="0"/>
              <a:t>Intelvid</a:t>
            </a:r>
            <a:r>
              <a:rPr lang="en-US" dirty="0" smtClean="0"/>
              <a:t> Group, 2005.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C9DCE5-9BA6-4723-8848-5E654CABBE7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The American Institute of Floral Designers.  </a:t>
            </a:r>
            <a:r>
              <a:rPr lang="en-US" u="sng" dirty="0" smtClean="0"/>
              <a:t>The AIFD Guide to Floral Design.  Terms, Techniques, and Traditions</a:t>
            </a:r>
            <a:r>
              <a:rPr lang="en-US" dirty="0" smtClean="0"/>
              <a:t>. The </a:t>
            </a:r>
            <a:r>
              <a:rPr lang="en-US" dirty="0" err="1" smtClean="0"/>
              <a:t>Intelvid</a:t>
            </a:r>
            <a:r>
              <a:rPr lang="en-US" dirty="0" smtClean="0"/>
              <a:t> Group, 2005.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C9DCE5-9BA6-4723-8848-5E654CABBE7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Hunter, Norah T., </a:t>
            </a:r>
            <a:r>
              <a:rPr lang="en-US" u="sng" dirty="0" smtClean="0"/>
              <a:t>The Art of Floral Design Second Edition</a:t>
            </a:r>
            <a:r>
              <a:rPr lang="en-US" dirty="0" smtClean="0"/>
              <a:t> Delmar, 2000. Chapter 21.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C9DCE5-9BA6-4723-8848-5E654CABBE7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The American Institute of Floral Designers.  </a:t>
            </a:r>
            <a:r>
              <a:rPr lang="en-US" u="sng" dirty="0" smtClean="0"/>
              <a:t>The AIFD Guide to Floral Design.  Terms, Techniques, and Traditions</a:t>
            </a:r>
            <a:r>
              <a:rPr lang="en-US" dirty="0" smtClean="0"/>
              <a:t>. The </a:t>
            </a:r>
            <a:r>
              <a:rPr lang="en-US" dirty="0" err="1" smtClean="0"/>
              <a:t>Intelvid</a:t>
            </a:r>
            <a:r>
              <a:rPr lang="en-US" dirty="0" smtClean="0"/>
              <a:t> Group, 2005.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C9DCE5-9BA6-4723-8848-5E654CABBE7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Hunter, Norah T., </a:t>
            </a:r>
            <a:r>
              <a:rPr lang="en-US" u="sng" dirty="0" smtClean="0"/>
              <a:t>The Art of Floral Design Second Edition</a:t>
            </a:r>
            <a:r>
              <a:rPr lang="en-US" dirty="0" smtClean="0"/>
              <a:t> Delmar, 2000. Chapter 21.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C9DCE5-9BA6-4723-8848-5E654CABBE79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AC1B2-DFF4-439E-A5C9-955CABA48244}" type="datetimeFigureOut">
              <a:rPr lang="en-US" smtClean="0"/>
              <a:pPr/>
              <a:t>6/11/2009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76EA1-4DEE-4CE5-A2ED-192250287E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AC1B2-DFF4-439E-A5C9-955CABA48244}" type="datetimeFigureOut">
              <a:rPr lang="en-US" smtClean="0"/>
              <a:pPr/>
              <a:t>6/11/2009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76EA1-4DEE-4CE5-A2ED-192250287E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AC1B2-DFF4-439E-A5C9-955CABA48244}" type="datetimeFigureOut">
              <a:rPr lang="en-US" smtClean="0"/>
              <a:pPr/>
              <a:t>6/11/2009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76EA1-4DEE-4CE5-A2ED-192250287E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AC1B2-DFF4-439E-A5C9-955CABA48244}" type="datetimeFigureOut">
              <a:rPr lang="en-US" smtClean="0"/>
              <a:pPr/>
              <a:t>6/11/2009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76EA1-4DEE-4CE5-A2ED-192250287E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AC1B2-DFF4-439E-A5C9-955CABA48244}" type="datetimeFigureOut">
              <a:rPr lang="en-US" smtClean="0"/>
              <a:pPr/>
              <a:t>6/11/2009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76EA1-4DEE-4CE5-A2ED-192250287E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AC1B2-DFF4-439E-A5C9-955CABA48244}" type="datetimeFigureOut">
              <a:rPr lang="en-US" smtClean="0"/>
              <a:pPr/>
              <a:t>6/11/2009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76EA1-4DEE-4CE5-A2ED-192250287E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AC1B2-DFF4-439E-A5C9-955CABA48244}" type="datetimeFigureOut">
              <a:rPr lang="en-US" smtClean="0"/>
              <a:pPr/>
              <a:t>6/11/2009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76EA1-4DEE-4CE5-A2ED-192250287E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AC1B2-DFF4-439E-A5C9-955CABA48244}" type="datetimeFigureOut">
              <a:rPr lang="en-US" smtClean="0"/>
              <a:pPr/>
              <a:t>6/11/2009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76EA1-4DEE-4CE5-A2ED-192250287E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AC1B2-DFF4-439E-A5C9-955CABA48244}" type="datetimeFigureOut">
              <a:rPr lang="en-US" smtClean="0"/>
              <a:pPr/>
              <a:t>6/11/2009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76EA1-4DEE-4CE5-A2ED-192250287E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AC1B2-DFF4-439E-A5C9-955CABA48244}" type="datetimeFigureOut">
              <a:rPr lang="en-US" smtClean="0"/>
              <a:pPr/>
              <a:t>6/11/2009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76EA1-4DEE-4CE5-A2ED-192250287E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AC1B2-DFF4-439E-A5C9-955CABA48244}" type="datetimeFigureOut">
              <a:rPr lang="en-US" smtClean="0"/>
              <a:pPr/>
              <a:t>6/11/2009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76EA1-4DEE-4CE5-A2ED-192250287E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AC1B2-DFF4-439E-A5C9-955CABA48244}" type="datetimeFigureOut">
              <a:rPr lang="en-US" smtClean="0"/>
              <a:pPr/>
              <a:t>6/11/2009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D76EA1-4DEE-4CE5-A2ED-192250287E4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Sales &amp; Customer Service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Selling 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Selling:  the process of influencing a buying decision.  </a:t>
            </a:r>
          </a:p>
          <a:p>
            <a:r>
              <a:rPr lang="en-US" dirty="0" smtClean="0"/>
              <a:t>Impulse sale: an unplanned purchase. Such as a greeting card, etc.</a:t>
            </a:r>
          </a:p>
          <a:p>
            <a:r>
              <a:rPr lang="en-US" dirty="0" smtClean="0"/>
              <a:t>Up-sell: to suggest or show to the customer one or more premium options rather than a less expensive choice.  Up-selling may also encourage the sale of additional goods or services.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/>
            </a:r>
            <a:br>
              <a:rPr lang="en-US" u="sng" dirty="0" smtClean="0"/>
            </a:br>
            <a:r>
              <a:rPr lang="en-US" u="sng" dirty="0" smtClean="0"/>
              <a:t>Telephone Etiquette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Confident</a:t>
            </a:r>
            <a:r>
              <a:rPr lang="en-US" dirty="0"/>
              <a:t>, happy voice</a:t>
            </a:r>
          </a:p>
          <a:p>
            <a:r>
              <a:rPr lang="en-US" dirty="0"/>
              <a:t>Answer every call promptly</a:t>
            </a:r>
          </a:p>
          <a:p>
            <a:r>
              <a:rPr lang="en-US" dirty="0"/>
              <a:t>Friendly greeting</a:t>
            </a:r>
          </a:p>
          <a:p>
            <a:r>
              <a:rPr lang="en-US" dirty="0"/>
              <a:t>Include name of shop</a:t>
            </a:r>
          </a:p>
          <a:p>
            <a:r>
              <a:rPr lang="en-US" dirty="0"/>
              <a:t>Include name of person speaking</a:t>
            </a:r>
          </a:p>
          <a:p>
            <a:r>
              <a:rPr lang="en-US" dirty="0"/>
              <a:t>Offer assistance</a:t>
            </a:r>
          </a:p>
          <a:p>
            <a:r>
              <a:rPr lang="en-US" dirty="0"/>
              <a:t>“ Good Morning.  Sally’s Flowers.  Samantha speaking.  How may I assist you</a:t>
            </a:r>
            <a:r>
              <a:rPr lang="en-US" dirty="0" smtClean="0"/>
              <a:t>?”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Aware of products and pricing</a:t>
            </a:r>
          </a:p>
          <a:p>
            <a:r>
              <a:rPr lang="en-US" dirty="0" smtClean="0"/>
              <a:t>Obtain all information on order form—date, payment, delivery, items, etc.</a:t>
            </a:r>
          </a:p>
          <a:p>
            <a:r>
              <a:rPr lang="en-US" dirty="0" smtClean="0"/>
              <a:t>Clarify name spelling</a:t>
            </a:r>
          </a:p>
          <a:p>
            <a:r>
              <a:rPr lang="en-US" dirty="0" smtClean="0"/>
              <a:t>Clarify any items</a:t>
            </a:r>
          </a:p>
          <a:p>
            <a:r>
              <a:rPr lang="en-US" dirty="0" smtClean="0"/>
              <a:t>Ask for questions</a:t>
            </a:r>
          </a:p>
          <a:p>
            <a:r>
              <a:rPr lang="en-US" dirty="0" smtClean="0"/>
              <a:t>Thank customer</a:t>
            </a:r>
          </a:p>
          <a:p>
            <a:r>
              <a:rPr lang="en-US" dirty="0" smtClean="0"/>
              <a:t>Invite further purchase</a:t>
            </a:r>
          </a:p>
          <a:p>
            <a:r>
              <a:rPr lang="en-US" dirty="0" smtClean="0"/>
              <a:t>Let customer hang up first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Marketing 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Marketing</a:t>
            </a:r>
            <a:r>
              <a:rPr lang="en-US" dirty="0"/>
              <a:t>: all business activity undertaken to encourage the moving of goods </a:t>
            </a:r>
            <a:r>
              <a:rPr lang="en-US" dirty="0" smtClean="0"/>
              <a:t>from </a:t>
            </a:r>
            <a:r>
              <a:rPr lang="en-US" dirty="0"/>
              <a:t>the grower or producer to the final consumer, including selling, advertising, promotions, and packaging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Advertising: the presentation of a product, idea, or service for the purpose of inducing others to buy, support, or approve of it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Media:  collectively, channels of communication, either electronic or print, that serve mass or targeted audiences; e.g., newspapers, magazines, radio, television, etc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Marketing 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Promotion:  all advertising, publicity, and personal selling activities leading to the public recognition of a business and the generation of sales.</a:t>
            </a:r>
          </a:p>
          <a:p>
            <a:r>
              <a:rPr lang="en-US" dirty="0" smtClean="0"/>
              <a:t>Publicity: collectively, acts or devices intended to attract public interest, especially information with news value.</a:t>
            </a:r>
          </a:p>
          <a:p>
            <a:r>
              <a:rPr lang="en-US" dirty="0" smtClean="0"/>
              <a:t>Open house:  a promotional effort intended to bring customers into a business establishment, often in advance of a major floral holiday, such as Christmas.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Marketing 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Loss leader: a promotional tool whereby a retail article is sold at a loss in order to attract customers.</a:t>
            </a:r>
          </a:p>
          <a:p>
            <a:r>
              <a:rPr lang="en-US" dirty="0" smtClean="0"/>
              <a:t>Turnover: the number of times merchandise is sold and re-stocked for sale in a given time period.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Marketing 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Target market: a defined group of customers whom a retailer attempts to attract.</a:t>
            </a:r>
          </a:p>
          <a:p>
            <a:r>
              <a:rPr lang="en-US" dirty="0" smtClean="0"/>
              <a:t>Niche market: a special area of demand for a product or service.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Marketing 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Circulation area: the geographic area where product is delivered and advertising is done, particularly with respect to printed media.</a:t>
            </a:r>
          </a:p>
          <a:p>
            <a:r>
              <a:rPr lang="en-US" dirty="0" smtClean="0"/>
              <a:t>Demographics:  the statistical characteristics of a population, such as age, income, gender, and education level that are used to develop targeted marketing efforts.</a:t>
            </a:r>
          </a:p>
          <a:p>
            <a:r>
              <a:rPr lang="en-US" dirty="0" smtClean="0"/>
              <a:t>Psychographics: the behavioral and cultural characteristics of consumers, such as lifestyle, attitudes, values, and buying patterns, that influence purchasing habits.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Marketing 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Customer: one that purchases a commodity or service</a:t>
            </a:r>
          </a:p>
          <a:p>
            <a:r>
              <a:rPr lang="en-US" dirty="0" smtClean="0"/>
              <a:t>Customer service: the manner in which a vendor accommodates the needs and demands of the customer or client, which may enhance the perceived value of a product or service.</a:t>
            </a:r>
          </a:p>
          <a:p>
            <a:r>
              <a:rPr lang="en-US" dirty="0" smtClean="0"/>
              <a:t>Customer base:  a group of individuals and commercial clients who regularly patronize a business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4900" dirty="0" smtClean="0"/>
              <a:t>Types of Customers</a:t>
            </a:r>
            <a:endParaRPr lang="en-US" sz="49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Decided customer:  has a definite floral need, may already know exactly what he or she wants to buy.</a:t>
            </a:r>
          </a:p>
          <a:p>
            <a:r>
              <a:rPr lang="en-US" dirty="0" smtClean="0"/>
              <a:t>Undecided customer:  has a floral need, but has not determined exactly what he or she wants.</a:t>
            </a:r>
          </a:p>
          <a:p>
            <a:r>
              <a:rPr lang="en-US" dirty="0" smtClean="0"/>
              <a:t>Browser:  may be looking for an idea or a bargain, not interested in pressure for a sale, may be a potential customer, hardest to sell to. 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Customers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Foot traffic: collectively, the people who come into a retail store who may or may not make a purchase.</a:t>
            </a:r>
          </a:p>
          <a:p>
            <a:r>
              <a:rPr lang="en-US" dirty="0" smtClean="0"/>
              <a:t>Walk-in: a colloquial term describing a customer who enters a business establishment, without an appointment, to make a purchase or place an order, rather than using the telephone or internet.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</TotalTime>
  <Words>906</Words>
  <Application>Microsoft Office PowerPoint</Application>
  <PresentationFormat>On-screen Show (4:3)</PresentationFormat>
  <Paragraphs>70</Paragraphs>
  <Slides>11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Sales &amp; Customer Service</vt:lpstr>
      <vt:lpstr>Marketing Terms</vt:lpstr>
      <vt:lpstr>Marketing Terms</vt:lpstr>
      <vt:lpstr>Marketing Terms</vt:lpstr>
      <vt:lpstr>Marketing Terms</vt:lpstr>
      <vt:lpstr>Marketing Terms</vt:lpstr>
      <vt:lpstr>Marketing Terms</vt:lpstr>
      <vt:lpstr> Types of Customers</vt:lpstr>
      <vt:lpstr>Types of Customers</vt:lpstr>
      <vt:lpstr>Selling Terms</vt:lpstr>
      <vt:lpstr> Telephone Etiquette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PattJust</dc:creator>
  <cp:lastModifiedBy>PattJust</cp:lastModifiedBy>
  <cp:revision>3</cp:revision>
  <dcterms:created xsi:type="dcterms:W3CDTF">2009-06-10T07:29:49Z</dcterms:created>
  <dcterms:modified xsi:type="dcterms:W3CDTF">2009-06-11T15:38:39Z</dcterms:modified>
</cp:coreProperties>
</file>