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62" r:id="rId5"/>
    <p:sldId id="259" r:id="rId6"/>
    <p:sldId id="263" r:id="rId7"/>
    <p:sldId id="260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397" autoAdjust="0"/>
    <p:restoredTop sz="94683" autoAdjust="0"/>
  </p:normalViewPr>
  <p:slideViewPr>
    <p:cSldViewPr>
      <p:cViewPr varScale="1">
        <p:scale>
          <a:sx n="104" d="100"/>
          <a:sy n="104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4B37B8AF-4682-47A4-BB53-33AE8F44F5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EEC3697-9A24-43EE-91A2-8B36BBDBBD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7763F-A86A-4A17-96AC-FDD1D91C5A26}" type="slidenum">
              <a:rPr lang="en-US"/>
              <a:pPr/>
              <a:t>1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B9D76A-D07E-4173-82AA-46B722F7F09F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0F507-A559-41C6-B8F3-31E6956CE6A1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052E3-2F17-4A46-83F8-9F1F6A2F1655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AB6F5F-600D-4445-B3FA-3A5B7A6AAA97}" type="slidenum">
              <a:rPr lang="en-US"/>
              <a:pPr/>
              <a:t>5</a:t>
            </a:fld>
            <a:endParaRPr lang="en-US"/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ECE1F-0F70-46AE-82A7-8ABA3B65DC89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1E4A2-C2A7-437F-8B7C-04E31A313411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B9512-82A5-4B58-871C-587C9B86F401}" type="slidenum">
              <a:rPr lang="en-US"/>
              <a:pPr/>
              <a:t>8</a:t>
            </a:fld>
            <a:endParaRPr lang="en-US"/>
          </a:p>
        </p:txBody>
      </p:sp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6B65B6-3BFE-49D3-A3EF-497CB5403D41}" type="slidenum">
              <a:rPr lang="en-US"/>
              <a:pPr/>
              <a:t>9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600200" y="1676400"/>
            <a:ext cx="75438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76400" y="2971800"/>
            <a:ext cx="74676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88392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3084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6000000">
            <a:off x="876300" y="20955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6000000">
            <a:off x="533400" y="20383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47650"/>
            <a:ext cx="1905000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247650"/>
            <a:ext cx="5562600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4765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39624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8915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4765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>
            <a:off x="-76200" y="-1752600"/>
            <a:ext cx="400050" cy="64008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21600"/>
              <a:gd name="T1" fmla="*/ 43200 h 43200"/>
              <a:gd name="T2" fmla="*/ 21600 w 21600"/>
              <a:gd name="T3" fmla="*/ 0 h 43200"/>
              <a:gd name="T4" fmla="*/ 2160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</a:path>
              <a:path w="21600" h="43200" stroke="0" extrusionOk="0">
                <a:moveTo>
                  <a:pt x="21600" y="43200"/>
                </a:moveTo>
                <a:cubicBezTo>
                  <a:pt x="9670" y="43200"/>
                  <a:pt x="0" y="33529"/>
                  <a:pt x="0" y="21600"/>
                </a:cubicBezTo>
                <a:cubicBezTo>
                  <a:pt x="-1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7" name="Arc 13"/>
          <p:cNvSpPr>
            <a:spLocks/>
          </p:cNvSpPr>
          <p:nvPr/>
        </p:nvSpPr>
        <p:spPr bwMode="auto">
          <a:xfrm>
            <a:off x="1219200" y="1981200"/>
            <a:ext cx="400050" cy="6400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3200"/>
              <a:gd name="T2" fmla="*/ 0 w 21600"/>
              <a:gd name="T3" fmla="*/ 43200 h 43200"/>
              <a:gd name="T4" fmla="*/ 0 w 216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49238" y="0"/>
            <a:ext cx="1066800" cy="685641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 rot="6000000">
            <a:off x="800100" y="59055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rgbClr val="003399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 rot="6000000">
            <a:off x="457200" y="533400"/>
            <a:ext cx="723900" cy="571500"/>
          </a:xfrm>
          <a:prstGeom prst="triangle">
            <a:avLst>
              <a:gd name="adj" fmla="val 49995"/>
            </a:avLst>
          </a:prstGeom>
          <a:gradFill rotWithShape="0">
            <a:gsLst>
              <a:gs pos="0">
                <a:srgbClr val="FFFF00"/>
              </a:gs>
              <a:gs pos="100000">
                <a:srgbClr val="FF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76200" dir="5400000" algn="ctr" rotWithShape="0">
              <a:schemeClr val="tx1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Factors of Self-Image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1676400" y="2971800"/>
            <a:ext cx="4876800" cy="17526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How do I begin to grow?</a:t>
            </a:r>
          </a:p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One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ME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HS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What is self-image?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86000" y="1600200"/>
            <a:ext cx="6248400" cy="4800600"/>
          </a:xfrm>
          <a:noFill/>
          <a:ln/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</a:rPr>
              <a:t>Self-image is the way a person sees his or her inner and outer “being”.</a:t>
            </a:r>
          </a:p>
          <a:p>
            <a:pPr>
              <a:buFontTx/>
              <a:buNone/>
            </a:pPr>
            <a:endParaRPr lang="en-US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Often times there are differences between what we see and think about ourselves and what others see and think about us.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A1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>
            <p:ph type="title"/>
          </p:nvPr>
        </p:nvSpPr>
        <p:spPr>
          <a:xfrm>
            <a:off x="1600200" y="704850"/>
            <a:ext cx="6934200" cy="104775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rgbClr val="FFFF00"/>
                </a:solidFill>
              </a:rPr>
              <a:t>Three aspects that represent and affect your self-image</a:t>
            </a:r>
          </a:p>
        </p:txBody>
      </p:sp>
      <p:sp>
        <p:nvSpPr>
          <p:cNvPr id="6861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981200" y="2438400"/>
            <a:ext cx="6705600" cy="3124200"/>
          </a:xfrm>
          <a:noFill/>
          <a:ln/>
        </p:spPr>
        <p:txBody>
          <a:bodyPr/>
          <a:lstStyle/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FF0000"/>
                </a:solidFill>
              </a:rPr>
              <a:t>How you </a:t>
            </a:r>
            <a:r>
              <a:rPr lang="en-US" sz="2800" b="1">
                <a:solidFill>
                  <a:srgbClr val="FFFF00"/>
                </a:solidFill>
              </a:rPr>
              <a:t>see yourself</a:t>
            </a:r>
          </a:p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FF0000"/>
                </a:solidFill>
              </a:rPr>
              <a:t>How you </a:t>
            </a:r>
            <a:r>
              <a:rPr lang="en-US" sz="2800" b="1">
                <a:solidFill>
                  <a:srgbClr val="FFFF00"/>
                </a:solidFill>
              </a:rPr>
              <a:t>would like to see yourself</a:t>
            </a:r>
          </a:p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FF0000"/>
                </a:solidFill>
              </a:rPr>
              <a:t>How you think that </a:t>
            </a:r>
            <a:r>
              <a:rPr lang="en-US" sz="2800" b="1">
                <a:solidFill>
                  <a:srgbClr val="FFFF00"/>
                </a:solidFill>
              </a:rPr>
              <a:t>others see you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2860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A2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>
            <p:ph type="title"/>
          </p:nvPr>
        </p:nvSpPr>
        <p:spPr>
          <a:xfrm>
            <a:off x="1600200" y="228600"/>
            <a:ext cx="6934200" cy="91440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rgbClr val="FFFF00"/>
                </a:solidFill>
              </a:rPr>
              <a:t>Three Divisions of Self-Image</a:t>
            </a:r>
          </a:p>
        </p:txBody>
      </p:sp>
      <p:sp>
        <p:nvSpPr>
          <p:cNvPr id="69635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905000" y="1676400"/>
            <a:ext cx="6248400" cy="4572000"/>
          </a:xfrm>
          <a:noFill/>
          <a:ln/>
        </p:spPr>
        <p:txBody>
          <a:bodyPr/>
          <a:lstStyle/>
          <a:p>
            <a:pPr marL="533400" indent="-533400">
              <a:spcBef>
                <a:spcPct val="75000"/>
              </a:spcBef>
              <a:buFontTx/>
              <a:buAutoNum type="arabicPeriod"/>
            </a:pPr>
            <a:r>
              <a:rPr lang="en-US" sz="2800" b="1">
                <a:solidFill>
                  <a:srgbClr val="FF0000"/>
                </a:solidFill>
              </a:rPr>
              <a:t>Physical</a:t>
            </a:r>
            <a:r>
              <a:rPr lang="en-US" sz="2800">
                <a:solidFill>
                  <a:srgbClr val="FF0000"/>
                </a:solidFill>
              </a:rPr>
              <a:t> - perception based on </a:t>
            </a:r>
            <a:r>
              <a:rPr lang="en-US" sz="2800" b="1">
                <a:solidFill>
                  <a:srgbClr val="FF0000"/>
                </a:solidFill>
              </a:rPr>
              <a:t>outward</a:t>
            </a:r>
            <a:r>
              <a:rPr lang="en-US" sz="2800">
                <a:solidFill>
                  <a:srgbClr val="FF0000"/>
                </a:solidFill>
              </a:rPr>
              <a:t> appearances</a:t>
            </a:r>
          </a:p>
          <a:p>
            <a:pPr marL="533400" indent="-533400">
              <a:spcBef>
                <a:spcPct val="75000"/>
              </a:spcBef>
              <a:buFontTx/>
              <a:buAutoNum type="arabicPeriod"/>
            </a:pPr>
            <a:r>
              <a:rPr lang="en-US" sz="2800" b="1">
                <a:solidFill>
                  <a:srgbClr val="FF0000"/>
                </a:solidFill>
              </a:rPr>
              <a:t>Emotional</a:t>
            </a:r>
            <a:r>
              <a:rPr lang="en-US" sz="2800">
                <a:solidFill>
                  <a:srgbClr val="FF0000"/>
                </a:solidFill>
              </a:rPr>
              <a:t> - perception according to </a:t>
            </a:r>
            <a:r>
              <a:rPr lang="en-US" sz="2800" b="1">
                <a:solidFill>
                  <a:srgbClr val="FF0000"/>
                </a:solidFill>
              </a:rPr>
              <a:t>emotional</a:t>
            </a:r>
            <a:r>
              <a:rPr lang="en-US" sz="2800">
                <a:solidFill>
                  <a:srgbClr val="FF0000"/>
                </a:solidFill>
              </a:rPr>
              <a:t> characteristics</a:t>
            </a:r>
          </a:p>
          <a:p>
            <a:pPr marL="533400" indent="-533400">
              <a:spcBef>
                <a:spcPct val="75000"/>
              </a:spcBef>
              <a:buFontTx/>
              <a:buAutoNum type="arabicPeriod"/>
            </a:pPr>
            <a:r>
              <a:rPr lang="en-US" sz="2800" b="1">
                <a:solidFill>
                  <a:srgbClr val="FF0000"/>
                </a:solidFill>
              </a:rPr>
              <a:t>Intellectual</a:t>
            </a:r>
            <a:r>
              <a:rPr lang="en-US" sz="2800">
                <a:solidFill>
                  <a:srgbClr val="FF0000"/>
                </a:solidFill>
              </a:rPr>
              <a:t> - perception based upon our </a:t>
            </a:r>
            <a:r>
              <a:rPr lang="en-US" sz="2800" b="1">
                <a:solidFill>
                  <a:srgbClr val="FF0000"/>
                </a:solidFill>
              </a:rPr>
              <a:t>educational successes and failures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2860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A3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656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Positive Factors of Self-Image</a:t>
            </a:r>
          </a:p>
        </p:txBody>
      </p:sp>
      <p:sp>
        <p:nvSpPr>
          <p:cNvPr id="6656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362200" y="2362200"/>
            <a:ext cx="5334000" cy="40386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Family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Friends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Mentors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coaches, teachers, religious leaders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Accomplishments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Successes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228600" y="6324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B1 </a:t>
            </a:r>
          </a:p>
        </p:txBody>
      </p:sp>
      <p:pic>
        <p:nvPicPr>
          <p:cNvPr id="66568" name="Picture 8" descr="MCj043616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362200"/>
            <a:ext cx="1841500" cy="132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Negative Factors of Self-Image</a:t>
            </a:r>
          </a:p>
        </p:txBody>
      </p:sp>
      <p:sp>
        <p:nvSpPr>
          <p:cNvPr id="7168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362200" y="1600200"/>
            <a:ext cx="5334000" cy="48006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Advertisements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Media 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television, movies, magazines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Peers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Personal Failures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Destructive or Damaging Experiences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B2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>
            <p:ph type="title"/>
          </p:nvPr>
        </p:nvSpPr>
        <p:spPr>
          <a:xfrm>
            <a:off x="1676400" y="228600"/>
            <a:ext cx="7315200" cy="137160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rgbClr val="FFFF00"/>
                </a:solidFill>
              </a:rPr>
              <a:t>Four Ways to Promote Positive 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Self-Image</a:t>
            </a:r>
          </a:p>
        </p:txBody>
      </p:sp>
      <p:sp>
        <p:nvSpPr>
          <p:cNvPr id="6758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09800" y="2362200"/>
            <a:ext cx="6248400" cy="4191000"/>
          </a:xfrm>
          <a:noFill/>
          <a:ln/>
        </p:spPr>
        <p:txBody>
          <a:bodyPr/>
          <a:lstStyle/>
          <a:p>
            <a:pPr marL="533400" indent="-53340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FF0000"/>
                </a:solidFill>
              </a:rPr>
              <a:t>Build upon your </a:t>
            </a:r>
            <a:r>
              <a:rPr lang="en-US" sz="2800" b="1">
                <a:solidFill>
                  <a:srgbClr val="FFFF00"/>
                </a:solidFill>
              </a:rPr>
              <a:t>successes</a:t>
            </a:r>
          </a:p>
          <a:p>
            <a:pPr marL="533400" indent="-533400">
              <a:spcBef>
                <a:spcPct val="50000"/>
              </a:spcBef>
              <a:buFontTx/>
              <a:buNone/>
            </a:pPr>
            <a:endParaRPr lang="en-US" sz="2800" b="1">
              <a:solidFill>
                <a:srgbClr val="FFFF00"/>
              </a:solidFill>
            </a:endParaRP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Celebrate your successes</a:t>
            </a: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Engage in activities that stem from successes to increase your level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of challenge  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C1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82946" name="Rectangle 2"/>
          <p:cNvSpPr>
            <a:spLocks noChangeArrowheads="1"/>
          </p:cNvSpPr>
          <p:nvPr>
            <p:ph type="title"/>
          </p:nvPr>
        </p:nvSpPr>
        <p:spPr>
          <a:xfrm>
            <a:off x="1676400" y="228600"/>
            <a:ext cx="7315200" cy="1371600"/>
          </a:xfrm>
          <a:noFill/>
          <a:ln/>
        </p:spPr>
        <p:txBody>
          <a:bodyPr/>
          <a:lstStyle/>
          <a:p>
            <a:r>
              <a:rPr lang="en-US" sz="3600" b="1">
                <a:solidFill>
                  <a:srgbClr val="FFFF00"/>
                </a:solidFill>
              </a:rPr>
              <a:t>Four Ways to Promote Positive 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Self-Image</a:t>
            </a:r>
          </a:p>
        </p:txBody>
      </p:sp>
      <p:sp>
        <p:nvSpPr>
          <p:cNvPr id="8294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09800" y="2057400"/>
            <a:ext cx="6248400" cy="4495800"/>
          </a:xfrm>
          <a:noFill/>
          <a:ln/>
        </p:spPr>
        <p:txBody>
          <a:bodyPr/>
          <a:lstStyle/>
          <a:p>
            <a:pPr marL="533400" indent="-533400">
              <a:spcBef>
                <a:spcPct val="50000"/>
              </a:spcBef>
              <a:buFontTx/>
              <a:buAutoNum type="arabicPeriod" startAt="2"/>
            </a:pPr>
            <a:r>
              <a:rPr lang="en-US" sz="2800">
                <a:solidFill>
                  <a:srgbClr val="FF0000"/>
                </a:solidFill>
              </a:rPr>
              <a:t>Concentrate on your </a:t>
            </a:r>
            <a:r>
              <a:rPr lang="en-US" sz="2800" b="1">
                <a:solidFill>
                  <a:srgbClr val="FFFF00"/>
                </a:solidFill>
              </a:rPr>
              <a:t>possibilities</a:t>
            </a:r>
            <a:r>
              <a:rPr lang="en-US" sz="2800">
                <a:solidFill>
                  <a:srgbClr val="FF0000"/>
                </a:solidFill>
              </a:rPr>
              <a:t> rather than your limitations</a:t>
            </a:r>
          </a:p>
          <a:p>
            <a:pPr marL="533400" indent="-533400">
              <a:spcBef>
                <a:spcPct val="50000"/>
              </a:spcBef>
              <a:buFontTx/>
              <a:buNone/>
            </a:pPr>
            <a:endParaRPr lang="en-US" sz="2800">
              <a:solidFill>
                <a:srgbClr val="FF0000"/>
              </a:solidFill>
            </a:endParaRP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Find ways to use your talents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and interests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C1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2706" name="Rectangle 2"/>
          <p:cNvSpPr>
            <a:spLocks noChangeArrowheads="1"/>
          </p:cNvSpPr>
          <p:nvPr>
            <p:ph type="title"/>
          </p:nvPr>
        </p:nvSpPr>
        <p:spPr>
          <a:xfrm>
            <a:off x="1600200" y="457200"/>
            <a:ext cx="7315200" cy="1047750"/>
          </a:xfrm>
          <a:noFill/>
          <a:ln/>
        </p:spPr>
        <p:txBody>
          <a:bodyPr/>
          <a:lstStyle/>
          <a:p>
            <a:r>
              <a:rPr lang="en-US" sz="4000" b="1">
                <a:solidFill>
                  <a:srgbClr val="FFFF00"/>
                </a:solidFill>
              </a:rPr>
              <a:t>Four Ways to Promote Positive Self-Image</a:t>
            </a:r>
          </a:p>
        </p:txBody>
      </p:sp>
      <p:sp>
        <p:nvSpPr>
          <p:cNvPr id="72707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1828800" y="1905000"/>
            <a:ext cx="6629400" cy="4648200"/>
          </a:xfrm>
          <a:noFill/>
          <a:ln/>
        </p:spPr>
        <p:txBody>
          <a:bodyPr/>
          <a:lstStyle/>
          <a:p>
            <a:pPr marL="533400" indent="-533400">
              <a:spcBef>
                <a:spcPct val="50000"/>
              </a:spcBef>
              <a:buFontTx/>
              <a:buAutoNum type="arabicPeriod" startAt="3"/>
            </a:pPr>
            <a:r>
              <a:rPr lang="en-US" sz="2800">
                <a:solidFill>
                  <a:srgbClr val="FF0000"/>
                </a:solidFill>
              </a:rPr>
              <a:t>Set </a:t>
            </a:r>
            <a:r>
              <a:rPr lang="en-US" sz="2800" b="1">
                <a:solidFill>
                  <a:srgbClr val="FFFF00"/>
                </a:solidFill>
              </a:rPr>
              <a:t>goals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Set attainable goals to subtly change the factors you are unhappy with</a:t>
            </a:r>
          </a:p>
          <a:p>
            <a:pPr marL="914400" lvl="1" indent="-457200">
              <a:spcBef>
                <a:spcPct val="50000"/>
              </a:spcBef>
              <a:buFontTx/>
              <a:buNone/>
            </a:pPr>
            <a:endParaRPr lang="en-US" sz="2400">
              <a:solidFill>
                <a:srgbClr val="FF0000"/>
              </a:solidFill>
            </a:endParaRPr>
          </a:p>
          <a:p>
            <a:pPr marL="533400" indent="-533400">
              <a:spcBef>
                <a:spcPct val="50000"/>
              </a:spcBef>
              <a:buFontTx/>
              <a:buAutoNum type="arabicPeriod" startAt="4"/>
            </a:pPr>
            <a:r>
              <a:rPr lang="en-US" sz="2800" b="1">
                <a:solidFill>
                  <a:srgbClr val="FFFF00"/>
                </a:solidFill>
              </a:rPr>
              <a:t>Build-up</a:t>
            </a:r>
            <a:r>
              <a:rPr lang="en-US" sz="2800">
                <a:solidFill>
                  <a:srgbClr val="FF0000"/>
                </a:solidFill>
              </a:rPr>
              <a:t> the self-image of others</a:t>
            </a: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Practice giving positive compliments to others each day</a:t>
            </a:r>
          </a:p>
          <a:p>
            <a:pPr marL="914400" lvl="1" indent="-457200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Avoid making unconstructive and critical comments to others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28600" y="62484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Objective 3</a:t>
            </a:r>
          </a:p>
          <a:p>
            <a:r>
              <a:rPr lang="en-US" sz="1200" b="1">
                <a:solidFill>
                  <a:srgbClr val="000000"/>
                </a:solidFill>
                <a:latin typeface="Arial" charset="0"/>
              </a:rPr>
              <a:t>HS 30 TM C2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22ECEC-B3A4-43FF-99BB-D8C61CAFD55F}"/>
</file>

<file path=customXml/itemProps2.xml><?xml version="1.0" encoding="utf-8"?>
<ds:datastoreItem xmlns:ds="http://schemas.openxmlformats.org/officeDocument/2006/customXml" ds:itemID="{D62EAC8A-90E3-48D0-A677-70A7C5169F77}"/>
</file>

<file path=customXml/itemProps3.xml><?xml version="1.0" encoding="utf-8"?>
<ds:datastoreItem xmlns:ds="http://schemas.openxmlformats.org/officeDocument/2006/customXml" ds:itemID="{95D12D38-210F-4BBD-B54A-38BC0ECCE58E}"/>
</file>

<file path=docProps/app.xml><?xml version="1.0" encoding="utf-8"?>
<Properties xmlns="http://schemas.openxmlformats.org/officeDocument/2006/extended-properties" xmlns:vt="http://schemas.openxmlformats.org/officeDocument/2006/docPropsVTypes">
  <Template>LK Template</Template>
  <TotalTime>123</TotalTime>
  <Words>271</Words>
  <Application>Microsoft PowerPoint</Application>
  <PresentationFormat>On-screen Show (4:3)</PresentationFormat>
  <Paragraphs>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Lucida Calligraphy</vt:lpstr>
      <vt:lpstr>LK Template</vt:lpstr>
      <vt:lpstr>Factors of Self-Image</vt:lpstr>
      <vt:lpstr>What is self-image?</vt:lpstr>
      <vt:lpstr>Three aspects that represent and affect your self-image</vt:lpstr>
      <vt:lpstr>Three Divisions of Self-Image</vt:lpstr>
      <vt:lpstr>Positive Factors of Self-Image</vt:lpstr>
      <vt:lpstr>Negative Factors of Self-Image</vt:lpstr>
      <vt:lpstr>Four Ways to Promote Positive  Self-Image</vt:lpstr>
      <vt:lpstr>Four Ways to Promote Positive  Self-Image</vt:lpstr>
      <vt:lpstr>Four Ways to Promote Positive Self-Image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kblankenship</cp:lastModifiedBy>
  <cp:revision>8</cp:revision>
  <cp:lastPrinted>1601-01-01T00:00:00Z</cp:lastPrinted>
  <dcterms:created xsi:type="dcterms:W3CDTF">2003-12-07T05:21:54Z</dcterms:created>
  <dcterms:modified xsi:type="dcterms:W3CDTF">2008-01-02T00:52:40Z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