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70" r:id="rId2"/>
    <p:sldId id="269" r:id="rId3"/>
    <p:sldId id="267" r:id="rId4"/>
    <p:sldId id="268" r:id="rId5"/>
    <p:sldId id="257" r:id="rId6"/>
    <p:sldId id="259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FF"/>
    <a:srgbClr val="FFFF00"/>
    <a:srgbClr val="B2B2B2"/>
    <a:srgbClr val="C0C0C0"/>
    <a:srgbClr val="000000"/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683" autoAdjust="0"/>
  </p:normalViewPr>
  <p:slideViewPr>
    <p:cSldViewPr>
      <p:cViewPr varScale="1">
        <p:scale>
          <a:sx n="100" d="100"/>
          <a:sy n="100" d="100"/>
        </p:scale>
        <p:origin x="-102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5BE2FE8A-4AFF-4F75-A3F0-3A3D76C99FF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80B9C2C-7960-4470-AFCD-BDA69BD69D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7B9D12-3369-43BF-85B6-C5D4B4EA05DB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254073-B167-4970-8136-C66BAAB99D6F}" type="slidenum">
              <a:rPr lang="en-US"/>
              <a:pPr/>
              <a:t>2</a:t>
            </a:fld>
            <a:endParaRPr lang="en-US"/>
          </a:p>
        </p:txBody>
      </p:sp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986D3B-0713-4307-85D0-69F68760830F}" type="slidenum">
              <a:rPr lang="en-US"/>
              <a:pPr/>
              <a:t>3</a:t>
            </a:fld>
            <a:endParaRPr lang="en-US"/>
          </a:p>
        </p:txBody>
      </p:sp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5B2D65-01D3-4421-8F52-F0259CE6E0CE}" type="slidenum">
              <a:rPr lang="en-US"/>
              <a:pPr/>
              <a:t>4</a:t>
            </a:fld>
            <a:endParaRPr lang="en-US"/>
          </a:p>
        </p:txBody>
      </p:sp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A21D95-2656-4DD4-8A60-3559091625E0}" type="slidenum">
              <a:rPr lang="en-US"/>
              <a:pPr/>
              <a:t>5</a:t>
            </a:fld>
            <a:endParaRPr lang="en-US"/>
          </a:p>
        </p:txBody>
      </p:sp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71194A-636B-4116-81D6-FF431C3C3EC2}" type="slidenum">
              <a:rPr lang="en-US"/>
              <a:pPr/>
              <a:t>6</a:t>
            </a:fld>
            <a:endParaRPr lang="en-US"/>
          </a:p>
        </p:txBody>
      </p:sp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DDBD2E-96F3-4CA5-955A-971502DDD382}" type="slidenum">
              <a:rPr lang="en-US"/>
              <a:pPr/>
              <a:t>7</a:t>
            </a:fld>
            <a:endParaRPr lang="en-US"/>
          </a:p>
        </p:txBody>
      </p:sp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10A42-C59E-4483-BD31-4F677EC5EF60}" type="slidenum">
              <a:rPr lang="en-US"/>
              <a:pPr/>
              <a:t>8</a:t>
            </a:fld>
            <a:endParaRPr lang="en-US"/>
          </a:p>
        </p:txBody>
      </p:sp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154520-E4FC-43D3-B6E4-B966CB143400}" type="slidenum">
              <a:rPr lang="en-US"/>
              <a:pPr/>
              <a:t>9</a:t>
            </a:fld>
            <a:endParaRPr lang="en-US"/>
          </a:p>
        </p:txBody>
      </p:sp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60" name="AutoShape 24"/>
          <p:cNvSpPr>
            <a:spLocks noChangeArrowheads="1"/>
          </p:cNvSpPr>
          <p:nvPr userDrawn="1"/>
        </p:nvSpPr>
        <p:spPr bwMode="auto">
          <a:xfrm rot="10800000" flipH="1">
            <a:off x="0" y="0"/>
            <a:ext cx="5181600" cy="25908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grpSp>
        <p:nvGrpSpPr>
          <p:cNvPr id="116738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1673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7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67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6756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6757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6758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3AE3524-A9C2-4A48-B69C-F8901B95E7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6759" name="AutoShape 23"/>
          <p:cNvSpPr>
            <a:spLocks noChangeArrowheads="1"/>
          </p:cNvSpPr>
          <p:nvPr userDrawn="1"/>
        </p:nvSpPr>
        <p:spPr bwMode="auto">
          <a:xfrm flipH="1">
            <a:off x="3962400" y="4267200"/>
            <a:ext cx="5181600" cy="25908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A65C7-93E2-4FAE-A43A-8CE7DB88A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1DBA9-11A2-4E33-8B34-994334CBF6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9AB5F81-EA03-4636-BD46-FA41FAA30B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48F85-C821-4E9D-A45D-6623A2B3E2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7AE6E-EF12-4CE6-B247-6F02B5A06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5C2B2-34FA-453F-9C92-7A01604F47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5BAE5-22F8-4886-B2BF-5E053EC844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586A8-449C-4CBC-8951-F52E669CF7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263E7-B0FE-44D9-9CC4-FFA3DF3F8F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6FF65-AEE4-4760-ACBE-9CD88E5DA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472A9-BE91-42C1-BFFD-733FD0038F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36" name="Rectangle 24"/>
          <p:cNvSpPr>
            <a:spLocks noChangeArrowheads="1"/>
          </p:cNvSpPr>
          <p:nvPr userDrawn="1"/>
        </p:nvSpPr>
        <p:spPr bwMode="auto">
          <a:xfrm>
            <a:off x="0" y="0"/>
            <a:ext cx="381000" cy="24384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15737" name="Rectangle 25"/>
          <p:cNvSpPr>
            <a:spLocks noChangeArrowheads="1"/>
          </p:cNvSpPr>
          <p:nvPr userDrawn="1"/>
        </p:nvSpPr>
        <p:spPr bwMode="auto">
          <a:xfrm rot="5400000">
            <a:off x="1409700" y="-1028700"/>
            <a:ext cx="381000" cy="24384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grpSp>
        <p:nvGrpSpPr>
          <p:cNvPr id="11571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1571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1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1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1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1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2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2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2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2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2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2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2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2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2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2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57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57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157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157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1FFA2AB-5686-4CBA-BE90-EE45E9DF9E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57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5735" name="AutoShape 23"/>
          <p:cNvSpPr>
            <a:spLocks noChangeArrowheads="1"/>
          </p:cNvSpPr>
          <p:nvPr userDrawn="1"/>
        </p:nvSpPr>
        <p:spPr bwMode="auto">
          <a:xfrm flipH="1">
            <a:off x="3962400" y="4267200"/>
            <a:ext cx="5181600" cy="25908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>
            <p:ph type="ctrTitle"/>
          </p:nvPr>
        </p:nvSpPr>
        <p:spPr>
          <a:xfrm>
            <a:off x="1143000" y="1143000"/>
            <a:ext cx="7543800" cy="1600200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Building Relationships</a:t>
            </a:r>
          </a:p>
        </p:txBody>
      </p:sp>
      <p:sp>
        <p:nvSpPr>
          <p:cNvPr id="77827" name="Rectangle 3"/>
          <p:cNvSpPr>
            <a:spLocks noChangeArrowheads="1"/>
          </p:cNvSpPr>
          <p:nvPr>
            <p:ph type="subTitle" idx="1"/>
          </p:nvPr>
        </p:nvSpPr>
        <p:spPr>
          <a:xfrm>
            <a:off x="1981200" y="3352800"/>
            <a:ext cx="5638800" cy="17526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How do I build relationships with others?</a:t>
            </a:r>
          </a:p>
          <a:p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152400" y="6142038"/>
            <a:ext cx="1219200" cy="639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Stage Two of Development</a:t>
            </a:r>
            <a:br>
              <a:rPr lang="en-US" sz="1200" b="1">
                <a:solidFill>
                  <a:srgbClr val="000000"/>
                </a:solidFill>
                <a:latin typeface="Arial" charset="0"/>
              </a:rPr>
            </a:br>
            <a:r>
              <a:rPr lang="en-US" sz="1200" b="1">
                <a:solidFill>
                  <a:srgbClr val="000000"/>
                </a:solidFill>
                <a:latin typeface="Arial" charset="0"/>
              </a:rPr>
              <a:t>WE 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228600" y="5867400"/>
            <a:ext cx="10668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HS 51</a:t>
            </a:r>
          </a:p>
        </p:txBody>
      </p:sp>
      <p:pic>
        <p:nvPicPr>
          <p:cNvPr id="77830" name="Picture 6" descr="LK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314950"/>
            <a:ext cx="2057400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>
            <p:ph type="title"/>
          </p:nvPr>
        </p:nvSpPr>
        <p:spPr>
          <a:xfrm>
            <a:off x="685800" y="533400"/>
            <a:ext cx="8534400" cy="1524000"/>
          </a:xfrm>
          <a:noFill/>
          <a:ln/>
        </p:spPr>
        <p:txBody>
          <a:bodyPr lIns="92075" tIns="46038" rIns="92075" bIns="46038" anchor="b" anchorCtr="0"/>
          <a:lstStyle/>
          <a:p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What are some </a:t>
            </a:r>
            <a:r>
              <a:rPr lang="en-US" b="1">
                <a:solidFill>
                  <a:srgbClr val="000000"/>
                </a:solidFill>
                <a:effectLst/>
                <a:cs typeface="Times New Roman" pitchFamily="18" charset="0"/>
              </a:rPr>
              <a:t>reasons</a:t>
            </a:r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 that we may want to build </a:t>
            </a:r>
            <a:r>
              <a:rPr lang="en-US" b="1">
                <a:solidFill>
                  <a:srgbClr val="000000"/>
                </a:solidFill>
                <a:effectLst/>
                <a:cs typeface="Times New Roman" pitchFamily="18" charset="0"/>
              </a:rPr>
              <a:t>relationships</a:t>
            </a:r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?</a:t>
            </a:r>
            <a:r>
              <a:rPr lang="en-US">
                <a:effectLst/>
              </a:rPr>
              <a:t> 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228600" y="6248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HS 51 TM A1 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1371600" y="2438400"/>
            <a:ext cx="7086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20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1.  </a:t>
            </a:r>
            <a:r>
              <a:rPr lang="en-US" sz="3200" b="1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Friendship</a:t>
            </a:r>
            <a:r>
              <a:rPr lang="en-US" sz="320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 and companions</a:t>
            </a:r>
            <a:r>
              <a:rPr lang="en-US" sz="2800" b="1">
                <a:latin typeface="Arial" charset="0"/>
              </a:rPr>
              <a:t> </a:t>
            </a:r>
          </a:p>
          <a:p>
            <a:pPr marL="742950" lvl="1" indent="-285750" eaLnBrk="1" hangingPunct="1">
              <a:spcBef>
                <a:spcPct val="50000"/>
              </a:spcBef>
            </a:pPr>
            <a:endParaRPr lang="en-US" sz="3200" b="1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en-US" sz="2800" b="1">
              <a:latin typeface="Arial" charset="0"/>
            </a:endParaRP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1219200" y="2971800"/>
            <a:ext cx="7162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</a:pPr>
            <a:endParaRPr lang="en-US" sz="2800" b="1">
              <a:latin typeface="Arial" charset="0"/>
            </a:endParaRPr>
          </a:p>
          <a:p>
            <a:pPr marL="742950" lvl="1" indent="-285750" eaLnBrk="1" hangingPunct="1">
              <a:spcBef>
                <a:spcPct val="50000"/>
              </a:spcBef>
              <a:buFontTx/>
              <a:buChar char="–"/>
            </a:pPr>
            <a:r>
              <a:rPr lang="en-US" sz="240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School friends, church friends, club friends or teammates</a:t>
            </a:r>
            <a:r>
              <a:rPr lang="en-US" sz="2800" b="1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</a:t>
            </a:r>
            <a:endParaRPr lang="en-US" sz="3200" b="1">
              <a:solidFill>
                <a:srgbClr val="FFFFFF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2800" b="1">
                <a:latin typeface="Arial" charset="0"/>
              </a:rPr>
              <a:t> </a:t>
            </a:r>
          </a:p>
        </p:txBody>
      </p:sp>
      <p:pic>
        <p:nvPicPr>
          <p:cNvPr id="76809" name="Picture 9" descr="LK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314950"/>
            <a:ext cx="2057400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>
            <p:ph type="title"/>
          </p:nvPr>
        </p:nvSpPr>
        <p:spPr>
          <a:xfrm>
            <a:off x="685800" y="457200"/>
            <a:ext cx="8534400" cy="1371600"/>
          </a:xfrm>
          <a:noFill/>
          <a:ln/>
        </p:spPr>
        <p:txBody>
          <a:bodyPr lIns="92075" tIns="46038" rIns="92075" bIns="46038" anchor="b" anchorCtr="0"/>
          <a:lstStyle/>
          <a:p>
            <a:r>
              <a:rPr lang="en-US" sz="4000">
                <a:solidFill>
                  <a:srgbClr val="000000"/>
                </a:solidFill>
                <a:effectLst/>
                <a:cs typeface="Times New Roman" pitchFamily="18" charset="0"/>
              </a:rPr>
              <a:t>What are some </a:t>
            </a:r>
            <a:r>
              <a:rPr lang="en-US" sz="4000" b="1">
                <a:solidFill>
                  <a:srgbClr val="000000"/>
                </a:solidFill>
                <a:effectLst/>
                <a:cs typeface="Times New Roman" pitchFamily="18" charset="0"/>
              </a:rPr>
              <a:t>reasons</a:t>
            </a:r>
            <a:r>
              <a:rPr lang="en-US" sz="4000">
                <a:solidFill>
                  <a:srgbClr val="000000"/>
                </a:solidFill>
                <a:effectLst/>
                <a:cs typeface="Times New Roman" pitchFamily="18" charset="0"/>
              </a:rPr>
              <a:t> that we may want to build </a:t>
            </a:r>
            <a:r>
              <a:rPr lang="en-US" sz="4000" b="1">
                <a:solidFill>
                  <a:srgbClr val="000000"/>
                </a:solidFill>
                <a:effectLst/>
                <a:cs typeface="Times New Roman" pitchFamily="18" charset="0"/>
              </a:rPr>
              <a:t>relationships</a:t>
            </a:r>
            <a:r>
              <a:rPr lang="en-US" sz="4000">
                <a:solidFill>
                  <a:srgbClr val="000000"/>
                </a:solidFill>
                <a:effectLst/>
                <a:cs typeface="Times New Roman" pitchFamily="18" charset="0"/>
              </a:rPr>
              <a:t>?</a:t>
            </a:r>
            <a:r>
              <a:rPr lang="en-US" sz="4000"/>
              <a:t> 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28600" y="61722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HS 51 TM A2 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2057400" y="2819400"/>
            <a:ext cx="6477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</a:pPr>
            <a:endParaRPr lang="en-US" sz="2800" b="1">
              <a:latin typeface="Arial" charset="0"/>
            </a:endParaRPr>
          </a:p>
          <a:p>
            <a:pPr marL="742950" lvl="1" indent="-285750" eaLnBrk="1" hangingPunct="1">
              <a:spcBef>
                <a:spcPct val="50000"/>
              </a:spcBef>
              <a:buFontTx/>
              <a:buChar char="–"/>
            </a:pPr>
            <a:r>
              <a:rPr lang="en-US" sz="240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Boss, supervisors, co-workers</a:t>
            </a:r>
            <a:r>
              <a:rPr lang="en-US" sz="2800" b="1">
                <a:latin typeface="Arial" charset="0"/>
                <a:cs typeface="Times New Roman" pitchFamily="18" charset="0"/>
              </a:rPr>
              <a:t> </a:t>
            </a:r>
            <a:endParaRPr lang="en-US" sz="3200" b="1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en-US" sz="2800" b="1">
              <a:latin typeface="Arial" charset="0"/>
            </a:endParaRP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1981200" y="2362200"/>
            <a:ext cx="647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20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2.  </a:t>
            </a:r>
            <a:r>
              <a:rPr lang="en-US" sz="3200" b="1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Work</a:t>
            </a:r>
            <a:r>
              <a:rPr lang="en-US" sz="320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 or professional</a:t>
            </a:r>
            <a:r>
              <a:rPr lang="en-US" sz="2800" b="1">
                <a:latin typeface="Arial" charset="0"/>
                <a:cs typeface="Times New Roman" pitchFamily="18" charset="0"/>
              </a:rPr>
              <a:t> </a:t>
            </a:r>
            <a:endParaRPr lang="en-US" sz="3200" b="1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en-US" sz="2800" b="1">
              <a:latin typeface="Arial" charset="0"/>
            </a:endParaRPr>
          </a:p>
        </p:txBody>
      </p:sp>
      <p:pic>
        <p:nvPicPr>
          <p:cNvPr id="74761" name="Picture 9" descr="LK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314950"/>
            <a:ext cx="2057400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>
            <p:ph type="title"/>
          </p:nvPr>
        </p:nvSpPr>
        <p:spPr>
          <a:xfrm>
            <a:off x="533400" y="762000"/>
            <a:ext cx="8610600" cy="1047750"/>
          </a:xfrm>
          <a:noFill/>
          <a:ln/>
        </p:spPr>
        <p:txBody>
          <a:bodyPr lIns="92075" tIns="46038" rIns="92075" bIns="46038" anchor="b" anchorCtr="0"/>
          <a:lstStyle/>
          <a:p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What are some </a:t>
            </a:r>
            <a:r>
              <a:rPr lang="en-US" b="1">
                <a:solidFill>
                  <a:srgbClr val="000000"/>
                </a:solidFill>
                <a:effectLst/>
                <a:cs typeface="Times New Roman" pitchFamily="18" charset="0"/>
              </a:rPr>
              <a:t>reasons</a:t>
            </a:r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 that we may want to build </a:t>
            </a:r>
            <a:r>
              <a:rPr lang="en-US" b="1">
                <a:solidFill>
                  <a:srgbClr val="000000"/>
                </a:solidFill>
                <a:effectLst/>
                <a:cs typeface="Times New Roman" pitchFamily="18" charset="0"/>
              </a:rPr>
              <a:t>relationships</a:t>
            </a:r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?</a:t>
            </a:r>
            <a:r>
              <a:rPr lang="en-US">
                <a:solidFill>
                  <a:srgbClr val="000000"/>
                </a:solidFill>
                <a:effectLst/>
              </a:rPr>
              <a:t> 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228600" y="6248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HS 51 TM A3 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609600" y="24384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1" hangingPunct="1">
              <a:spcBef>
                <a:spcPct val="20000"/>
              </a:spcBef>
            </a:pPr>
            <a:r>
              <a:rPr lang="en-US" sz="320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3. </a:t>
            </a:r>
            <a:r>
              <a:rPr lang="en-US" sz="3200" b="1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Community activities</a:t>
            </a:r>
            <a:r>
              <a:rPr lang="en-US" sz="320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 and                                                                                     involvement</a:t>
            </a:r>
            <a:r>
              <a:rPr lang="en-US" sz="2800" b="1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 </a:t>
            </a:r>
            <a:endParaRPr lang="en-US" sz="2800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1219200" y="3352800"/>
            <a:ext cx="6477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</a:pPr>
            <a:endParaRPr lang="en-US" sz="2800" b="1">
              <a:latin typeface="Arial" charset="0"/>
            </a:endParaRPr>
          </a:p>
          <a:p>
            <a:pPr marL="742950" lvl="1" indent="-285750" eaLnBrk="1" hangingPunct="1">
              <a:spcBef>
                <a:spcPct val="50000"/>
              </a:spcBef>
              <a:buFontTx/>
              <a:buChar char="–"/>
            </a:pPr>
            <a:r>
              <a:rPr lang="en-US" sz="240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4-H, grange, youth groups, volunteer opportunities</a:t>
            </a:r>
            <a:r>
              <a:rPr lang="en-US" sz="2800" b="1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</a:t>
            </a:r>
            <a:endParaRPr lang="en-US" sz="3200" b="1">
              <a:solidFill>
                <a:srgbClr val="FFFFFF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en-US" sz="2800" b="1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75785" name="Picture 9" descr="LK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314950"/>
            <a:ext cx="2057400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>
          <a:xfrm>
            <a:off x="609600" y="762000"/>
            <a:ext cx="8534400" cy="1047750"/>
          </a:xfrm>
          <a:noFill/>
          <a:ln/>
        </p:spPr>
        <p:txBody>
          <a:bodyPr lIns="92075" tIns="46038" rIns="92075" bIns="46038" anchor="b" anchorCtr="0"/>
          <a:lstStyle/>
          <a:p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What are some </a:t>
            </a:r>
            <a:r>
              <a:rPr lang="en-US" b="1">
                <a:solidFill>
                  <a:srgbClr val="000000"/>
                </a:solidFill>
                <a:effectLst/>
                <a:cs typeface="Times New Roman" pitchFamily="18" charset="0"/>
              </a:rPr>
              <a:t>reasons</a:t>
            </a:r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 that we may want to build </a:t>
            </a:r>
            <a:r>
              <a:rPr lang="en-US" b="1">
                <a:solidFill>
                  <a:srgbClr val="000000"/>
                </a:solidFill>
                <a:effectLst/>
                <a:cs typeface="Times New Roman" pitchFamily="18" charset="0"/>
              </a:rPr>
              <a:t>relationships</a:t>
            </a:r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?</a:t>
            </a:r>
            <a:r>
              <a:rPr lang="en-US"/>
              <a:t> </a:t>
            </a:r>
          </a:p>
        </p:txBody>
      </p:sp>
      <p:sp>
        <p:nvSpPr>
          <p:cNvPr id="5209" name="Text Box 89"/>
          <p:cNvSpPr txBox="1">
            <a:spLocks noChangeArrowheads="1"/>
          </p:cNvSpPr>
          <p:nvPr/>
        </p:nvSpPr>
        <p:spPr bwMode="auto">
          <a:xfrm>
            <a:off x="228600" y="6248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HS 51 TM A4 </a:t>
            </a:r>
          </a:p>
        </p:txBody>
      </p:sp>
      <p:sp>
        <p:nvSpPr>
          <p:cNvPr id="5221" name="Rectangle 101"/>
          <p:cNvSpPr>
            <a:spLocks noChangeArrowheads="1"/>
          </p:cNvSpPr>
          <p:nvPr/>
        </p:nvSpPr>
        <p:spPr bwMode="auto">
          <a:xfrm>
            <a:off x="990600" y="3124200"/>
            <a:ext cx="7315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</a:pPr>
            <a:endParaRPr lang="en-US" sz="2800" b="1">
              <a:latin typeface="Arial" charset="0"/>
            </a:endParaRPr>
          </a:p>
          <a:p>
            <a:pPr marL="742950" lvl="1" indent="-285750" eaLnBrk="1" hangingPunct="1">
              <a:spcBef>
                <a:spcPct val="50000"/>
              </a:spcBef>
              <a:buFontTx/>
              <a:buChar char="–"/>
            </a:pPr>
            <a:r>
              <a:rPr lang="en-US" sz="280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Someone with a common interest or hobby</a:t>
            </a:r>
            <a:r>
              <a:rPr lang="en-US" sz="2800" b="1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n-US" sz="2800" b="1">
                <a:solidFill>
                  <a:srgbClr val="FFFFFF"/>
                </a:solidFill>
                <a:latin typeface="Arial" charset="0"/>
                <a:cs typeface="Times New Roman" pitchFamily="18" charset="0"/>
              </a:rPr>
            </a:br>
            <a:r>
              <a:rPr lang="en-US" sz="240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(Dance team, choir, athletics)</a:t>
            </a:r>
            <a:r>
              <a:rPr lang="en-US" sz="2800" b="1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 </a:t>
            </a:r>
            <a:endParaRPr lang="en-US" sz="3200" b="1">
              <a:solidFill>
                <a:srgbClr val="FFFFFF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en-US" sz="2800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223" name="Rectangle 103"/>
          <p:cNvSpPr>
            <a:spLocks noChangeArrowheads="1"/>
          </p:cNvSpPr>
          <p:nvPr/>
        </p:nvSpPr>
        <p:spPr bwMode="auto">
          <a:xfrm>
            <a:off x="685800" y="25908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1" hangingPunct="1">
              <a:spcBef>
                <a:spcPct val="20000"/>
              </a:spcBef>
            </a:pPr>
            <a:r>
              <a:rPr lang="en-US" sz="320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4. </a:t>
            </a:r>
            <a:r>
              <a:rPr lang="en-US" sz="3200" b="1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Mutual interests</a:t>
            </a:r>
            <a:r>
              <a:rPr lang="en-US" sz="320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 between two people</a:t>
            </a:r>
            <a:r>
              <a:rPr lang="en-US" sz="2800" b="1">
                <a:latin typeface="Arial" charset="0"/>
                <a:cs typeface="Times New Roman" pitchFamily="18" charset="0"/>
              </a:rPr>
              <a:t> </a:t>
            </a:r>
            <a:endParaRPr lang="en-US" sz="2800" b="1">
              <a:latin typeface="Arial" charset="0"/>
            </a:endParaRPr>
          </a:p>
          <a:p>
            <a:pPr marL="457200" indent="-457200" eaLnBrk="1" hangingPunct="1">
              <a:spcBef>
                <a:spcPct val="20000"/>
              </a:spcBef>
            </a:pPr>
            <a:endParaRPr lang="en-US" sz="2800" b="1">
              <a:latin typeface="Arial" charset="0"/>
            </a:endParaRPr>
          </a:p>
        </p:txBody>
      </p:sp>
      <p:pic>
        <p:nvPicPr>
          <p:cNvPr id="5224" name="Picture 104" descr="LK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314950"/>
            <a:ext cx="2057400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>
            <p:ph type="title"/>
          </p:nvPr>
        </p:nvSpPr>
        <p:spPr>
          <a:xfrm>
            <a:off x="609600" y="685800"/>
            <a:ext cx="8534400" cy="1295400"/>
          </a:xfrm>
          <a:noFill/>
          <a:ln/>
        </p:spPr>
        <p:txBody>
          <a:bodyPr lIns="92075" tIns="46038" rIns="92075" bIns="46038" anchor="b" anchorCtr="0"/>
          <a:lstStyle/>
          <a:p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Ways to </a:t>
            </a:r>
            <a:r>
              <a:rPr lang="en-US" b="1">
                <a:solidFill>
                  <a:srgbClr val="FF0000"/>
                </a:solidFill>
                <a:effectLst/>
                <a:cs typeface="Times New Roman" pitchFamily="18" charset="0"/>
              </a:rPr>
              <a:t>strengthen</a:t>
            </a:r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 and maintain </a:t>
            </a:r>
            <a:r>
              <a:rPr lang="en-US" b="1">
                <a:solidFill>
                  <a:srgbClr val="FF0000"/>
                </a:solidFill>
                <a:effectLst/>
                <a:cs typeface="Times New Roman" pitchFamily="18" charset="0"/>
              </a:rPr>
              <a:t>relationships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6563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762000" y="2590800"/>
            <a:ext cx="6748463" cy="830263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1. Take time out.</a:t>
            </a:r>
            <a:r>
              <a:rPr lang="en-US" sz="2800"/>
              <a:t> </a:t>
            </a:r>
            <a:endParaRPr lang="en-US" sz="2400"/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228600" y="60960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2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HS 51 TM B1 </a:t>
            </a:r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1524000" y="3048000"/>
            <a:ext cx="6248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en-US" sz="2400" b="1">
              <a:latin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n-US" sz="240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Make time for the people that matter most to you. Share your time with others who may need someone to care about them.</a:t>
            </a:r>
            <a:r>
              <a:rPr lang="en-US" sz="2400">
                <a:solidFill>
                  <a:srgbClr val="FFFFFF"/>
                </a:solidFill>
                <a:latin typeface="Arial" charset="0"/>
              </a:rPr>
              <a:t> 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</a:pPr>
            <a:endParaRPr lang="en-US" sz="2400">
              <a:solidFill>
                <a:srgbClr val="FFFFFF"/>
              </a:solidFill>
              <a:latin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1">
              <a:latin typeface="Arial" charset="0"/>
            </a:endParaRPr>
          </a:p>
        </p:txBody>
      </p:sp>
      <p:pic>
        <p:nvPicPr>
          <p:cNvPr id="66572" name="Picture 12" descr="LK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314950"/>
            <a:ext cx="2057400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>
            <p:ph type="title"/>
          </p:nvPr>
        </p:nvSpPr>
        <p:spPr>
          <a:xfrm>
            <a:off x="914400" y="609600"/>
            <a:ext cx="7620000" cy="1047750"/>
          </a:xfrm>
          <a:noFill/>
          <a:ln/>
        </p:spPr>
        <p:txBody>
          <a:bodyPr lIns="92075" tIns="46038" rIns="92075" bIns="46038" anchor="b" anchorCtr="0"/>
          <a:lstStyle/>
          <a:p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Ways to </a:t>
            </a:r>
            <a:r>
              <a:rPr lang="en-US" b="1">
                <a:solidFill>
                  <a:srgbClr val="FF0000"/>
                </a:solidFill>
                <a:effectLst/>
                <a:cs typeface="Times New Roman" pitchFamily="18" charset="0"/>
              </a:rPr>
              <a:t>strengthen</a:t>
            </a:r>
            <a:r>
              <a:rPr lang="en-US">
                <a:solidFill>
                  <a:srgbClr val="FF0000"/>
                </a:solidFill>
                <a:effectLst/>
                <a:cs typeface="Times New Roman" pitchFamily="18" charset="0"/>
              </a:rPr>
              <a:t> </a:t>
            </a:r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and maintain </a:t>
            </a:r>
            <a:r>
              <a:rPr lang="en-US" b="1">
                <a:solidFill>
                  <a:srgbClr val="FF0000"/>
                </a:solidFill>
                <a:effectLst/>
                <a:cs typeface="Times New Roman" pitchFamily="18" charset="0"/>
              </a:rPr>
              <a:t>relationships</a:t>
            </a:r>
            <a:r>
              <a:rPr lang="en-US"/>
              <a:t> </a:t>
            </a:r>
          </a:p>
        </p:txBody>
      </p:sp>
      <p:sp>
        <p:nvSpPr>
          <p:cNvPr id="71683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838200" y="2286000"/>
            <a:ext cx="7543800" cy="2265363"/>
          </a:xfrm>
          <a:noFill/>
          <a:ln/>
        </p:spPr>
        <p:txBody>
          <a:bodyPr lIns="92075" tIns="46038" rIns="92075" bIns="46038"/>
          <a:lstStyle/>
          <a:p>
            <a:pPr marL="533400" indent="-533400">
              <a:buFont typeface="Wingdings" pitchFamily="2" charset="2"/>
              <a:buNone/>
            </a:pPr>
            <a:r>
              <a:rPr lang="en-US" b="1">
                <a:solidFill>
                  <a:srgbClr val="FFFF00"/>
                </a:solidFill>
                <a:cs typeface="Times New Roman" pitchFamily="18" charset="0"/>
              </a:rPr>
              <a:t>2. Do the </a:t>
            </a: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little things</a:t>
            </a:r>
            <a:r>
              <a:rPr lang="en-US" b="1">
                <a:solidFill>
                  <a:srgbClr val="FFFF00"/>
                </a:solidFill>
                <a:cs typeface="Times New Roman" pitchFamily="18" charset="0"/>
              </a:rPr>
              <a:t> that </a:t>
            </a: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matter most</a:t>
            </a:r>
            <a:r>
              <a:rPr lang="en-US" b="1">
                <a:solidFill>
                  <a:srgbClr val="FFFF00"/>
                </a:solidFill>
                <a:cs typeface="Times New Roman" pitchFamily="18" charset="0"/>
              </a:rPr>
              <a:t>.</a:t>
            </a:r>
            <a:endParaRPr lang="en-US" b="1">
              <a:solidFill>
                <a:srgbClr val="FFFF00"/>
              </a:solidFill>
            </a:endParaRPr>
          </a:p>
          <a:p>
            <a:pPr marL="533400" indent="-533400">
              <a:buFont typeface="Wingdings" pitchFamily="2" charset="2"/>
              <a:buNone/>
            </a:pP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228600" y="6248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2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HS 51 TM B2 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371600" y="3352800"/>
            <a:ext cx="6248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en-US" sz="2400" b="1">
              <a:solidFill>
                <a:srgbClr val="FFFFFF"/>
              </a:solidFill>
              <a:latin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n-US" sz="240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Send notes, make phone calls, and stay in touch with friends and family.</a:t>
            </a:r>
            <a:r>
              <a:rPr lang="en-US" sz="2400" b="1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</a:t>
            </a:r>
            <a:endParaRPr lang="en-US" sz="2400" b="1">
              <a:solidFill>
                <a:srgbClr val="FFFFFF"/>
              </a:solidFill>
              <a:latin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</a:pPr>
            <a:endParaRPr lang="en-US" sz="2400" b="1">
              <a:solidFill>
                <a:srgbClr val="FFFFFF"/>
              </a:solidFill>
              <a:latin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1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71686" name="Picture 6" descr="LK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314950"/>
            <a:ext cx="2057400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>
            <p:ph type="title"/>
          </p:nvPr>
        </p:nvSpPr>
        <p:spPr>
          <a:xfrm>
            <a:off x="914400" y="838200"/>
            <a:ext cx="7620000" cy="1047750"/>
          </a:xfrm>
          <a:noFill/>
          <a:ln/>
        </p:spPr>
        <p:txBody>
          <a:bodyPr lIns="92075" tIns="46038" rIns="92075" bIns="46038" anchor="b" anchorCtr="0"/>
          <a:lstStyle/>
          <a:p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Ways to </a:t>
            </a:r>
            <a:r>
              <a:rPr lang="en-US" b="1">
                <a:solidFill>
                  <a:srgbClr val="FF0000"/>
                </a:solidFill>
                <a:effectLst/>
                <a:cs typeface="Times New Roman" pitchFamily="18" charset="0"/>
              </a:rPr>
              <a:t>strengthen</a:t>
            </a:r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 and maintain </a:t>
            </a:r>
            <a:r>
              <a:rPr lang="en-US" b="1">
                <a:solidFill>
                  <a:srgbClr val="FF0000"/>
                </a:solidFill>
                <a:effectLst/>
                <a:cs typeface="Times New Roman" pitchFamily="18" charset="0"/>
              </a:rPr>
              <a:t>relationships</a:t>
            </a:r>
            <a:r>
              <a:rPr lang="en-US"/>
              <a:t> </a:t>
            </a:r>
          </a:p>
        </p:txBody>
      </p:sp>
      <p:sp>
        <p:nvSpPr>
          <p:cNvPr id="72707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762000" y="2205038"/>
            <a:ext cx="7924800" cy="1282700"/>
          </a:xfrm>
          <a:noFill/>
          <a:ln/>
        </p:spPr>
        <p:txBody>
          <a:bodyPr lIns="92075" tIns="46038" rIns="92075" bIns="46038"/>
          <a:lstStyle/>
          <a:p>
            <a:pPr marL="533400" indent="-533400">
              <a:buFont typeface="Wingdings" pitchFamily="2" charset="2"/>
              <a:buNone/>
            </a:pPr>
            <a:r>
              <a:rPr lang="en-US" b="1">
                <a:solidFill>
                  <a:srgbClr val="FFFF00"/>
                </a:solidFill>
                <a:cs typeface="Times New Roman" pitchFamily="18" charset="0"/>
              </a:rPr>
              <a:t>3. </a:t>
            </a: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Attend activities</a:t>
            </a:r>
            <a:r>
              <a:rPr lang="en-US" b="1">
                <a:solidFill>
                  <a:srgbClr val="FFFF00"/>
                </a:solidFill>
                <a:cs typeface="Times New Roman" pitchFamily="18" charset="0"/>
              </a:rPr>
              <a:t> and events </a:t>
            </a: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together</a:t>
            </a:r>
            <a:r>
              <a:rPr lang="en-US" b="1">
                <a:solidFill>
                  <a:srgbClr val="FFFF00"/>
                </a:solidFill>
                <a:cs typeface="Times New Roman" pitchFamily="18" charset="0"/>
              </a:rPr>
              <a:t>.</a:t>
            </a:r>
            <a:endParaRPr lang="en-US" b="1">
              <a:solidFill>
                <a:srgbClr val="FFFF00"/>
              </a:solidFill>
            </a:endParaRPr>
          </a:p>
          <a:p>
            <a:pPr marL="533400" indent="-533400"/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52400" y="61722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2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HS 51 TM B3 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1752600" y="3581400"/>
            <a:ext cx="6248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n-US" sz="240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Spend time doing mutual hobbies with someone you consider a friend.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n-US" sz="240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Movies, music, sports, youth groups, traveling, FFA</a:t>
            </a:r>
            <a:r>
              <a:rPr lang="en-US" sz="2400">
                <a:solidFill>
                  <a:srgbClr val="FFFFFF"/>
                </a:solidFill>
                <a:latin typeface="Arial" charset="0"/>
              </a:rPr>
              <a:t> 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</a:pPr>
            <a:endParaRPr lang="en-US" sz="2400">
              <a:solidFill>
                <a:srgbClr val="FFFFFF"/>
              </a:solidFill>
              <a:latin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1">
              <a:latin typeface="Arial" charset="0"/>
            </a:endParaRPr>
          </a:p>
        </p:txBody>
      </p:sp>
      <p:pic>
        <p:nvPicPr>
          <p:cNvPr id="72710" name="Picture 6" descr="LK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314950"/>
            <a:ext cx="2057400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>
            <p:ph type="title"/>
          </p:nvPr>
        </p:nvSpPr>
        <p:spPr>
          <a:xfrm>
            <a:off x="1066800" y="685800"/>
            <a:ext cx="7620000" cy="1047750"/>
          </a:xfrm>
          <a:noFill/>
          <a:ln/>
        </p:spPr>
        <p:txBody>
          <a:bodyPr lIns="92075" tIns="46038" rIns="92075" bIns="46038" anchor="b" anchorCtr="0"/>
          <a:lstStyle/>
          <a:p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Ways to </a:t>
            </a:r>
            <a:r>
              <a:rPr lang="en-US" b="1">
                <a:solidFill>
                  <a:srgbClr val="FF0000"/>
                </a:solidFill>
                <a:effectLst/>
                <a:cs typeface="Times New Roman" pitchFamily="18" charset="0"/>
              </a:rPr>
              <a:t>strengthen</a:t>
            </a:r>
            <a:r>
              <a:rPr lang="en-US">
                <a:solidFill>
                  <a:srgbClr val="000000"/>
                </a:solidFill>
                <a:effectLst/>
                <a:cs typeface="Times New Roman" pitchFamily="18" charset="0"/>
              </a:rPr>
              <a:t> and maintain </a:t>
            </a:r>
            <a:r>
              <a:rPr lang="en-US" b="1">
                <a:solidFill>
                  <a:srgbClr val="FF0000"/>
                </a:solidFill>
                <a:effectLst/>
                <a:cs typeface="Times New Roman" pitchFamily="18" charset="0"/>
              </a:rPr>
              <a:t>relationships</a:t>
            </a:r>
            <a:r>
              <a:rPr lang="en-US"/>
              <a:t> </a:t>
            </a:r>
          </a:p>
        </p:txBody>
      </p:sp>
      <p:sp>
        <p:nvSpPr>
          <p:cNvPr id="73731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685800" y="2362200"/>
            <a:ext cx="7818438" cy="1358900"/>
          </a:xfrm>
          <a:noFill/>
          <a:ln/>
        </p:spPr>
        <p:txBody>
          <a:bodyPr lIns="92075" tIns="46038" rIns="92075" bIns="46038"/>
          <a:lstStyle/>
          <a:p>
            <a:pPr marL="533400" indent="-533400">
              <a:buFont typeface="Wingdings" pitchFamily="2" charset="2"/>
              <a:buNone/>
            </a:pPr>
            <a:r>
              <a:rPr lang="en-US" b="1">
                <a:solidFill>
                  <a:srgbClr val="FFFF00"/>
                </a:solidFill>
                <a:cs typeface="Times New Roman" pitchFamily="18" charset="0"/>
              </a:rPr>
              <a:t>4.  </a:t>
            </a: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Have meaningful conversations</a:t>
            </a:r>
            <a:r>
              <a:rPr lang="en-US" b="1">
                <a:solidFill>
                  <a:srgbClr val="FFFF00"/>
                </a:solidFill>
                <a:cs typeface="Times New Roman" pitchFamily="18" charset="0"/>
              </a:rPr>
              <a:t>.</a:t>
            </a:r>
            <a:endParaRPr lang="en-US" b="1">
              <a:solidFill>
                <a:srgbClr val="FFFF00"/>
              </a:solidFill>
            </a:endParaRPr>
          </a:p>
          <a:p>
            <a:pPr marL="914400" lvl="1" indent="-457200">
              <a:spcBef>
                <a:spcPct val="50000"/>
              </a:spcBef>
              <a:buFontTx/>
              <a:buNone/>
            </a:pP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228600" y="60960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2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HS 51 TM B4 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1981200" y="2895600"/>
            <a:ext cx="6629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</a:pPr>
            <a:endParaRPr lang="en-US" sz="2800" b="1">
              <a:latin typeface="Arial" charset="0"/>
            </a:endParaRPr>
          </a:p>
          <a:p>
            <a:pPr marL="742950" lvl="1" indent="-285750" eaLnBrk="1" hangingPunct="1">
              <a:spcBef>
                <a:spcPct val="50000"/>
              </a:spcBef>
              <a:buFontTx/>
              <a:buChar char="–"/>
            </a:pPr>
            <a:r>
              <a:rPr lang="en-US" sz="240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World issues, religion, traveling.</a:t>
            </a:r>
            <a:r>
              <a:rPr lang="en-US" sz="2800" b="1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</a:t>
            </a:r>
            <a:endParaRPr lang="en-US" sz="2800" b="1">
              <a:solidFill>
                <a:srgbClr val="FFFFFF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50000"/>
              </a:spcBef>
            </a:pPr>
            <a:endParaRPr lang="en-US" sz="2000" b="1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73734" name="Picture 6" descr="LK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314950"/>
            <a:ext cx="2057400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QFMSP_x0020_source_x0020_name xmlns="7d75d6f9-8bd4-4602-97a0-53722360a9f2" xsi:nil="true"/>
    <Comments xmlns="7d75d6f9-8bd4-4602-97a0-53722360a9f2" xsi:nil="true"/>
    <FromServer xmlns="7d75d6f9-8bd4-4602-97a0-53722360a9f2" xsi:nil="true"/>
    <Department xmlns="7d75d6f9-8bd4-4602-97a0-53722360a9f2">(No department)</Department>
    <DocumentID xmlns="7d75d6f9-8bd4-4602-97a0-53722360a9f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85BF1E7EC2C041B26EC0D94B031A2B" ma:contentTypeVersion="8" ma:contentTypeDescription="Create a new document." ma:contentTypeScope="" ma:versionID="d2ff85afcd0bd1787a940054d8ddfd48">
  <xsd:schema xmlns:xsd="http://www.w3.org/2001/XMLSchema" xmlns:xs="http://www.w3.org/2001/XMLSchema" xmlns:p="http://schemas.microsoft.com/office/2006/metadata/properties" xmlns:ns2="7d75d6f9-8bd4-4602-97a0-53722360a9f2" targetNamespace="http://schemas.microsoft.com/office/2006/metadata/properties" ma:root="true" ma:fieldsID="7794668b00080dc134d5101d02f02a42" ns2:_="">
    <xsd:import namespace="7d75d6f9-8bd4-4602-97a0-53722360a9f2"/>
    <xsd:element name="properties">
      <xsd:complexType>
        <xsd:sequence>
          <xsd:element name="documentManagement">
            <xsd:complexType>
              <xsd:all>
                <xsd:element ref="ns2:FromServer" minOccurs="0"/>
                <xsd:element ref="ns2:Department" minOccurs="0"/>
                <xsd:element ref="ns2:DocumentID" minOccurs="0"/>
                <xsd:element ref="ns2:Comments" minOccurs="0"/>
                <xsd:element ref="ns2:QFMSP_x0020_source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5d6f9-8bd4-4602-97a0-53722360a9f2" elementFormDefault="qualified">
    <xsd:import namespace="http://schemas.microsoft.com/office/2006/documentManagement/types"/>
    <xsd:import namespace="http://schemas.microsoft.com/office/infopath/2007/PartnerControls"/>
    <xsd:element name="FromServer" ma:index="8" nillable="true" ma:displayName="FromServer" ma:default="" ma:internalName="FromServer">
      <xsd:simpleType>
        <xsd:restriction base="dms:Text"/>
      </xsd:simpleType>
    </xsd:element>
    <xsd:element name="Department" ma:index="9" nillable="true" ma:displayName="Department" ma:default="(No department)" ma:internalName="Department">
      <xsd:simpleType>
        <xsd:restriction base="dms:Text"/>
      </xsd:simpleType>
    </xsd:element>
    <xsd:element name="DocumentID" ma:index="10" nillable="true" ma:displayName="DocumentID" ma:default="" ma:internalName="DocumentID">
      <xsd:simpleType>
        <xsd:restriction base="dms:Text"/>
      </xsd:simpleType>
    </xsd:element>
    <xsd:element name="Comments" ma:index="12" nillable="true" ma:displayName="Comments" ma:default="" ma:internalName="Comments">
      <xsd:simpleType>
        <xsd:restriction base="dms:Text"/>
      </xsd:simpleType>
    </xsd:element>
    <xsd:element name="QFMSP_x0020_source_x0020_name" ma:index="13" nillable="true" ma:displayName="QFMSP source name" ma:description="Quest File Migrator original source name." ma:hidden="true" ma:internalName="QFMSP_x0020_source_x0020_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1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AF589D-1AEE-46D2-98C4-5BB90FD641D2}"/>
</file>

<file path=customXml/itemProps2.xml><?xml version="1.0" encoding="utf-8"?>
<ds:datastoreItem xmlns:ds="http://schemas.openxmlformats.org/officeDocument/2006/customXml" ds:itemID="{ABFF0EA3-5F85-4A52-8311-0CD85321128F}"/>
</file>

<file path=customXml/itemProps3.xml><?xml version="1.0" encoding="utf-8"?>
<ds:datastoreItem xmlns:ds="http://schemas.openxmlformats.org/officeDocument/2006/customXml" ds:itemID="{CBEB3138-D7AD-45B3-B158-E9519E81C19D}"/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1473</TotalTime>
  <Words>259</Words>
  <Application>Microsoft PowerPoint</Application>
  <PresentationFormat>On-screen Show (4:3)</PresentationFormat>
  <Paragraphs>53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Verdana</vt:lpstr>
      <vt:lpstr>Wingdings</vt:lpstr>
      <vt:lpstr>Cliff</vt:lpstr>
      <vt:lpstr>Building Relationships</vt:lpstr>
      <vt:lpstr>What are some reasons that we may want to build relationships? </vt:lpstr>
      <vt:lpstr>What are some reasons that we may want to build relationships? </vt:lpstr>
      <vt:lpstr>What are some reasons that we may want to build relationships? </vt:lpstr>
      <vt:lpstr>What are some reasons that we may want to build relationships? </vt:lpstr>
      <vt:lpstr>Ways to strengthen and maintain relationships </vt:lpstr>
      <vt:lpstr>Ways to strengthen and maintain relationships </vt:lpstr>
      <vt:lpstr>Ways to strengthen and maintain relationships </vt:lpstr>
      <vt:lpstr>Ways to strengthen and maintain relationships </vt:lpstr>
    </vt:vector>
  </TitlesOfParts>
  <Company>Centre Pointe Education,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Reardon</dc:creator>
  <cp:lastModifiedBy>kblankenship</cp:lastModifiedBy>
  <cp:revision>12</cp:revision>
  <cp:lastPrinted>1601-01-01T00:00:00Z</cp:lastPrinted>
  <dcterms:created xsi:type="dcterms:W3CDTF">2003-11-25T06:13:37Z</dcterms:created>
  <dcterms:modified xsi:type="dcterms:W3CDTF">2008-01-02T20:37:02Z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  <property fmtid="{D5CDD505-2E9C-101B-9397-08002B2CF9AE}" pid="4" name="ContentTypeId">
    <vt:lpwstr>0x0101003585BF1E7EC2C041B26EC0D94B031A2B</vt:lpwstr>
  </property>
</Properties>
</file>