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83" autoAdjust="0"/>
  </p:normalViewPr>
  <p:slideViewPr>
    <p:cSldViewPr>
      <p:cViewPr varScale="1">
        <p:scale>
          <a:sx n="100" d="100"/>
          <a:sy n="100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9D632885-56DE-466D-8EDC-F703112682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DC35A6C-BA70-45EE-95DA-D8E104A6BA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1459C-B459-4BFA-902C-BAA80861EB03}" type="slidenum">
              <a:rPr lang="en-US"/>
              <a:pPr/>
              <a:t>1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E81F7-072B-4BC4-B948-28A369FB2386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ACA4C-1E91-4628-A5B1-94B57E6021D6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C8124-2E0C-4380-9C1F-ECAEC26F04F9}" type="slidenum">
              <a:rPr lang="en-US"/>
              <a:pPr/>
              <a:t>4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DB8CD-E8E0-4DB7-9C05-05C00BE2DCCC}" type="slidenum">
              <a:rPr lang="en-US"/>
              <a:pPr/>
              <a:t>5</a:t>
            </a:fld>
            <a:endParaRPr lang="en-US"/>
          </a:p>
        </p:txBody>
      </p:sp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4F1F0-E797-4CFF-9959-6095A5FEAB9C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530B7-D07B-4BAE-B13E-5E9532E09C48}" type="slidenum">
              <a:rPr lang="en-US"/>
              <a:pPr/>
              <a:t>7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42AA3-18AF-450A-9754-3D2FD6965787}" type="slidenum">
              <a:rPr lang="en-US"/>
              <a:pPr/>
              <a:t>8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609600"/>
            <a:ext cx="7543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2971800"/>
            <a:ext cx="7467600" cy="1371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249988"/>
            <a:ext cx="9144000" cy="6080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3090" name="Rectangle 18"/>
          <p:cNvSpPr>
            <a:spLocks noChangeArrowheads="1"/>
          </p:cNvSpPr>
          <p:nvPr userDrawn="1"/>
        </p:nvSpPr>
        <p:spPr bwMode="auto">
          <a:xfrm>
            <a:off x="0" y="0"/>
            <a:ext cx="9144000" cy="1981200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381000"/>
            <a:ext cx="19050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5626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620000" cy="1047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8288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1910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9144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AutoShape 18"/>
          <p:cNvSpPr>
            <a:spLocks noChangeArrowheads="1"/>
          </p:cNvSpPr>
          <p:nvPr userDrawn="1"/>
        </p:nvSpPr>
        <p:spPr bwMode="auto">
          <a:xfrm>
            <a:off x="0" y="5181600"/>
            <a:ext cx="1676400" cy="1676400"/>
          </a:xfrm>
          <a:prstGeom prst="irregularSeal2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AutoShape 17"/>
          <p:cNvSpPr>
            <a:spLocks noChangeArrowheads="1"/>
          </p:cNvSpPr>
          <p:nvPr userDrawn="1"/>
        </p:nvSpPr>
        <p:spPr bwMode="auto">
          <a:xfrm>
            <a:off x="381000" y="152400"/>
            <a:ext cx="8382000" cy="1524000"/>
          </a:xfrm>
          <a:prstGeom prst="flowChartAlternateProcess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620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  <a:latin typeface="Lucida Calligraphy" pitchFamily="66" charset="0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xfrm>
            <a:off x="381000" y="304800"/>
            <a:ext cx="8382000" cy="16002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</a:rPr>
              <a:t>Ethics and Personal Character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2286000" y="2819400"/>
            <a:ext cx="4876800" cy="17526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How do I begin to grow?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" y="6142038"/>
            <a:ext cx="1219200" cy="639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Arial" charset="0"/>
              </a:rPr>
              <a:t>Stage One of Development</a:t>
            </a:r>
            <a:br>
              <a:rPr lang="en-US" sz="1200" b="1">
                <a:solidFill>
                  <a:schemeClr val="bg1"/>
                </a:solidFill>
                <a:latin typeface="Arial" charset="0"/>
              </a:rPr>
            </a:br>
            <a:r>
              <a:rPr lang="en-US" sz="1200" b="1">
                <a:solidFill>
                  <a:schemeClr val="bg1"/>
                </a:solidFill>
                <a:latin typeface="Arial" charset="0"/>
              </a:rPr>
              <a:t>ME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600" y="5867400"/>
            <a:ext cx="1066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Arial" charset="0"/>
              </a:rPr>
              <a:t>HS 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xfrm>
            <a:off x="762000" y="304800"/>
            <a:ext cx="7620000" cy="104775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Personal Characteristics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066800" y="1828800"/>
            <a:ext cx="2590800" cy="609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bg1"/>
                </a:solidFill>
              </a:rPr>
              <a:t>assertiveness 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228600" y="5867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35 TM A1 </a:t>
            </a:r>
          </a:p>
        </p:txBody>
      </p:sp>
      <p:sp>
        <p:nvSpPr>
          <p:cNvPr id="5210" name="Rectangle 90"/>
          <p:cNvSpPr>
            <a:spLocks noChangeArrowheads="1"/>
          </p:cNvSpPr>
          <p:nvPr/>
        </p:nvSpPr>
        <p:spPr bwMode="auto">
          <a:xfrm>
            <a:off x="2514600" y="22860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commitment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5211" name="Rectangle 91"/>
          <p:cNvSpPr>
            <a:spLocks noChangeArrowheads="1"/>
          </p:cNvSpPr>
          <p:nvPr/>
        </p:nvSpPr>
        <p:spPr bwMode="auto">
          <a:xfrm>
            <a:off x="4724400" y="1828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compassion</a:t>
            </a:r>
            <a:r>
              <a:rPr lang="en-US" sz="280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5212" name="Rectangle 92"/>
          <p:cNvSpPr>
            <a:spLocks noChangeArrowheads="1"/>
          </p:cNvSpPr>
          <p:nvPr/>
        </p:nvSpPr>
        <p:spPr bwMode="auto">
          <a:xfrm>
            <a:off x="5791200" y="22860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confidence </a:t>
            </a:r>
          </a:p>
        </p:txBody>
      </p:sp>
      <p:sp>
        <p:nvSpPr>
          <p:cNvPr id="5213" name="Rectangle 93"/>
          <p:cNvSpPr>
            <a:spLocks noChangeArrowheads="1"/>
          </p:cNvSpPr>
          <p:nvPr/>
        </p:nvSpPr>
        <p:spPr bwMode="auto">
          <a:xfrm>
            <a:off x="1600200" y="28194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cooperation </a:t>
            </a:r>
          </a:p>
        </p:txBody>
      </p:sp>
      <p:sp>
        <p:nvSpPr>
          <p:cNvPr id="5214" name="Rectangle 94"/>
          <p:cNvSpPr>
            <a:spLocks noChangeArrowheads="1"/>
          </p:cNvSpPr>
          <p:nvPr/>
        </p:nvSpPr>
        <p:spPr bwMode="auto">
          <a:xfrm>
            <a:off x="4419600" y="28194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courage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5215" name="Rectangle 95"/>
          <p:cNvSpPr>
            <a:spLocks noChangeArrowheads="1"/>
          </p:cNvSpPr>
          <p:nvPr/>
        </p:nvSpPr>
        <p:spPr bwMode="auto">
          <a:xfrm>
            <a:off x="6248400" y="3352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creativity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5216" name="Rectangle 96"/>
          <p:cNvSpPr>
            <a:spLocks noChangeArrowheads="1"/>
          </p:cNvSpPr>
          <p:nvPr/>
        </p:nvSpPr>
        <p:spPr bwMode="auto">
          <a:xfrm>
            <a:off x="3200400" y="34290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courtesy </a:t>
            </a:r>
          </a:p>
        </p:txBody>
      </p:sp>
      <p:sp>
        <p:nvSpPr>
          <p:cNvPr id="5217" name="Rectangle 97"/>
          <p:cNvSpPr>
            <a:spLocks noChangeArrowheads="1"/>
          </p:cNvSpPr>
          <p:nvPr/>
        </p:nvSpPr>
        <p:spPr bwMode="auto">
          <a:xfrm>
            <a:off x="2286000" y="40386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detachment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5218" name="Rectangle 98"/>
          <p:cNvSpPr>
            <a:spLocks noChangeArrowheads="1"/>
          </p:cNvSpPr>
          <p:nvPr/>
        </p:nvSpPr>
        <p:spPr bwMode="auto">
          <a:xfrm>
            <a:off x="4953000" y="4114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determination </a:t>
            </a:r>
          </a:p>
        </p:txBody>
      </p:sp>
      <p:sp>
        <p:nvSpPr>
          <p:cNvPr id="5219" name="Rectangle 99"/>
          <p:cNvSpPr>
            <a:spLocks noChangeArrowheads="1"/>
          </p:cNvSpPr>
          <p:nvPr/>
        </p:nvSpPr>
        <p:spPr bwMode="auto">
          <a:xfrm>
            <a:off x="6096000" y="46482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enthusiam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5220" name="Rectangle 100"/>
          <p:cNvSpPr>
            <a:spLocks noChangeArrowheads="1"/>
          </p:cNvSpPr>
          <p:nvPr/>
        </p:nvSpPr>
        <p:spPr bwMode="auto">
          <a:xfrm>
            <a:off x="2819400" y="47244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diligence </a:t>
            </a:r>
          </a:p>
        </p:txBody>
      </p:sp>
      <p:sp>
        <p:nvSpPr>
          <p:cNvPr id="5221" name="Rectangle 101"/>
          <p:cNvSpPr>
            <a:spLocks noChangeArrowheads="1"/>
          </p:cNvSpPr>
          <p:nvPr/>
        </p:nvSpPr>
        <p:spPr bwMode="auto">
          <a:xfrm>
            <a:off x="1676400" y="5257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flexibility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5222" name="Rectangle 102"/>
          <p:cNvSpPr>
            <a:spLocks noChangeArrowheads="1"/>
          </p:cNvSpPr>
          <p:nvPr/>
        </p:nvSpPr>
        <p:spPr bwMode="auto">
          <a:xfrm>
            <a:off x="4572000" y="54102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forgiveness</a:t>
            </a:r>
          </a:p>
        </p:txBody>
      </p:sp>
      <p:sp>
        <p:nvSpPr>
          <p:cNvPr id="5223" name="Rectangle 103"/>
          <p:cNvSpPr>
            <a:spLocks noChangeArrowheads="1"/>
          </p:cNvSpPr>
          <p:nvPr/>
        </p:nvSpPr>
        <p:spPr bwMode="auto">
          <a:xfrm>
            <a:off x="2209800" y="59436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friendliness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Personal Characteristics</a:t>
            </a:r>
          </a:p>
        </p:txBody>
      </p:sp>
      <p:sp>
        <p:nvSpPr>
          <p:cNvPr id="69635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066800" y="1828800"/>
            <a:ext cx="2590800" cy="609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bg1"/>
                </a:solidFill>
              </a:rPr>
              <a:t>honesty 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28600" y="5867400"/>
            <a:ext cx="110648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35 TM A2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514600" y="22860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idealism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4114800" y="16764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humility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5638800" y="19812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justice 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600200" y="28194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loyalty 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4419600" y="28194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modesty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6248400" y="3352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patience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200400" y="34290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orderliness </a:t>
            </a: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2286000" y="40386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reliability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4953000" y="4114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respect </a:t>
            </a: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6096000" y="46482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self discipline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2819400" y="47244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responsibility </a:t>
            </a: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1676400" y="52578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tact</a:t>
            </a:r>
            <a:r>
              <a:rPr lang="en-US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4572000" y="54102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FF00"/>
                </a:solidFill>
                <a:latin typeface="Arial" charset="0"/>
              </a:rPr>
              <a:t>tolerance</a:t>
            </a:r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2209800" y="5943600"/>
            <a:ext cx="342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bg1"/>
                </a:solidFill>
                <a:latin typeface="Arial" charset="0"/>
              </a:rPr>
              <a:t>trust worthiness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grpSp>
        <p:nvGrpSpPr>
          <p:cNvPr id="66570" name="Group 10"/>
          <p:cNvGrpSpPr>
            <a:grpSpLocks/>
          </p:cNvGrpSpPr>
          <p:nvPr/>
        </p:nvGrpSpPr>
        <p:grpSpPr bwMode="auto">
          <a:xfrm>
            <a:off x="5181600" y="3124200"/>
            <a:ext cx="2860675" cy="2432050"/>
            <a:chOff x="3718" y="2055"/>
            <a:chExt cx="1802" cy="1532"/>
          </a:xfrm>
        </p:grpSpPr>
        <p:pic>
          <p:nvPicPr>
            <p:cNvPr id="66568" name="Picture 8" descr="j023373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83" y="2160"/>
              <a:ext cx="1737" cy="1427"/>
            </a:xfrm>
            <a:prstGeom prst="rect">
              <a:avLst/>
            </a:prstGeom>
            <a:noFill/>
          </p:spPr>
        </p:pic>
        <p:sp>
          <p:nvSpPr>
            <p:cNvPr id="66569" name="Freeform 9"/>
            <p:cNvSpPr>
              <a:spLocks/>
            </p:cNvSpPr>
            <p:nvPr/>
          </p:nvSpPr>
          <p:spPr bwMode="auto">
            <a:xfrm>
              <a:off x="3718" y="2055"/>
              <a:ext cx="1281" cy="1074"/>
            </a:xfrm>
            <a:custGeom>
              <a:avLst/>
              <a:gdLst/>
              <a:ahLst/>
              <a:cxnLst>
                <a:cxn ang="0">
                  <a:pos x="877" y="786"/>
                </a:cxn>
                <a:cxn ang="0">
                  <a:pos x="890" y="616"/>
                </a:cxn>
                <a:cxn ang="0">
                  <a:pos x="916" y="589"/>
                </a:cxn>
                <a:cxn ang="0">
                  <a:pos x="929" y="537"/>
                </a:cxn>
                <a:cxn ang="0">
                  <a:pos x="942" y="498"/>
                </a:cxn>
                <a:cxn ang="0">
                  <a:pos x="1047" y="432"/>
                </a:cxn>
                <a:cxn ang="0">
                  <a:pos x="1086" y="419"/>
                </a:cxn>
                <a:cxn ang="0">
                  <a:pos x="1139" y="432"/>
                </a:cxn>
                <a:cxn ang="0">
                  <a:pos x="1204" y="458"/>
                </a:cxn>
                <a:cxn ang="0">
                  <a:pos x="1204" y="170"/>
                </a:cxn>
                <a:cxn ang="0">
                  <a:pos x="1113" y="105"/>
                </a:cxn>
                <a:cxn ang="0">
                  <a:pos x="1073" y="66"/>
                </a:cxn>
                <a:cxn ang="0">
                  <a:pos x="942" y="26"/>
                </a:cxn>
                <a:cxn ang="0">
                  <a:pos x="759" y="0"/>
                </a:cxn>
                <a:cxn ang="0">
                  <a:pos x="589" y="40"/>
                </a:cxn>
                <a:cxn ang="0">
                  <a:pos x="550" y="66"/>
                </a:cxn>
                <a:cxn ang="0">
                  <a:pos x="497" y="92"/>
                </a:cxn>
                <a:cxn ang="0">
                  <a:pos x="314" y="131"/>
                </a:cxn>
                <a:cxn ang="0">
                  <a:pos x="196" y="210"/>
                </a:cxn>
                <a:cxn ang="0">
                  <a:pos x="65" y="275"/>
                </a:cxn>
                <a:cxn ang="0">
                  <a:pos x="0" y="406"/>
                </a:cxn>
                <a:cxn ang="0">
                  <a:pos x="13" y="786"/>
                </a:cxn>
                <a:cxn ang="0">
                  <a:pos x="39" y="904"/>
                </a:cxn>
                <a:cxn ang="0">
                  <a:pos x="131" y="956"/>
                </a:cxn>
                <a:cxn ang="0">
                  <a:pos x="209" y="1021"/>
                </a:cxn>
                <a:cxn ang="0">
                  <a:pos x="288" y="1074"/>
                </a:cxn>
                <a:cxn ang="0">
                  <a:pos x="406" y="1034"/>
                </a:cxn>
                <a:cxn ang="0">
                  <a:pos x="458" y="1008"/>
                </a:cxn>
                <a:cxn ang="0">
                  <a:pos x="654" y="969"/>
                </a:cxn>
                <a:cxn ang="0">
                  <a:pos x="772" y="917"/>
                </a:cxn>
                <a:cxn ang="0">
                  <a:pos x="825" y="851"/>
                </a:cxn>
                <a:cxn ang="0">
                  <a:pos x="851" y="812"/>
                </a:cxn>
                <a:cxn ang="0">
                  <a:pos x="890" y="786"/>
                </a:cxn>
                <a:cxn ang="0">
                  <a:pos x="877" y="786"/>
                </a:cxn>
              </a:cxnLst>
              <a:rect l="0" t="0" r="r" b="b"/>
              <a:pathLst>
                <a:path w="1281" h="1074">
                  <a:moveTo>
                    <a:pt x="877" y="786"/>
                  </a:moveTo>
                  <a:cubicBezTo>
                    <a:pt x="881" y="729"/>
                    <a:pt x="879" y="672"/>
                    <a:pt x="890" y="616"/>
                  </a:cubicBezTo>
                  <a:cubicBezTo>
                    <a:pt x="892" y="604"/>
                    <a:pt x="910" y="600"/>
                    <a:pt x="916" y="589"/>
                  </a:cubicBezTo>
                  <a:cubicBezTo>
                    <a:pt x="924" y="573"/>
                    <a:pt x="924" y="554"/>
                    <a:pt x="929" y="537"/>
                  </a:cubicBezTo>
                  <a:cubicBezTo>
                    <a:pt x="933" y="524"/>
                    <a:pt x="936" y="510"/>
                    <a:pt x="942" y="498"/>
                  </a:cubicBezTo>
                  <a:cubicBezTo>
                    <a:pt x="972" y="440"/>
                    <a:pt x="975" y="456"/>
                    <a:pt x="1047" y="432"/>
                  </a:cubicBezTo>
                  <a:cubicBezTo>
                    <a:pt x="1060" y="428"/>
                    <a:pt x="1086" y="419"/>
                    <a:pt x="1086" y="419"/>
                  </a:cubicBezTo>
                  <a:cubicBezTo>
                    <a:pt x="1104" y="423"/>
                    <a:pt x="1125" y="421"/>
                    <a:pt x="1139" y="432"/>
                  </a:cubicBezTo>
                  <a:cubicBezTo>
                    <a:pt x="1197" y="478"/>
                    <a:pt x="1088" y="489"/>
                    <a:pt x="1204" y="458"/>
                  </a:cubicBezTo>
                  <a:cubicBezTo>
                    <a:pt x="1258" y="377"/>
                    <a:pt x="1281" y="248"/>
                    <a:pt x="1204" y="170"/>
                  </a:cubicBezTo>
                  <a:cubicBezTo>
                    <a:pt x="1178" y="143"/>
                    <a:pt x="1141" y="129"/>
                    <a:pt x="1113" y="105"/>
                  </a:cubicBezTo>
                  <a:cubicBezTo>
                    <a:pt x="1099" y="93"/>
                    <a:pt x="1089" y="75"/>
                    <a:pt x="1073" y="66"/>
                  </a:cubicBezTo>
                  <a:cubicBezTo>
                    <a:pt x="1062" y="60"/>
                    <a:pt x="966" y="30"/>
                    <a:pt x="942" y="26"/>
                  </a:cubicBezTo>
                  <a:cubicBezTo>
                    <a:pt x="881" y="16"/>
                    <a:pt x="759" y="0"/>
                    <a:pt x="759" y="0"/>
                  </a:cubicBezTo>
                  <a:cubicBezTo>
                    <a:pt x="681" y="11"/>
                    <a:pt x="659" y="8"/>
                    <a:pt x="589" y="40"/>
                  </a:cubicBezTo>
                  <a:cubicBezTo>
                    <a:pt x="575" y="46"/>
                    <a:pt x="564" y="58"/>
                    <a:pt x="550" y="66"/>
                  </a:cubicBezTo>
                  <a:cubicBezTo>
                    <a:pt x="533" y="76"/>
                    <a:pt x="515" y="84"/>
                    <a:pt x="497" y="92"/>
                  </a:cubicBezTo>
                  <a:cubicBezTo>
                    <a:pt x="440" y="116"/>
                    <a:pt x="374" y="119"/>
                    <a:pt x="314" y="131"/>
                  </a:cubicBezTo>
                  <a:cubicBezTo>
                    <a:pt x="275" y="157"/>
                    <a:pt x="238" y="189"/>
                    <a:pt x="196" y="210"/>
                  </a:cubicBezTo>
                  <a:cubicBezTo>
                    <a:pt x="151" y="233"/>
                    <a:pt x="107" y="247"/>
                    <a:pt x="65" y="275"/>
                  </a:cubicBezTo>
                  <a:cubicBezTo>
                    <a:pt x="36" y="319"/>
                    <a:pt x="29" y="362"/>
                    <a:pt x="0" y="406"/>
                  </a:cubicBezTo>
                  <a:cubicBezTo>
                    <a:pt x="4" y="533"/>
                    <a:pt x="6" y="659"/>
                    <a:pt x="13" y="786"/>
                  </a:cubicBezTo>
                  <a:cubicBezTo>
                    <a:pt x="13" y="787"/>
                    <a:pt x="26" y="887"/>
                    <a:pt x="39" y="904"/>
                  </a:cubicBezTo>
                  <a:cubicBezTo>
                    <a:pt x="53" y="921"/>
                    <a:pt x="117" y="948"/>
                    <a:pt x="131" y="956"/>
                  </a:cubicBezTo>
                  <a:cubicBezTo>
                    <a:pt x="203" y="997"/>
                    <a:pt x="138" y="965"/>
                    <a:pt x="209" y="1021"/>
                  </a:cubicBezTo>
                  <a:cubicBezTo>
                    <a:pt x="234" y="1040"/>
                    <a:pt x="288" y="1074"/>
                    <a:pt x="288" y="1074"/>
                  </a:cubicBezTo>
                  <a:cubicBezTo>
                    <a:pt x="369" y="1020"/>
                    <a:pt x="278" y="1073"/>
                    <a:pt x="406" y="1034"/>
                  </a:cubicBezTo>
                  <a:cubicBezTo>
                    <a:pt x="425" y="1028"/>
                    <a:pt x="440" y="1014"/>
                    <a:pt x="458" y="1008"/>
                  </a:cubicBezTo>
                  <a:cubicBezTo>
                    <a:pt x="533" y="983"/>
                    <a:pt x="578" y="980"/>
                    <a:pt x="654" y="969"/>
                  </a:cubicBezTo>
                  <a:cubicBezTo>
                    <a:pt x="697" y="955"/>
                    <a:pt x="729" y="931"/>
                    <a:pt x="772" y="917"/>
                  </a:cubicBezTo>
                  <a:cubicBezTo>
                    <a:pt x="797" y="839"/>
                    <a:pt x="765" y="910"/>
                    <a:pt x="825" y="851"/>
                  </a:cubicBezTo>
                  <a:cubicBezTo>
                    <a:pt x="836" y="840"/>
                    <a:pt x="840" y="823"/>
                    <a:pt x="851" y="812"/>
                  </a:cubicBezTo>
                  <a:cubicBezTo>
                    <a:pt x="862" y="801"/>
                    <a:pt x="879" y="797"/>
                    <a:pt x="890" y="786"/>
                  </a:cubicBezTo>
                  <a:cubicBezTo>
                    <a:pt x="893" y="783"/>
                    <a:pt x="881" y="786"/>
                    <a:pt x="877" y="786"/>
                  </a:cubicBezTo>
                  <a:close/>
                </a:path>
              </a:pathLst>
            </a:custGeom>
            <a:solidFill>
              <a:schemeClr val="bg1"/>
            </a:solidFill>
            <a:ln w="12700" cap="sq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6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sz="5400" b="1">
                <a:solidFill>
                  <a:srgbClr val="000000"/>
                </a:solidFill>
              </a:rPr>
              <a:t>Connections</a:t>
            </a:r>
          </a:p>
        </p:txBody>
      </p:sp>
      <p:sp>
        <p:nvSpPr>
          <p:cNvPr id="6656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838200" y="1752600"/>
            <a:ext cx="6248400" cy="4800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600" b="1">
                <a:solidFill>
                  <a:schemeClr val="bg1"/>
                </a:solidFill>
              </a:rPr>
              <a:t>Personal Characteristics</a:t>
            </a:r>
          </a:p>
          <a:p>
            <a:pPr lvl="1">
              <a:spcBef>
                <a:spcPct val="10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Source: internal</a:t>
            </a:r>
          </a:p>
          <a:p>
            <a:pPr lvl="1">
              <a:spcBef>
                <a:spcPct val="10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Analogy: a brick</a:t>
            </a:r>
          </a:p>
          <a:p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28600" y="5867400"/>
            <a:ext cx="110648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35 TM B1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0661" name="Rectangle 5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sz="6000" b="1">
                <a:solidFill>
                  <a:srgbClr val="000000"/>
                </a:solidFill>
              </a:rPr>
              <a:t>Connections</a:t>
            </a:r>
          </a:p>
        </p:txBody>
      </p:sp>
      <p:sp>
        <p:nvSpPr>
          <p:cNvPr id="70662" name="Rectangle 6"/>
          <p:cNvSpPr>
            <a:spLocks noChangeArrowheads="1"/>
          </p:cNvSpPr>
          <p:nvPr>
            <p:ph type="body" sz="half" idx="1"/>
          </p:nvPr>
        </p:nvSpPr>
        <p:spPr>
          <a:xfrm>
            <a:off x="762000" y="1600200"/>
            <a:ext cx="7848600" cy="4800600"/>
          </a:xfrm>
          <a:noFill/>
          <a:ln/>
        </p:spPr>
        <p:txBody>
          <a:bodyPr/>
          <a:lstStyle/>
          <a:p>
            <a:r>
              <a:rPr lang="en-US" sz="3600" b="1">
                <a:solidFill>
                  <a:schemeClr val="bg1"/>
                </a:solidFill>
              </a:rPr>
              <a:t>Personal Character</a:t>
            </a:r>
            <a:br>
              <a:rPr lang="en-US" sz="3600" b="1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A set of traits that influence how a person relates to others.</a:t>
            </a:r>
            <a:r>
              <a:rPr lang="en-US" sz="2800" b="1">
                <a:solidFill>
                  <a:schemeClr val="bg1"/>
                </a:solidFill>
              </a:rPr>
              <a:t> </a:t>
            </a:r>
          </a:p>
          <a:p>
            <a:pPr lvl="2">
              <a:spcBef>
                <a:spcPct val="10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Source: Internal</a:t>
            </a:r>
          </a:p>
          <a:p>
            <a:pPr lvl="2">
              <a:spcBef>
                <a:spcPct val="10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Analogy: PILE 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OF BRICKS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228600" y="5791200"/>
            <a:ext cx="110648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35 TM B2</a:t>
            </a:r>
          </a:p>
        </p:txBody>
      </p:sp>
      <p:grpSp>
        <p:nvGrpSpPr>
          <p:cNvPr id="70666" name="Group 10"/>
          <p:cNvGrpSpPr>
            <a:grpSpLocks/>
          </p:cNvGrpSpPr>
          <p:nvPr/>
        </p:nvGrpSpPr>
        <p:grpSpPr bwMode="auto">
          <a:xfrm>
            <a:off x="5741988" y="3171825"/>
            <a:ext cx="2959100" cy="2994025"/>
            <a:chOff x="3617" y="1998"/>
            <a:chExt cx="1864" cy="1886"/>
          </a:xfrm>
        </p:grpSpPr>
        <p:pic>
          <p:nvPicPr>
            <p:cNvPr id="70659" name="Picture 3" descr="j023373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17" y="2457"/>
              <a:ext cx="1737" cy="1427"/>
            </a:xfrm>
            <a:prstGeom prst="rect">
              <a:avLst/>
            </a:prstGeom>
            <a:noFill/>
          </p:spPr>
        </p:pic>
        <p:pic>
          <p:nvPicPr>
            <p:cNvPr id="70664" name="Picture 8" descr="j023373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32" y="2208"/>
              <a:ext cx="1449" cy="1190"/>
            </a:xfrm>
            <a:prstGeom prst="rect">
              <a:avLst/>
            </a:prstGeom>
            <a:noFill/>
          </p:spPr>
        </p:pic>
        <p:pic>
          <p:nvPicPr>
            <p:cNvPr id="70665" name="Picture 9" descr="j02337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76" y="1998"/>
              <a:ext cx="1296" cy="10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grpSp>
        <p:nvGrpSpPr>
          <p:cNvPr id="71691" name="Group 11"/>
          <p:cNvGrpSpPr>
            <a:grpSpLocks/>
          </p:cNvGrpSpPr>
          <p:nvPr/>
        </p:nvGrpSpPr>
        <p:grpSpPr bwMode="auto">
          <a:xfrm>
            <a:off x="6324600" y="3916363"/>
            <a:ext cx="1990725" cy="2027237"/>
            <a:chOff x="3818" y="2291"/>
            <a:chExt cx="1254" cy="1277"/>
          </a:xfrm>
        </p:grpSpPr>
        <p:pic>
          <p:nvPicPr>
            <p:cNvPr id="71689" name="Picture 9" descr="j021746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448"/>
              <a:ext cx="1136" cy="1120"/>
            </a:xfrm>
            <a:prstGeom prst="rect">
              <a:avLst/>
            </a:prstGeom>
            <a:noFill/>
          </p:spPr>
        </p:pic>
        <p:sp>
          <p:nvSpPr>
            <p:cNvPr id="71690" name="Freeform 10"/>
            <p:cNvSpPr>
              <a:spLocks/>
            </p:cNvSpPr>
            <p:nvPr/>
          </p:nvSpPr>
          <p:spPr bwMode="auto">
            <a:xfrm>
              <a:off x="3818" y="2291"/>
              <a:ext cx="1194" cy="1262"/>
            </a:xfrm>
            <a:custGeom>
              <a:avLst/>
              <a:gdLst/>
              <a:ahLst/>
              <a:cxnLst>
                <a:cxn ang="0">
                  <a:pos x="921" y="864"/>
                </a:cxn>
                <a:cxn ang="0">
                  <a:pos x="960" y="890"/>
                </a:cxn>
                <a:cxn ang="0">
                  <a:pos x="973" y="942"/>
                </a:cxn>
                <a:cxn ang="0">
                  <a:pos x="1052" y="969"/>
                </a:cxn>
                <a:cxn ang="0">
                  <a:pos x="1104" y="956"/>
                </a:cxn>
                <a:cxn ang="0">
                  <a:pos x="1130" y="929"/>
                </a:cxn>
                <a:cxn ang="0">
                  <a:pos x="1170" y="916"/>
                </a:cxn>
                <a:cxn ang="0">
                  <a:pos x="1143" y="785"/>
                </a:cxn>
                <a:cxn ang="0">
                  <a:pos x="1065" y="759"/>
                </a:cxn>
                <a:cxn ang="0">
                  <a:pos x="947" y="694"/>
                </a:cxn>
                <a:cxn ang="0">
                  <a:pos x="908" y="681"/>
                </a:cxn>
                <a:cxn ang="0">
                  <a:pos x="869" y="668"/>
                </a:cxn>
                <a:cxn ang="0">
                  <a:pos x="790" y="471"/>
                </a:cxn>
                <a:cxn ang="0">
                  <a:pos x="685" y="92"/>
                </a:cxn>
                <a:cxn ang="0">
                  <a:pos x="594" y="39"/>
                </a:cxn>
                <a:cxn ang="0">
                  <a:pos x="515" y="13"/>
                </a:cxn>
                <a:cxn ang="0">
                  <a:pos x="476" y="0"/>
                </a:cxn>
                <a:cxn ang="0">
                  <a:pos x="384" y="13"/>
                </a:cxn>
                <a:cxn ang="0">
                  <a:pos x="345" y="52"/>
                </a:cxn>
                <a:cxn ang="0">
                  <a:pos x="306" y="78"/>
                </a:cxn>
                <a:cxn ang="0">
                  <a:pos x="253" y="222"/>
                </a:cxn>
                <a:cxn ang="0">
                  <a:pos x="240" y="393"/>
                </a:cxn>
                <a:cxn ang="0">
                  <a:pos x="122" y="524"/>
                </a:cxn>
                <a:cxn ang="0">
                  <a:pos x="44" y="707"/>
                </a:cxn>
                <a:cxn ang="0">
                  <a:pos x="18" y="785"/>
                </a:cxn>
                <a:cxn ang="0">
                  <a:pos x="31" y="929"/>
                </a:cxn>
                <a:cxn ang="0">
                  <a:pos x="135" y="1257"/>
                </a:cxn>
                <a:cxn ang="0">
                  <a:pos x="358" y="1244"/>
                </a:cxn>
                <a:cxn ang="0">
                  <a:pos x="345" y="1204"/>
                </a:cxn>
                <a:cxn ang="0">
                  <a:pos x="319" y="1100"/>
                </a:cxn>
                <a:cxn ang="0">
                  <a:pos x="306" y="1047"/>
                </a:cxn>
                <a:cxn ang="0">
                  <a:pos x="319" y="1008"/>
                </a:cxn>
                <a:cxn ang="0">
                  <a:pos x="358" y="995"/>
                </a:cxn>
                <a:cxn ang="0">
                  <a:pos x="450" y="956"/>
                </a:cxn>
                <a:cxn ang="0">
                  <a:pos x="842" y="864"/>
                </a:cxn>
                <a:cxn ang="0">
                  <a:pos x="947" y="877"/>
                </a:cxn>
                <a:cxn ang="0">
                  <a:pos x="960" y="916"/>
                </a:cxn>
                <a:cxn ang="0">
                  <a:pos x="921" y="864"/>
                </a:cxn>
              </a:cxnLst>
              <a:rect l="0" t="0" r="r" b="b"/>
              <a:pathLst>
                <a:path w="1194" h="1262">
                  <a:moveTo>
                    <a:pt x="921" y="864"/>
                  </a:moveTo>
                  <a:cubicBezTo>
                    <a:pt x="934" y="873"/>
                    <a:pt x="951" y="877"/>
                    <a:pt x="960" y="890"/>
                  </a:cubicBezTo>
                  <a:cubicBezTo>
                    <a:pt x="970" y="905"/>
                    <a:pt x="959" y="930"/>
                    <a:pt x="973" y="942"/>
                  </a:cubicBezTo>
                  <a:cubicBezTo>
                    <a:pt x="994" y="960"/>
                    <a:pt x="1052" y="969"/>
                    <a:pt x="1052" y="969"/>
                  </a:cubicBezTo>
                  <a:cubicBezTo>
                    <a:pt x="1069" y="965"/>
                    <a:pt x="1088" y="964"/>
                    <a:pt x="1104" y="956"/>
                  </a:cubicBezTo>
                  <a:cubicBezTo>
                    <a:pt x="1115" y="950"/>
                    <a:pt x="1119" y="935"/>
                    <a:pt x="1130" y="929"/>
                  </a:cubicBezTo>
                  <a:cubicBezTo>
                    <a:pt x="1142" y="922"/>
                    <a:pt x="1157" y="920"/>
                    <a:pt x="1170" y="916"/>
                  </a:cubicBezTo>
                  <a:cubicBezTo>
                    <a:pt x="1184" y="873"/>
                    <a:pt x="1194" y="811"/>
                    <a:pt x="1143" y="785"/>
                  </a:cubicBezTo>
                  <a:cubicBezTo>
                    <a:pt x="1119" y="773"/>
                    <a:pt x="1065" y="759"/>
                    <a:pt x="1065" y="759"/>
                  </a:cubicBezTo>
                  <a:cubicBezTo>
                    <a:pt x="1006" y="700"/>
                    <a:pt x="1044" y="726"/>
                    <a:pt x="947" y="694"/>
                  </a:cubicBezTo>
                  <a:cubicBezTo>
                    <a:pt x="934" y="690"/>
                    <a:pt x="921" y="685"/>
                    <a:pt x="908" y="681"/>
                  </a:cubicBezTo>
                  <a:cubicBezTo>
                    <a:pt x="895" y="677"/>
                    <a:pt x="869" y="668"/>
                    <a:pt x="869" y="668"/>
                  </a:cubicBezTo>
                  <a:cubicBezTo>
                    <a:pt x="843" y="593"/>
                    <a:pt x="836" y="540"/>
                    <a:pt x="790" y="471"/>
                  </a:cubicBezTo>
                  <a:cubicBezTo>
                    <a:pt x="766" y="240"/>
                    <a:pt x="786" y="243"/>
                    <a:pt x="685" y="92"/>
                  </a:cubicBezTo>
                  <a:cubicBezTo>
                    <a:pt x="662" y="23"/>
                    <a:pt x="688" y="62"/>
                    <a:pt x="594" y="39"/>
                  </a:cubicBezTo>
                  <a:cubicBezTo>
                    <a:pt x="567" y="32"/>
                    <a:pt x="541" y="22"/>
                    <a:pt x="515" y="13"/>
                  </a:cubicBezTo>
                  <a:cubicBezTo>
                    <a:pt x="502" y="9"/>
                    <a:pt x="476" y="0"/>
                    <a:pt x="476" y="0"/>
                  </a:cubicBezTo>
                  <a:cubicBezTo>
                    <a:pt x="445" y="4"/>
                    <a:pt x="413" y="2"/>
                    <a:pt x="384" y="13"/>
                  </a:cubicBezTo>
                  <a:cubicBezTo>
                    <a:pt x="367" y="20"/>
                    <a:pt x="359" y="40"/>
                    <a:pt x="345" y="52"/>
                  </a:cubicBezTo>
                  <a:cubicBezTo>
                    <a:pt x="333" y="62"/>
                    <a:pt x="319" y="69"/>
                    <a:pt x="306" y="78"/>
                  </a:cubicBezTo>
                  <a:cubicBezTo>
                    <a:pt x="272" y="128"/>
                    <a:pt x="265" y="162"/>
                    <a:pt x="253" y="222"/>
                  </a:cubicBezTo>
                  <a:cubicBezTo>
                    <a:pt x="249" y="279"/>
                    <a:pt x="247" y="336"/>
                    <a:pt x="240" y="393"/>
                  </a:cubicBezTo>
                  <a:cubicBezTo>
                    <a:pt x="232" y="460"/>
                    <a:pt x="152" y="464"/>
                    <a:pt x="122" y="524"/>
                  </a:cubicBezTo>
                  <a:cubicBezTo>
                    <a:pt x="57" y="654"/>
                    <a:pt x="83" y="590"/>
                    <a:pt x="44" y="707"/>
                  </a:cubicBezTo>
                  <a:cubicBezTo>
                    <a:pt x="35" y="733"/>
                    <a:pt x="18" y="785"/>
                    <a:pt x="18" y="785"/>
                  </a:cubicBezTo>
                  <a:cubicBezTo>
                    <a:pt x="22" y="833"/>
                    <a:pt x="28" y="881"/>
                    <a:pt x="31" y="929"/>
                  </a:cubicBezTo>
                  <a:cubicBezTo>
                    <a:pt x="39" y="1041"/>
                    <a:pt x="0" y="1212"/>
                    <a:pt x="135" y="1257"/>
                  </a:cubicBezTo>
                  <a:cubicBezTo>
                    <a:pt x="209" y="1253"/>
                    <a:pt x="286" y="1262"/>
                    <a:pt x="358" y="1244"/>
                  </a:cubicBezTo>
                  <a:cubicBezTo>
                    <a:pt x="372" y="1241"/>
                    <a:pt x="349" y="1218"/>
                    <a:pt x="345" y="1204"/>
                  </a:cubicBezTo>
                  <a:cubicBezTo>
                    <a:pt x="336" y="1170"/>
                    <a:pt x="328" y="1135"/>
                    <a:pt x="319" y="1100"/>
                  </a:cubicBezTo>
                  <a:cubicBezTo>
                    <a:pt x="315" y="1082"/>
                    <a:pt x="306" y="1047"/>
                    <a:pt x="306" y="1047"/>
                  </a:cubicBezTo>
                  <a:cubicBezTo>
                    <a:pt x="310" y="1034"/>
                    <a:pt x="309" y="1018"/>
                    <a:pt x="319" y="1008"/>
                  </a:cubicBezTo>
                  <a:cubicBezTo>
                    <a:pt x="329" y="998"/>
                    <a:pt x="346" y="1001"/>
                    <a:pt x="358" y="995"/>
                  </a:cubicBezTo>
                  <a:cubicBezTo>
                    <a:pt x="477" y="936"/>
                    <a:pt x="307" y="1000"/>
                    <a:pt x="450" y="956"/>
                  </a:cubicBezTo>
                  <a:cubicBezTo>
                    <a:pt x="578" y="917"/>
                    <a:pt x="709" y="886"/>
                    <a:pt x="842" y="864"/>
                  </a:cubicBezTo>
                  <a:cubicBezTo>
                    <a:pt x="877" y="868"/>
                    <a:pt x="915" y="863"/>
                    <a:pt x="947" y="877"/>
                  </a:cubicBezTo>
                  <a:cubicBezTo>
                    <a:pt x="960" y="883"/>
                    <a:pt x="972" y="922"/>
                    <a:pt x="960" y="916"/>
                  </a:cubicBezTo>
                  <a:cubicBezTo>
                    <a:pt x="941" y="906"/>
                    <a:pt x="934" y="881"/>
                    <a:pt x="921" y="864"/>
                  </a:cubicBezTo>
                  <a:close/>
                </a:path>
              </a:pathLst>
            </a:custGeom>
            <a:solidFill>
              <a:schemeClr val="bg1"/>
            </a:solidFill>
            <a:ln w="12700" cap="sq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68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sz="6000" b="1">
                <a:solidFill>
                  <a:srgbClr val="000000"/>
                </a:solidFill>
              </a:rPr>
              <a:t>Connections</a:t>
            </a:r>
          </a:p>
        </p:txBody>
      </p:sp>
      <p:sp>
        <p:nvSpPr>
          <p:cNvPr id="7168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762000" y="1828800"/>
            <a:ext cx="6858000" cy="4495800"/>
          </a:xfrm>
          <a:noFill/>
          <a:ln/>
        </p:spPr>
        <p:txBody>
          <a:bodyPr/>
          <a:lstStyle/>
          <a:p>
            <a:r>
              <a:rPr lang="en-US" sz="3600" b="1">
                <a:solidFill>
                  <a:schemeClr val="bg1"/>
                </a:solidFill>
              </a:rPr>
              <a:t>Integrity</a:t>
            </a:r>
            <a:r>
              <a:rPr lang="en-US" sz="2800" b="1">
                <a:solidFill>
                  <a:schemeClr val="bg1"/>
                </a:solidFill>
              </a:rPr>
              <a:t/>
            </a:r>
            <a:br>
              <a:rPr lang="en-US" sz="2800" b="1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Ability to make one’s actions reflect one’s character.</a:t>
            </a:r>
          </a:p>
          <a:p>
            <a:pPr lvl="2">
              <a:spcBef>
                <a:spcPct val="10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Source: Internal</a:t>
            </a:r>
          </a:p>
          <a:p>
            <a:pPr lvl="2">
              <a:spcBef>
                <a:spcPct val="100000"/>
              </a:spcBef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Analogy: CEMENT</a:t>
            </a:r>
            <a:br>
              <a:rPr lang="en-US" sz="3200">
                <a:solidFill>
                  <a:schemeClr val="bg1"/>
                </a:solidFill>
              </a:rPr>
            </a:b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228600" y="5867400"/>
            <a:ext cx="110648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35 TM B3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2709" name="Rectangle 5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sz="6000" b="1">
                <a:solidFill>
                  <a:srgbClr val="000000"/>
                </a:solidFill>
              </a:rPr>
              <a:t>Connections</a:t>
            </a:r>
          </a:p>
        </p:txBody>
      </p:sp>
      <p:sp>
        <p:nvSpPr>
          <p:cNvPr id="72710" name="Rectangle 6"/>
          <p:cNvSpPr>
            <a:spLocks noChangeArrowheads="1"/>
          </p:cNvSpPr>
          <p:nvPr>
            <p:ph type="body" sz="half" idx="1"/>
          </p:nvPr>
        </p:nvSpPr>
        <p:spPr>
          <a:xfrm>
            <a:off x="685800" y="1828800"/>
            <a:ext cx="8001000" cy="449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600" b="1">
                <a:solidFill>
                  <a:schemeClr val="bg1"/>
                </a:solidFill>
              </a:rPr>
              <a:t>Professional Ethics</a:t>
            </a:r>
            <a:br>
              <a:rPr lang="en-US" sz="3600" b="1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A set of behavioral expectations determined by a business or industry that are communicated to its employees or members.</a:t>
            </a:r>
          </a:p>
          <a:p>
            <a:pPr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pPr lvl="2"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Source: External</a:t>
            </a:r>
          </a:p>
          <a:p>
            <a:pPr lvl="2">
              <a:buFontTx/>
              <a:buNone/>
            </a:pPr>
            <a:r>
              <a:rPr lang="en-US" sz="3200">
                <a:solidFill>
                  <a:schemeClr val="bg1"/>
                </a:solidFill>
              </a:rPr>
              <a:t>Analogy: BUILDING’S PURPOSE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28600" y="5791200"/>
            <a:ext cx="110648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35 TM B4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5400" b="1">
                <a:solidFill>
                  <a:srgbClr val="000000"/>
                </a:solidFill>
              </a:rPr>
              <a:t>Therefore…</a:t>
            </a:r>
          </a:p>
        </p:txBody>
      </p:sp>
      <p:sp>
        <p:nvSpPr>
          <p:cNvPr id="6758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676400" y="3200400"/>
            <a:ext cx="7315200" cy="3200400"/>
          </a:xfrm>
          <a:noFill/>
          <a:ln/>
        </p:spPr>
        <p:txBody>
          <a:bodyPr/>
          <a:lstStyle/>
          <a:p>
            <a:pPr>
              <a:spcBef>
                <a:spcPct val="75000"/>
              </a:spcBef>
            </a:pPr>
            <a:r>
              <a:rPr lang="en-US" sz="2800">
                <a:solidFill>
                  <a:schemeClr val="bg1"/>
                </a:solidFill>
              </a:rPr>
              <a:t>A building is only useful when its construction is suited to its purpose.</a:t>
            </a:r>
          </a:p>
          <a:p>
            <a:pPr>
              <a:spcBef>
                <a:spcPct val="75000"/>
              </a:spcBef>
            </a:pPr>
            <a:r>
              <a:rPr lang="en-US" sz="2800">
                <a:solidFill>
                  <a:schemeClr val="bg1"/>
                </a:solidFill>
              </a:rPr>
              <a:t>A person acts ethically when their character and integrity is suited to a company’s professional ethics. 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28600" y="5867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35 TM B5 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1447800" y="18288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Professional Ethics</a:t>
            </a:r>
            <a:br>
              <a:rPr lang="en-US" sz="2800" b="1">
                <a:solidFill>
                  <a:schemeClr val="bg1"/>
                </a:solidFill>
                <a:latin typeface="Arial" charset="0"/>
              </a:rPr>
            </a:br>
            <a:r>
              <a:rPr lang="en-US">
                <a:solidFill>
                  <a:schemeClr val="bg1"/>
                </a:solidFill>
                <a:latin typeface="Arial" charset="0"/>
              </a:rPr>
              <a:t>(Personal Character + Integrity)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4648200" y="1828800"/>
            <a:ext cx="441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bg1"/>
                </a:solidFill>
                <a:latin typeface="Arial" charset="0"/>
              </a:rPr>
              <a:t>     =      Ethical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5"/>
      <p:bldP spid="67591" grpId="0" build="p" bldLvl="5"/>
      <p:bldP spid="67592" grpId="0" build="p" bldLvl="5"/>
    </p:bldLst>
  </p:timing>
</p:sld>
</file>

<file path=ppt/theme/theme1.xml><?xml version="1.0" encoding="utf-8"?>
<a:theme xmlns:a="http://schemas.openxmlformats.org/drawingml/2006/main" name="LK Template">
  <a:themeElements>
    <a:clrScheme name="LK Template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LK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K Template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5BF1E7EC2C041B26EC0D94B031A2B" ma:contentTypeVersion="8" ma:contentTypeDescription="Create a new document." ma:contentTypeScope="" ma:versionID="d2ff85afcd0bd1787a940054d8ddfd48">
  <xsd:schema xmlns:xsd="http://www.w3.org/2001/XMLSchema" xmlns:xs="http://www.w3.org/2001/XMLSchema" xmlns:p="http://schemas.microsoft.com/office/2006/metadata/properties" xmlns:ns2="7d75d6f9-8bd4-4602-97a0-53722360a9f2" targetNamespace="http://schemas.microsoft.com/office/2006/metadata/properties" ma:root="true" ma:fieldsID="7794668b00080dc134d5101d02f02a42" ns2:_="">
    <xsd:import namespace="7d75d6f9-8bd4-4602-97a0-53722360a9f2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d6f9-8bd4-4602-97a0-53722360a9f2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QFMSP_x0020_source_x0020_name xmlns="7d75d6f9-8bd4-4602-97a0-53722360a9f2" xsi:nil="true"/>
    <Comments xmlns="7d75d6f9-8bd4-4602-97a0-53722360a9f2" xsi:nil="true"/>
    <FromServer xmlns="7d75d6f9-8bd4-4602-97a0-53722360a9f2" xsi:nil="true"/>
    <Department xmlns="7d75d6f9-8bd4-4602-97a0-53722360a9f2">(No department)</Department>
    <DocumentID xmlns="7d75d6f9-8bd4-4602-97a0-53722360a9f2" xsi:nil="true"/>
  </documentManagement>
</p:properties>
</file>

<file path=customXml/itemProps1.xml><?xml version="1.0" encoding="utf-8"?>
<ds:datastoreItem xmlns:ds="http://schemas.openxmlformats.org/officeDocument/2006/customXml" ds:itemID="{763DF310-A220-4654-8F69-19366736C667}"/>
</file>

<file path=customXml/itemProps2.xml><?xml version="1.0" encoding="utf-8"?>
<ds:datastoreItem xmlns:ds="http://schemas.openxmlformats.org/officeDocument/2006/customXml" ds:itemID="{59933FEB-0EB8-494F-93D3-9F039A398C87}"/>
</file>

<file path=customXml/itemProps3.xml><?xml version="1.0" encoding="utf-8"?>
<ds:datastoreItem xmlns:ds="http://schemas.openxmlformats.org/officeDocument/2006/customXml" ds:itemID="{D3CA970F-EDF0-4784-B775-CDD40E3CC7ED}"/>
</file>

<file path=docProps/app.xml><?xml version="1.0" encoding="utf-8"?>
<Properties xmlns="http://schemas.openxmlformats.org/officeDocument/2006/extended-properties" xmlns:vt="http://schemas.openxmlformats.org/officeDocument/2006/docPropsVTypes">
  <Template>LK Template</Template>
  <TotalTime>43</TotalTime>
  <Words>202</Words>
  <Application>Microsoft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Lucida Calligraphy</vt:lpstr>
      <vt:lpstr>LK Template</vt:lpstr>
      <vt:lpstr>Ethics and Personal Character</vt:lpstr>
      <vt:lpstr>Personal Characteristics</vt:lpstr>
      <vt:lpstr>Personal Characteristics</vt:lpstr>
      <vt:lpstr>Connections</vt:lpstr>
      <vt:lpstr>Connections</vt:lpstr>
      <vt:lpstr>Connections</vt:lpstr>
      <vt:lpstr>Connections</vt:lpstr>
      <vt:lpstr>Therefore…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kblankenship</cp:lastModifiedBy>
  <cp:revision>10</cp:revision>
  <cp:lastPrinted>1601-01-01T00:00:00Z</cp:lastPrinted>
  <dcterms:created xsi:type="dcterms:W3CDTF">2003-12-07T07:01:30Z</dcterms:created>
  <dcterms:modified xsi:type="dcterms:W3CDTF">2008-01-02T16:32:53Z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ContentTypeId">
    <vt:lpwstr>0x0101003585BF1E7EC2C041B26EC0D94B031A2B</vt:lpwstr>
  </property>
</Properties>
</file>