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customXml/itemProps1.xml" ContentType="application/vnd.openxmlformats-officedocument.customXmlProperties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notesMasters/notesMaster1.xml" ContentType="application/vnd.openxmlformats-officedocument.presentationml.notesMaster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customXml/itemProps2.xml" ContentType="application/vnd.openxmlformats-officedocument.customXmlProperties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2" r:id="rId4"/>
    <p:sldId id="259" r:id="rId5"/>
    <p:sldId id="263" r:id="rId6"/>
    <p:sldId id="261" r:id="rId7"/>
    <p:sldId id="264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  <p:clrMru>
    <a:srgbClr val="FFFF00"/>
    <a:srgbClr val="000000"/>
    <a:srgbClr val="FF0000"/>
    <a:srgbClr val="000099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7" autoAdjust="0"/>
    <p:restoredTop sz="94683" autoAdjust="0"/>
  </p:normalViewPr>
  <p:slideViewPr>
    <p:cSldViewPr>
      <p:cViewPr varScale="1">
        <p:scale>
          <a:sx n="100" d="100"/>
          <a:sy n="100" d="100"/>
        </p:scale>
        <p:origin x="-102" y="-3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/>
            </a:lvl1pPr>
          </a:lstStyle>
          <a:p>
            <a:endParaRPr lang="en-US"/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endParaRPr lang="en-US"/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1" sz="1200"/>
            </a:lvl1pPr>
          </a:lstStyle>
          <a:p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1" sz="1200"/>
            </a:lvl1pPr>
          </a:lstStyle>
          <a:p>
            <a:fld id="{6EC757DE-5473-41F2-97A7-048350C38AA1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6" name="Rectangle 4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/>
            </a:lvl1pPr>
          </a:lstStyle>
          <a:p>
            <a:endParaRPr lang="en-US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fld id="{1B0A7917-8347-446B-A44C-A44DDCAF42C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63B30B-4817-495C-9414-3EE7E1F60EAA}" type="slidenum">
              <a:rPr lang="en-US"/>
              <a:pPr/>
              <a:t>1</a:t>
            </a:fld>
            <a:endParaRPr lang="en-US"/>
          </a:p>
        </p:txBody>
      </p:sp>
      <p:sp>
        <p:nvSpPr>
          <p:cNvPr id="7168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E2727E8-19C2-4673-AED2-27392CB22F88}" type="slidenum">
              <a:rPr lang="en-US"/>
              <a:pPr/>
              <a:t>2</a:t>
            </a:fld>
            <a:endParaRPr lang="en-US"/>
          </a:p>
        </p:txBody>
      </p:sp>
      <p:sp>
        <p:nvSpPr>
          <p:cNvPr id="72706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27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9F1461D-475E-4AA5-AFEF-C0804129FABF}" type="slidenum">
              <a:rPr lang="en-US"/>
              <a:pPr/>
              <a:t>3</a:t>
            </a:fld>
            <a:endParaRPr lang="en-US"/>
          </a:p>
        </p:txBody>
      </p:sp>
      <p:sp>
        <p:nvSpPr>
          <p:cNvPr id="737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DE548FA-AF45-4FC5-B1F3-309E948D412F}" type="slidenum">
              <a:rPr lang="en-US"/>
              <a:pPr/>
              <a:t>4</a:t>
            </a:fld>
            <a:endParaRPr lang="en-US"/>
          </a:p>
        </p:txBody>
      </p:sp>
      <p:sp>
        <p:nvSpPr>
          <p:cNvPr id="747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7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ECC712D-F8CA-4B2F-987C-624B0F00A7DD}" type="slidenum">
              <a:rPr lang="en-US"/>
              <a:pPr/>
              <a:t>5</a:t>
            </a:fld>
            <a:endParaRPr lang="en-US"/>
          </a:p>
        </p:txBody>
      </p:sp>
      <p:sp>
        <p:nvSpPr>
          <p:cNvPr id="7987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98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74F0E4E-6843-471F-B927-CF77595B58B2}" type="slidenum">
              <a:rPr lang="en-US"/>
              <a:pPr/>
              <a:t>6</a:t>
            </a:fld>
            <a:endParaRPr lang="en-US"/>
          </a:p>
        </p:txBody>
      </p:sp>
      <p:sp>
        <p:nvSpPr>
          <p:cNvPr id="75778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60A5EA-087E-4B2A-ADC6-0DB2ACD0ABD8}" type="slidenum">
              <a:rPr lang="en-US"/>
              <a:pPr/>
              <a:t>7</a:t>
            </a:fld>
            <a:endParaRPr lang="en-US"/>
          </a:p>
        </p:txBody>
      </p:sp>
      <p:sp>
        <p:nvSpPr>
          <p:cNvPr id="81922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19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0" name="AutoShape 18"/>
          <p:cNvSpPr>
            <a:spLocks noChangeArrowheads="1"/>
          </p:cNvSpPr>
          <p:nvPr userDrawn="1"/>
        </p:nvSpPr>
        <p:spPr bwMode="auto">
          <a:xfrm>
            <a:off x="0" y="0"/>
            <a:ext cx="9144000" cy="6934200"/>
          </a:xfrm>
          <a:prstGeom prst="rtTriangle">
            <a:avLst/>
          </a:prstGeom>
          <a:solidFill>
            <a:srgbClr val="FFFF00"/>
          </a:solidFill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ctrTitle" sz="quarter"/>
          </p:nvPr>
        </p:nvSpPr>
        <p:spPr>
          <a:xfrm>
            <a:off x="3048000" y="533400"/>
            <a:ext cx="4191000" cy="1371600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28600" y="3429000"/>
            <a:ext cx="4648200" cy="1371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3082" name="Rectangle 10"/>
          <p:cNvSpPr>
            <a:spLocks noGrp="1" noChangeArrowheads="1"/>
          </p:cNvSpPr>
          <p:nvPr>
            <p:ph type="ftr" sz="quarter" idx="3"/>
          </p:nvPr>
        </p:nvSpPr>
        <p:spPr>
          <a:xfrm>
            <a:off x="0" y="6249988"/>
            <a:ext cx="8534400" cy="608012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133600" cy="5791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8600" y="228600"/>
            <a:ext cx="6248400" cy="5791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 preserve="1">
  <p:cSld name="Title and Tex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28600"/>
            <a:ext cx="7620000" cy="104775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228600" y="1447800"/>
            <a:ext cx="76200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8600" y="3810000"/>
            <a:ext cx="7620000" cy="2209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0" y="6400800"/>
            <a:ext cx="8915400" cy="457200"/>
          </a:xfrm>
        </p:spPr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447800"/>
            <a:ext cx="3733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14800" y="1447800"/>
            <a:ext cx="3733800" cy="4572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oter Placeholder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1" name="AutoShape 17"/>
          <p:cNvSpPr>
            <a:spLocks noChangeArrowheads="1"/>
          </p:cNvSpPr>
          <p:nvPr userDrawn="1"/>
        </p:nvSpPr>
        <p:spPr bwMode="auto">
          <a:xfrm>
            <a:off x="0" y="0"/>
            <a:ext cx="9144000" cy="6781800"/>
          </a:xfrm>
          <a:prstGeom prst="flowChartMultidocument">
            <a:avLst/>
          </a:prstGeom>
          <a:solidFill>
            <a:srgbClr val="FF0000"/>
          </a:solidFill>
          <a:ln w="12700" cap="sq">
            <a:solidFill>
              <a:srgbClr val="00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228600"/>
            <a:ext cx="7620000" cy="1047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228600" y="1447800"/>
            <a:ext cx="76200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400800"/>
            <a:ext cx="891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FF0000"/>
                </a:solidFill>
                <a:latin typeface="Lucida Calligraphy" pitchFamily="66" charset="0"/>
              </a:defRPr>
            </a:lvl1pPr>
          </a:lstStyle>
          <a:p>
            <a:r>
              <a:rPr lang="en-US"/>
              <a:t>Life</a:t>
            </a:r>
            <a:r>
              <a:rPr lang="en-US">
                <a:latin typeface="+mn-lt"/>
              </a:rPr>
              <a:t>Knowledge</a:t>
            </a:r>
            <a:r>
              <a:rPr lang="en-US"/>
              <a:t>®</a:t>
            </a:r>
          </a:p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 dt="0"/>
  <p:txStyles>
    <p:titleStyle>
      <a:lvl1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2pPr>
      <a:lvl3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3pPr>
      <a:lvl4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4pPr>
      <a:lvl5pPr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rgbClr val="000099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10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/>
          <a:p>
            <a:r>
              <a:rPr lang="en-US"/>
              <a:t>Life</a:t>
            </a:r>
            <a:r>
              <a:rPr lang="en-US">
                <a:latin typeface="Arial" charset="0"/>
              </a:rPr>
              <a:t>Knowledge</a:t>
            </a:r>
            <a:r>
              <a:rPr lang="en-US"/>
              <a:t>®</a:t>
            </a:r>
          </a:p>
        </p:txBody>
      </p:sp>
      <p:sp>
        <p:nvSpPr>
          <p:cNvPr id="4098" name="Rectangle 2"/>
          <p:cNvSpPr>
            <a:spLocks noChangeArrowheads="1"/>
          </p:cNvSpPr>
          <p:nvPr>
            <p:ph type="ctrTitle"/>
          </p:nvPr>
        </p:nvSpPr>
        <p:spPr>
          <a:xfrm>
            <a:off x="3200400" y="762000"/>
            <a:ext cx="5410200" cy="1524000"/>
          </a:xfrm>
          <a:noFill/>
          <a:ln/>
        </p:spPr>
        <p:txBody>
          <a:bodyPr/>
          <a:lstStyle/>
          <a:p>
            <a:r>
              <a:rPr lang="en-US" sz="4800">
                <a:solidFill>
                  <a:srgbClr val="FFFF00"/>
                </a:solidFill>
              </a:rPr>
              <a:t>The Importance of Professional Ethics</a:t>
            </a:r>
          </a:p>
        </p:txBody>
      </p:sp>
      <p:sp>
        <p:nvSpPr>
          <p:cNvPr id="4099" name="Rectangle 3"/>
          <p:cNvSpPr>
            <a:spLocks noChangeArrowheads="1"/>
          </p:cNvSpPr>
          <p:nvPr>
            <p:ph type="subTitle" idx="1"/>
          </p:nvPr>
        </p:nvSpPr>
        <p:spPr>
          <a:xfrm>
            <a:off x="381000" y="3352800"/>
            <a:ext cx="4876800" cy="1752600"/>
          </a:xfrm>
          <a:noFill/>
          <a:ln/>
        </p:spPr>
        <p:txBody>
          <a:bodyPr/>
          <a:lstStyle/>
          <a:p>
            <a:r>
              <a:rPr lang="en-US">
                <a:solidFill>
                  <a:srgbClr val="000000"/>
                </a:solidFill>
              </a:rPr>
              <a:t>How do I begin to grow?</a:t>
            </a:r>
          </a:p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101" name="Text Box 5"/>
          <p:cNvSpPr txBox="1">
            <a:spLocks noChangeArrowheads="1"/>
          </p:cNvSpPr>
          <p:nvPr/>
        </p:nvSpPr>
        <p:spPr bwMode="auto">
          <a:xfrm>
            <a:off x="152400" y="6142038"/>
            <a:ext cx="1219200" cy="639762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Arial" charset="0"/>
              </a:rPr>
              <a:t>Stage One of Development</a:t>
            </a:r>
            <a:br>
              <a:rPr lang="en-US" sz="1200" b="1">
                <a:solidFill>
                  <a:srgbClr val="000000"/>
                </a:solidFill>
                <a:latin typeface="Arial" charset="0"/>
              </a:rPr>
            </a:br>
            <a:r>
              <a:rPr lang="en-US" sz="1200" b="1">
                <a:solidFill>
                  <a:srgbClr val="000000"/>
                </a:solidFill>
                <a:latin typeface="Arial" charset="0"/>
              </a:rPr>
              <a:t>ME </a:t>
            </a:r>
          </a:p>
        </p:txBody>
      </p:sp>
      <p:sp>
        <p:nvSpPr>
          <p:cNvPr id="4102" name="Text Box 6"/>
          <p:cNvSpPr txBox="1">
            <a:spLocks noChangeArrowheads="1"/>
          </p:cNvSpPr>
          <p:nvPr/>
        </p:nvSpPr>
        <p:spPr bwMode="auto">
          <a:xfrm>
            <a:off x="228600" y="5867400"/>
            <a:ext cx="106680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pPr algn="ctr"/>
            <a:r>
              <a:rPr lang="en-US" sz="1200" b="1">
                <a:solidFill>
                  <a:srgbClr val="000000"/>
                </a:solidFill>
                <a:latin typeface="Arial" charset="0"/>
              </a:rPr>
              <a:t>HS 33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5122" name="Rectangle 2"/>
          <p:cNvSpPr>
            <a:spLocks noChangeArrowheads="1"/>
          </p:cNvSpPr>
          <p:nvPr>
            <p:ph type="title"/>
          </p:nvPr>
        </p:nvSpPr>
        <p:spPr>
          <a:xfrm>
            <a:off x="1143000" y="304800"/>
            <a:ext cx="8001000" cy="990600"/>
          </a:xfrm>
          <a:noFill/>
          <a:ln/>
        </p:spPr>
        <p:txBody>
          <a:bodyPr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Ethical Decision Making Criteria</a:t>
            </a:r>
          </a:p>
        </p:txBody>
      </p:sp>
      <p:sp>
        <p:nvSpPr>
          <p:cNvPr id="5123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304800" y="1371600"/>
            <a:ext cx="6248400" cy="5257800"/>
          </a:xfrm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Is it </a:t>
            </a:r>
            <a:r>
              <a:rPr lang="en-US" sz="2800" b="1">
                <a:solidFill>
                  <a:srgbClr val="FFFF00"/>
                </a:solidFill>
              </a:rPr>
              <a:t>legal</a:t>
            </a:r>
            <a:r>
              <a:rPr lang="en-US" sz="2800">
                <a:solidFill>
                  <a:schemeClr val="bg1"/>
                </a:solidFill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Would you want the same thing to </a:t>
            </a:r>
            <a:r>
              <a:rPr lang="en-US" sz="2800" b="1">
                <a:solidFill>
                  <a:srgbClr val="FFFF00"/>
                </a:solidFill>
              </a:rPr>
              <a:t>happen to you</a:t>
            </a:r>
            <a:r>
              <a:rPr lang="en-US" sz="2800">
                <a:solidFill>
                  <a:schemeClr val="bg1"/>
                </a:solidFill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Ask a </a:t>
            </a:r>
            <a:r>
              <a:rPr lang="en-US" sz="2800" b="1">
                <a:solidFill>
                  <a:srgbClr val="FFFF00"/>
                </a:solidFill>
              </a:rPr>
              <a:t>mentor</a:t>
            </a:r>
            <a:r>
              <a:rPr lang="en-US" sz="2800">
                <a:solidFill>
                  <a:schemeClr val="bg1"/>
                </a:solidFill>
              </a:rPr>
              <a:t>. Does that person believe it’s ethical?</a:t>
            </a:r>
          </a:p>
        </p:txBody>
      </p:sp>
      <p:sp>
        <p:nvSpPr>
          <p:cNvPr id="5209" name="Text Box 89"/>
          <p:cNvSpPr txBox="1">
            <a:spLocks noChangeArrowheads="1"/>
          </p:cNvSpPr>
          <p:nvPr/>
        </p:nvSpPr>
        <p:spPr bwMode="auto">
          <a:xfrm>
            <a:off x="152400" y="59436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Arial" charset="0"/>
              </a:rPr>
              <a:t>Objective 1</a:t>
            </a:r>
          </a:p>
          <a:p>
            <a:r>
              <a:rPr lang="en-US" sz="1200" b="1">
                <a:solidFill>
                  <a:schemeClr val="bg1"/>
                </a:solidFill>
                <a:latin typeface="Arial" charset="0"/>
              </a:rPr>
              <a:t>HS 33 TM A1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69634" name="Rectangle 2"/>
          <p:cNvSpPr>
            <a:spLocks noChangeArrowheads="1"/>
          </p:cNvSpPr>
          <p:nvPr>
            <p:ph type="title"/>
          </p:nvPr>
        </p:nvSpPr>
        <p:spPr>
          <a:xfrm>
            <a:off x="1066800" y="0"/>
            <a:ext cx="7620000" cy="609600"/>
          </a:xfrm>
          <a:noFill/>
          <a:ln/>
        </p:spPr>
        <p:txBody>
          <a:bodyPr/>
          <a:lstStyle/>
          <a:p>
            <a:pPr algn="ctr"/>
            <a:r>
              <a:rPr lang="en-US" sz="4000" b="1">
                <a:solidFill>
                  <a:srgbClr val="000000"/>
                </a:solidFill>
              </a:rPr>
              <a:t>Ethical Decision Making Criteria</a:t>
            </a:r>
          </a:p>
        </p:txBody>
      </p:sp>
      <p:sp>
        <p:nvSpPr>
          <p:cNvPr id="69635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533400" y="1371600"/>
            <a:ext cx="6248400" cy="4876800"/>
          </a:xfrm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What are the </a:t>
            </a:r>
            <a:r>
              <a:rPr lang="en-US" sz="2800" b="1">
                <a:solidFill>
                  <a:srgbClr val="FFFF00"/>
                </a:solidFill>
              </a:rPr>
              <a:t>benefits and costs</a:t>
            </a:r>
            <a:r>
              <a:rPr lang="en-US" sz="2800">
                <a:solidFill>
                  <a:schemeClr val="bg1"/>
                </a:solidFill>
              </a:rPr>
              <a:t> to all parties involved?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Would you want it to be </a:t>
            </a:r>
            <a:r>
              <a:rPr lang="en-US" sz="2800" b="1">
                <a:solidFill>
                  <a:srgbClr val="FFFF00"/>
                </a:solidFill>
              </a:rPr>
              <a:t>universally accepted</a:t>
            </a:r>
            <a:r>
              <a:rPr lang="en-US" sz="2800">
                <a:solidFill>
                  <a:schemeClr val="bg1"/>
                </a:solidFill>
              </a:rPr>
              <a:t>?</a:t>
            </a: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Would you be proud to have your action </a:t>
            </a:r>
            <a:r>
              <a:rPr lang="en-US" sz="2800" b="1">
                <a:solidFill>
                  <a:srgbClr val="FFFF00"/>
                </a:solidFill>
              </a:rPr>
              <a:t>appear on TV</a:t>
            </a:r>
            <a:r>
              <a:rPr lang="en-US" sz="2800">
                <a:solidFill>
                  <a:schemeClr val="bg1"/>
                </a:solidFill>
              </a:rPr>
              <a:t> or in the newspaper?</a:t>
            </a:r>
          </a:p>
        </p:txBody>
      </p:sp>
      <p:sp>
        <p:nvSpPr>
          <p:cNvPr id="69636" name="Text Box 4"/>
          <p:cNvSpPr txBox="1">
            <a:spLocks noChangeArrowheads="1"/>
          </p:cNvSpPr>
          <p:nvPr/>
        </p:nvSpPr>
        <p:spPr bwMode="auto">
          <a:xfrm>
            <a:off x="152400" y="59436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Arial" charset="0"/>
              </a:rPr>
              <a:t>Objective 1</a:t>
            </a:r>
          </a:p>
          <a:p>
            <a:r>
              <a:rPr lang="en-US" sz="1200" b="1">
                <a:solidFill>
                  <a:schemeClr val="bg1"/>
                </a:solidFill>
                <a:latin typeface="Arial" charset="0"/>
              </a:rPr>
              <a:t>HS 33 TM A2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66562" name="Rectangle 2"/>
          <p:cNvSpPr>
            <a:spLocks noChangeArrowheads="1"/>
          </p:cNvSpPr>
          <p:nvPr>
            <p:ph type="title"/>
          </p:nvPr>
        </p:nvSpPr>
        <p:spPr>
          <a:xfrm>
            <a:off x="1143000" y="-152400"/>
            <a:ext cx="7620000" cy="838200"/>
          </a:xfrm>
          <a:noFill/>
          <a:ln/>
        </p:spPr>
        <p:txBody>
          <a:bodyPr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Effects of Ethical Behavior</a:t>
            </a:r>
          </a:p>
        </p:txBody>
      </p:sp>
      <p:sp>
        <p:nvSpPr>
          <p:cNvPr id="66563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304800" y="1219200"/>
            <a:ext cx="6553200" cy="5257800"/>
          </a:xfrm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Gain </a:t>
            </a:r>
            <a:r>
              <a:rPr lang="en-US" sz="2800" b="1">
                <a:solidFill>
                  <a:srgbClr val="FFFF00"/>
                </a:solidFill>
              </a:rPr>
              <a:t>respect</a:t>
            </a:r>
            <a:r>
              <a:rPr lang="en-US" sz="2800">
                <a:solidFill>
                  <a:schemeClr val="bg1"/>
                </a:solidFill>
              </a:rPr>
              <a:t> from others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sz="280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800">
                <a:solidFill>
                  <a:schemeClr val="bg1"/>
                </a:solidFill>
              </a:rPr>
              <a:t>Gain the </a:t>
            </a:r>
            <a:r>
              <a:rPr lang="en-US" sz="2800" b="1">
                <a:solidFill>
                  <a:srgbClr val="FFFF00"/>
                </a:solidFill>
              </a:rPr>
              <a:t>trust</a:t>
            </a:r>
            <a:r>
              <a:rPr lang="en-US" sz="2800">
                <a:solidFill>
                  <a:schemeClr val="bg1"/>
                </a:solidFill>
              </a:rPr>
              <a:t> of others</a:t>
            </a:r>
          </a:p>
          <a:p>
            <a:pPr>
              <a:spcBef>
                <a:spcPct val="50000"/>
              </a:spcBef>
              <a:buFontTx/>
              <a:buNone/>
            </a:pPr>
            <a:endParaRPr lang="en-US" sz="280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FF00"/>
                </a:solidFill>
              </a:rPr>
              <a:t>Accountability</a:t>
            </a:r>
            <a:r>
              <a:rPr lang="en-US" sz="2800">
                <a:solidFill>
                  <a:schemeClr val="bg1"/>
                </a:solidFill>
              </a:rPr>
              <a:t> of people you deal with.</a:t>
            </a:r>
          </a:p>
        </p:txBody>
      </p:sp>
      <p:sp>
        <p:nvSpPr>
          <p:cNvPr id="66567" name="Text Box 7"/>
          <p:cNvSpPr txBox="1">
            <a:spLocks noChangeArrowheads="1"/>
          </p:cNvSpPr>
          <p:nvPr/>
        </p:nvSpPr>
        <p:spPr bwMode="auto">
          <a:xfrm>
            <a:off x="0" y="60198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Arial" charset="0"/>
              </a:rPr>
              <a:t>Objective 2</a:t>
            </a:r>
          </a:p>
          <a:p>
            <a:r>
              <a:rPr lang="en-US" sz="1200" b="1">
                <a:solidFill>
                  <a:schemeClr val="bg1"/>
                </a:solidFill>
                <a:latin typeface="Arial" charset="0"/>
              </a:rPr>
              <a:t>HS 33 TM B1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78850" name="Rectangle 2"/>
          <p:cNvSpPr>
            <a:spLocks noChangeArrowheads="1"/>
          </p:cNvSpPr>
          <p:nvPr>
            <p:ph type="title"/>
          </p:nvPr>
        </p:nvSpPr>
        <p:spPr>
          <a:xfrm>
            <a:off x="1143000" y="-152400"/>
            <a:ext cx="7620000" cy="838200"/>
          </a:xfrm>
          <a:noFill/>
          <a:ln/>
        </p:spPr>
        <p:txBody>
          <a:bodyPr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Effects of Ethical Behavior</a:t>
            </a:r>
          </a:p>
        </p:txBody>
      </p:sp>
      <p:sp>
        <p:nvSpPr>
          <p:cNvPr id="78851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304800" y="1219200"/>
            <a:ext cx="6553200" cy="5257800"/>
          </a:xfrm>
          <a:noFill/>
          <a:ln/>
        </p:spPr>
        <p:txBody>
          <a:bodyPr/>
          <a:lstStyle/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FF00"/>
                </a:solidFill>
              </a:rPr>
              <a:t>Security</a:t>
            </a:r>
          </a:p>
          <a:p>
            <a:pPr lvl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Provides a guideline for the actions of those around you.</a:t>
            </a:r>
          </a:p>
          <a:p>
            <a:pPr lvl="1">
              <a:spcBef>
                <a:spcPct val="50000"/>
              </a:spcBef>
              <a:buFontTx/>
              <a:buNone/>
            </a:pPr>
            <a:endParaRPr lang="en-US" sz="2400">
              <a:solidFill>
                <a:schemeClr val="bg1"/>
              </a:solidFill>
            </a:endParaRPr>
          </a:p>
          <a:p>
            <a:pPr>
              <a:spcBef>
                <a:spcPct val="50000"/>
              </a:spcBef>
            </a:pPr>
            <a:r>
              <a:rPr lang="en-US" sz="2800" b="1">
                <a:solidFill>
                  <a:srgbClr val="FFFF00"/>
                </a:solidFill>
              </a:rPr>
              <a:t>Fairness</a:t>
            </a:r>
          </a:p>
          <a:p>
            <a:pPr lvl="1">
              <a:spcBef>
                <a:spcPct val="50000"/>
              </a:spcBef>
            </a:pPr>
            <a:r>
              <a:rPr lang="en-US" sz="2400">
                <a:solidFill>
                  <a:schemeClr val="bg1"/>
                </a:solidFill>
              </a:rPr>
              <a:t>Insures that people in power will treat </a:t>
            </a:r>
            <a:br>
              <a:rPr lang="en-US" sz="2400">
                <a:solidFill>
                  <a:schemeClr val="bg1"/>
                </a:solidFill>
              </a:rPr>
            </a:br>
            <a:r>
              <a:rPr lang="en-US" sz="2400">
                <a:solidFill>
                  <a:schemeClr val="bg1"/>
                </a:solidFill>
              </a:rPr>
              <a:t>you fairly.</a:t>
            </a:r>
          </a:p>
        </p:txBody>
      </p:sp>
      <p:sp>
        <p:nvSpPr>
          <p:cNvPr id="78852" name="Text Box 4"/>
          <p:cNvSpPr txBox="1">
            <a:spLocks noChangeArrowheads="1"/>
          </p:cNvSpPr>
          <p:nvPr/>
        </p:nvSpPr>
        <p:spPr bwMode="auto">
          <a:xfrm>
            <a:off x="0" y="60198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Arial" charset="0"/>
              </a:rPr>
              <a:t>Objective 2</a:t>
            </a:r>
          </a:p>
          <a:p>
            <a:r>
              <a:rPr lang="en-US" sz="1200" b="1">
                <a:solidFill>
                  <a:schemeClr val="bg1"/>
                </a:solidFill>
                <a:latin typeface="Arial" charset="0"/>
              </a:rPr>
              <a:t>HS 33 TM B1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68610" name="Rectangle 2"/>
          <p:cNvSpPr>
            <a:spLocks noChangeArrowheads="1"/>
          </p:cNvSpPr>
          <p:nvPr>
            <p:ph type="title"/>
          </p:nvPr>
        </p:nvSpPr>
        <p:spPr>
          <a:xfrm>
            <a:off x="1143000" y="-304800"/>
            <a:ext cx="7620000" cy="1047750"/>
          </a:xfrm>
          <a:noFill/>
          <a:ln/>
        </p:spPr>
        <p:txBody>
          <a:bodyPr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Effects of Un-ethical Behavior</a:t>
            </a:r>
          </a:p>
        </p:txBody>
      </p:sp>
      <p:sp>
        <p:nvSpPr>
          <p:cNvPr id="68611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228600" y="1447800"/>
            <a:ext cx="7086600" cy="5257800"/>
          </a:xfrm>
          <a:noFill/>
          <a:ln/>
        </p:spPr>
        <p:txBody>
          <a:bodyPr/>
          <a:lstStyle/>
          <a:p>
            <a:pPr>
              <a:spcBef>
                <a:spcPct val="75000"/>
              </a:spcBef>
            </a:pPr>
            <a:r>
              <a:rPr lang="en-US" sz="2800">
                <a:solidFill>
                  <a:schemeClr val="bg1"/>
                </a:solidFill>
              </a:rPr>
              <a:t>Loss of respect</a:t>
            </a:r>
          </a:p>
          <a:p>
            <a:pPr>
              <a:spcBef>
                <a:spcPct val="75000"/>
              </a:spcBef>
            </a:pPr>
            <a:r>
              <a:rPr lang="en-US" sz="2800">
                <a:solidFill>
                  <a:schemeClr val="bg1"/>
                </a:solidFill>
              </a:rPr>
              <a:t>No dependable expectations for those around you.</a:t>
            </a:r>
          </a:p>
          <a:p>
            <a:pPr>
              <a:spcBef>
                <a:spcPct val="75000"/>
              </a:spcBef>
            </a:pPr>
            <a:r>
              <a:rPr lang="en-US" sz="2800">
                <a:solidFill>
                  <a:schemeClr val="bg1"/>
                </a:solidFill>
              </a:rPr>
              <a:t>Cost to group or company</a:t>
            </a:r>
          </a:p>
          <a:p>
            <a:pPr>
              <a:spcBef>
                <a:spcPct val="75000"/>
              </a:spcBef>
            </a:pPr>
            <a:r>
              <a:rPr lang="en-US" sz="2800">
                <a:solidFill>
                  <a:schemeClr val="bg1"/>
                </a:solidFill>
              </a:rPr>
              <a:t>Legal consequences</a:t>
            </a:r>
          </a:p>
        </p:txBody>
      </p:sp>
      <p:sp>
        <p:nvSpPr>
          <p:cNvPr id="68612" name="Text Box 4"/>
          <p:cNvSpPr txBox="1">
            <a:spLocks noChangeArrowheads="1"/>
          </p:cNvSpPr>
          <p:nvPr/>
        </p:nvSpPr>
        <p:spPr bwMode="auto">
          <a:xfrm>
            <a:off x="0" y="5943600"/>
            <a:ext cx="1149350" cy="457200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Arial" charset="0"/>
              </a:rPr>
              <a:t>Objective 2</a:t>
            </a:r>
          </a:p>
          <a:p>
            <a:r>
              <a:rPr lang="en-US" sz="1200" b="1">
                <a:solidFill>
                  <a:schemeClr val="bg1"/>
                </a:solidFill>
                <a:latin typeface="Arial" charset="0"/>
              </a:rPr>
              <a:t>HS 33 TM B2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Life</a:t>
            </a:r>
            <a:r>
              <a:rPr lang="en-US">
                <a:solidFill>
                  <a:srgbClr val="FF0000"/>
                </a:solidFill>
                <a:latin typeface="Arial" charset="0"/>
              </a:rPr>
              <a:t>Knowledge</a:t>
            </a:r>
            <a:r>
              <a:rPr lang="en-US">
                <a:solidFill>
                  <a:srgbClr val="FF0000"/>
                </a:solidFill>
                <a:latin typeface="Lucida Calligraphy" pitchFamily="66" charset="0"/>
              </a:rPr>
              <a:t>®</a:t>
            </a:r>
          </a:p>
          <a:p>
            <a:endParaRPr lang="en-US"/>
          </a:p>
        </p:txBody>
      </p:sp>
      <p:sp>
        <p:nvSpPr>
          <p:cNvPr id="80898" name="Rectangle 2"/>
          <p:cNvSpPr>
            <a:spLocks noChangeArrowheads="1"/>
          </p:cNvSpPr>
          <p:nvPr>
            <p:ph type="title"/>
          </p:nvPr>
        </p:nvSpPr>
        <p:spPr>
          <a:xfrm>
            <a:off x="1143000" y="-304800"/>
            <a:ext cx="7620000" cy="914400"/>
          </a:xfrm>
          <a:noFill/>
          <a:ln/>
        </p:spPr>
        <p:txBody>
          <a:bodyPr/>
          <a:lstStyle/>
          <a:p>
            <a:pPr algn="ctr"/>
            <a:r>
              <a:rPr lang="en-US" b="1">
                <a:solidFill>
                  <a:srgbClr val="000000"/>
                </a:solidFill>
              </a:rPr>
              <a:t>What is Ethics?</a:t>
            </a:r>
          </a:p>
        </p:txBody>
      </p:sp>
      <p:sp>
        <p:nvSpPr>
          <p:cNvPr id="80899" name="Rectangle 3"/>
          <p:cNvSpPr>
            <a:spLocks noChangeArrowheads="1"/>
          </p:cNvSpPr>
          <p:nvPr>
            <p:ph type="body" sz="half" idx="1"/>
          </p:nvPr>
        </p:nvSpPr>
        <p:spPr>
          <a:xfrm>
            <a:off x="228600" y="1447800"/>
            <a:ext cx="7543800" cy="5257800"/>
          </a:xfrm>
          <a:noFill/>
          <a:ln/>
        </p:spPr>
        <p:txBody>
          <a:bodyPr/>
          <a:lstStyle/>
          <a:p>
            <a:pPr marL="533400" indent="-533400">
              <a:spcBef>
                <a:spcPct val="75000"/>
              </a:spcBef>
              <a:buFontTx/>
              <a:buNone/>
            </a:pPr>
            <a:r>
              <a:rPr lang="en-US" sz="2800">
                <a:solidFill>
                  <a:schemeClr val="bg1"/>
                </a:solidFill>
              </a:rPr>
              <a:t>	Each group that we are involved with has a set of behavioral expectations that are accepted by that group that tell us what’s acceptable and what’s not.             </a:t>
            </a:r>
          </a:p>
          <a:p>
            <a:pPr marL="533400" indent="-533400">
              <a:spcBef>
                <a:spcPct val="75000"/>
              </a:spcBef>
              <a:buFontTx/>
              <a:buAutoNum type="arabicPeriod"/>
            </a:pPr>
            <a:r>
              <a:rPr lang="en-US" sz="2800">
                <a:solidFill>
                  <a:schemeClr val="bg1"/>
                </a:solidFill>
              </a:rPr>
              <a:t>Ethical behaviors can be ambiguous</a:t>
            </a:r>
            <a:br>
              <a:rPr lang="en-US" sz="2800">
                <a:solidFill>
                  <a:schemeClr val="bg1"/>
                </a:solidFill>
              </a:rPr>
            </a:br>
            <a:r>
              <a:rPr lang="en-US" sz="2800">
                <a:solidFill>
                  <a:schemeClr val="bg1"/>
                </a:solidFill>
              </a:rPr>
              <a:t>           </a:t>
            </a:r>
          </a:p>
          <a:p>
            <a:pPr marL="533400" indent="-533400">
              <a:spcBef>
                <a:spcPct val="75000"/>
              </a:spcBef>
              <a:buFontTx/>
              <a:buAutoNum type="arabicPeriod"/>
            </a:pPr>
            <a:r>
              <a:rPr lang="en-US" sz="2800">
                <a:solidFill>
                  <a:schemeClr val="bg1"/>
                </a:solidFill>
              </a:rPr>
              <a:t> 2. Must be communicated clearly to the members.</a:t>
            </a:r>
            <a:br>
              <a:rPr lang="en-US" sz="2800">
                <a:solidFill>
                  <a:schemeClr val="bg1"/>
                </a:solidFill>
              </a:rPr>
            </a:br>
            <a:endParaRPr lang="en-US" sz="2800">
              <a:solidFill>
                <a:schemeClr val="bg1"/>
              </a:solidFill>
            </a:endParaRPr>
          </a:p>
        </p:txBody>
      </p:sp>
      <p:sp>
        <p:nvSpPr>
          <p:cNvPr id="80900" name="Text Box 4"/>
          <p:cNvSpPr txBox="1">
            <a:spLocks noChangeArrowheads="1"/>
          </p:cNvSpPr>
          <p:nvPr/>
        </p:nvSpPr>
        <p:spPr bwMode="auto">
          <a:xfrm>
            <a:off x="0" y="5943600"/>
            <a:ext cx="1149350" cy="274638"/>
          </a:xfrm>
          <a:prstGeom prst="rect">
            <a:avLst/>
          </a:prstGeom>
          <a:noFill/>
          <a:ln w="12700" cap="sq">
            <a:noFill/>
            <a:miter lim="800000"/>
            <a:headEnd type="none" w="sm" len="sm"/>
            <a:tailEnd type="none" w="sm" len="sm"/>
          </a:ln>
          <a:effectLst/>
        </p:spPr>
        <p:txBody>
          <a:bodyPr>
            <a:spAutoFit/>
          </a:bodyPr>
          <a:lstStyle/>
          <a:p>
            <a:r>
              <a:rPr lang="en-US" sz="1200" b="1">
                <a:solidFill>
                  <a:schemeClr val="bg1"/>
                </a:solidFill>
                <a:latin typeface="Arial" charset="0"/>
              </a:rPr>
              <a:t>Objective 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K Template">
  <a:themeElements>
    <a:clrScheme name="LK Template 1">
      <a:dk1>
        <a:srgbClr val="336699"/>
      </a:dk1>
      <a:lt1>
        <a:srgbClr val="FFFFFF"/>
      </a:lt1>
      <a:dk2>
        <a:srgbClr val="0066FF"/>
      </a:dk2>
      <a:lt2>
        <a:srgbClr val="AFB5D2"/>
      </a:lt2>
      <a:accent1>
        <a:srgbClr val="66CCFF"/>
      </a:accent1>
      <a:accent2>
        <a:srgbClr val="99FFCC"/>
      </a:accent2>
      <a:accent3>
        <a:srgbClr val="FFFFFF"/>
      </a:accent3>
      <a:accent4>
        <a:srgbClr val="2A5682"/>
      </a:accent4>
      <a:accent5>
        <a:srgbClr val="B8E2FF"/>
      </a:accent5>
      <a:accent6>
        <a:srgbClr val="8AE7B9"/>
      </a:accent6>
      <a:hlink>
        <a:srgbClr val="FF99FF"/>
      </a:hlink>
      <a:folHlink>
        <a:srgbClr val="CCCCFF"/>
      </a:folHlink>
    </a:clrScheme>
    <a:fontScheme name="LK Template">
      <a:majorFont>
        <a:latin typeface="Times New Roman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LK Template 1">
        <a:dk1>
          <a:srgbClr val="336699"/>
        </a:dk1>
        <a:lt1>
          <a:srgbClr val="FFFFFF"/>
        </a:lt1>
        <a:dk2>
          <a:srgbClr val="0066FF"/>
        </a:dk2>
        <a:lt2>
          <a:srgbClr val="AFB5D2"/>
        </a:lt2>
        <a:accent1>
          <a:srgbClr val="66CCFF"/>
        </a:accent1>
        <a:accent2>
          <a:srgbClr val="99FFCC"/>
        </a:accent2>
        <a:accent3>
          <a:srgbClr val="FFFFFF"/>
        </a:accent3>
        <a:accent4>
          <a:srgbClr val="2A5682"/>
        </a:accent4>
        <a:accent5>
          <a:srgbClr val="B8E2FF"/>
        </a:accent5>
        <a:accent6>
          <a:srgbClr val="8AE7B9"/>
        </a:accent6>
        <a:hlink>
          <a:srgbClr val="FF99FF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K Template 2">
        <a:dk1>
          <a:srgbClr val="003366"/>
        </a:dk1>
        <a:lt1>
          <a:srgbClr val="CCECFF"/>
        </a:lt1>
        <a:dk2>
          <a:srgbClr val="4B3384"/>
        </a:dk2>
        <a:lt2>
          <a:srgbClr val="849CBB"/>
        </a:lt2>
        <a:accent1>
          <a:srgbClr val="90DBFF"/>
        </a:accent1>
        <a:accent2>
          <a:srgbClr val="99FFCC"/>
        </a:accent2>
        <a:accent3>
          <a:srgbClr val="E2F4FF"/>
        </a:accent3>
        <a:accent4>
          <a:srgbClr val="002A56"/>
        </a:accent4>
        <a:accent5>
          <a:srgbClr val="C6EAFF"/>
        </a:accent5>
        <a:accent6>
          <a:srgbClr val="8AE7B9"/>
        </a:accent6>
        <a:hlink>
          <a:srgbClr val="DFC0FF"/>
        </a:hlink>
        <a:folHlink>
          <a:srgbClr val="6DC5D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K Template 3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585BF1E7EC2C041B26EC0D94B031A2B" ma:contentTypeVersion="8" ma:contentTypeDescription="Create a new document." ma:contentTypeScope="" ma:versionID="d2ff85afcd0bd1787a940054d8ddfd48">
  <xsd:schema xmlns:xsd="http://www.w3.org/2001/XMLSchema" xmlns:xs="http://www.w3.org/2001/XMLSchema" xmlns:p="http://schemas.microsoft.com/office/2006/metadata/properties" xmlns:ns2="7d75d6f9-8bd4-4602-97a0-53722360a9f2" targetNamespace="http://schemas.microsoft.com/office/2006/metadata/properties" ma:root="true" ma:fieldsID="7794668b00080dc134d5101d02f02a42" ns2:_="">
    <xsd:import namespace="7d75d6f9-8bd4-4602-97a0-53722360a9f2"/>
    <xsd:element name="properties">
      <xsd:complexType>
        <xsd:sequence>
          <xsd:element name="documentManagement">
            <xsd:complexType>
              <xsd:all>
                <xsd:element ref="ns2:FromServer" minOccurs="0"/>
                <xsd:element ref="ns2:Department" minOccurs="0"/>
                <xsd:element ref="ns2:DocumentID" minOccurs="0"/>
                <xsd:element ref="ns2:Comments" minOccurs="0"/>
                <xsd:element ref="ns2:QFMSP_x0020_source_x0020_nam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d75d6f9-8bd4-4602-97a0-53722360a9f2" elementFormDefault="qualified">
    <xsd:import namespace="http://schemas.microsoft.com/office/2006/documentManagement/types"/>
    <xsd:import namespace="http://schemas.microsoft.com/office/infopath/2007/PartnerControls"/>
    <xsd:element name="FromServer" ma:index="8" nillable="true" ma:displayName="FromServer" ma:default="" ma:internalName="FromServer">
      <xsd:simpleType>
        <xsd:restriction base="dms:Text"/>
      </xsd:simpleType>
    </xsd:element>
    <xsd:element name="Department" ma:index="9" nillable="true" ma:displayName="Department" ma:default="(No department)" ma:internalName="Department">
      <xsd:simpleType>
        <xsd:restriction base="dms:Text"/>
      </xsd:simpleType>
    </xsd:element>
    <xsd:element name="DocumentID" ma:index="10" nillable="true" ma:displayName="DocumentID" ma:default="" ma:internalName="DocumentID">
      <xsd:simpleType>
        <xsd:restriction base="dms:Text"/>
      </xsd:simpleType>
    </xsd:element>
    <xsd:element name="Comments" ma:index="12" nillable="true" ma:displayName="Comments" ma:default="" ma:internalName="Comments">
      <xsd:simpleType>
        <xsd:restriction base="dms:Text"/>
      </xsd:simpleType>
    </xsd:element>
    <xsd:element name="QFMSP_x0020_source_x0020_name" ma:index="13" nillable="true" ma:displayName="QFMSP source name" ma:description="Quest File Migrator original source name." ma:hidden="true" ma:internalName="QFMSP_x0020_source_x0020_nam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 ma:readOnly="tru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 ma:index="11" ma:displayName="Keywords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>
  <documentManagement>
    <QFMSP_x0020_source_x0020_name xmlns="7d75d6f9-8bd4-4602-97a0-53722360a9f2" xsi:nil="true"/>
    <Comments xmlns="7d75d6f9-8bd4-4602-97a0-53722360a9f2" xsi:nil="true"/>
    <FromServer xmlns="7d75d6f9-8bd4-4602-97a0-53722360a9f2" xsi:nil="true"/>
    <Department xmlns="7d75d6f9-8bd4-4602-97a0-53722360a9f2">(No department)</Department>
    <DocumentID xmlns="7d75d6f9-8bd4-4602-97a0-53722360a9f2" xsi:nil="true"/>
  </documentManagement>
</p:properties>
</file>

<file path=customXml/itemProps1.xml><?xml version="1.0" encoding="utf-8"?>
<ds:datastoreItem xmlns:ds="http://schemas.openxmlformats.org/officeDocument/2006/customXml" ds:itemID="{E8ACDBD3-EBF8-467D-929D-66E236AFB81F}"/>
</file>

<file path=customXml/itemProps2.xml><?xml version="1.0" encoding="utf-8"?>
<ds:datastoreItem xmlns:ds="http://schemas.openxmlformats.org/officeDocument/2006/customXml" ds:itemID="{06EEC8D0-8A7D-4B35-8C33-26E9F9E86290}"/>
</file>

<file path=customXml/itemProps3.xml><?xml version="1.0" encoding="utf-8"?>
<ds:datastoreItem xmlns:ds="http://schemas.openxmlformats.org/officeDocument/2006/customXml" ds:itemID="{437896B6-39DB-42B6-AA0B-85B4E71ABB59}"/>
</file>

<file path=docProps/app.xml><?xml version="1.0" encoding="utf-8"?>
<Properties xmlns="http://schemas.openxmlformats.org/officeDocument/2006/extended-properties" xmlns:vt="http://schemas.openxmlformats.org/officeDocument/2006/docPropsVTypes">
  <Template>LK Template</Template>
  <TotalTime>63</TotalTime>
  <Words>221</Words>
  <Application>Microsoft PowerPoint</Application>
  <PresentationFormat>On-screen Show (4:3)</PresentationFormat>
  <Paragraphs>44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Design Template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Times New Roman</vt:lpstr>
      <vt:lpstr>Arial</vt:lpstr>
      <vt:lpstr>Lucida Calligraphy</vt:lpstr>
      <vt:lpstr>LK Template</vt:lpstr>
      <vt:lpstr>The Importance of Professional Ethics</vt:lpstr>
      <vt:lpstr>Ethical Decision Making Criteria</vt:lpstr>
      <vt:lpstr>Ethical Decision Making Criteria</vt:lpstr>
      <vt:lpstr>Effects of Ethical Behavior</vt:lpstr>
      <vt:lpstr>Effects of Ethical Behavior</vt:lpstr>
      <vt:lpstr>Effects of Un-ethical Behavior</vt:lpstr>
      <vt:lpstr>What is Ethics?</vt:lpstr>
    </vt:vector>
  </TitlesOfParts>
  <Company>Centre Pointe Education, Inc.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Mark Reardon</dc:creator>
  <cp:lastModifiedBy>kblankenship</cp:lastModifiedBy>
  <cp:revision>5</cp:revision>
  <cp:lastPrinted>1601-01-01T00:00:00Z</cp:lastPrinted>
  <dcterms:created xsi:type="dcterms:W3CDTF">2003-12-07T06:27:43Z</dcterms:created>
  <dcterms:modified xsi:type="dcterms:W3CDTF">2008-01-02T15:56:28Z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2</vt:i4>
  </property>
  <property fmtid="{D5CDD505-2E9C-101B-9397-08002B2CF9AE}" pid="3" name="LCID">
    <vt:i4>1033</vt:i4>
  </property>
  <property fmtid="{D5CDD505-2E9C-101B-9397-08002B2CF9AE}" pid="4" name="ContentTypeId">
    <vt:lpwstr>0x0101003585BF1E7EC2C041B26EC0D94B031A2B</vt:lpwstr>
  </property>
</Properties>
</file>