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60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00"/>
    <a:srgbClr val="000000"/>
    <a:srgbClr val="FF0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683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fld id="{113FFFF7-2C88-49C1-8E7D-D80D09AE769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630C0B7-392D-415A-BF82-0249A97A402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3A9343-BC05-418F-BEFF-1DC940165B72}" type="slidenum">
              <a:rPr lang="en-US"/>
              <a:pPr/>
              <a:t>1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771937-3465-4067-BC95-0661A1B72F9F}" type="slidenum">
              <a:rPr lang="en-US"/>
              <a:pPr/>
              <a:t>2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301A4F-026F-49B1-9E6E-1DA92D06135E}" type="slidenum">
              <a:rPr lang="en-US"/>
              <a:pPr/>
              <a:t>3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CB7597-1252-434F-9F90-BE5DD26245BF}" type="slidenum">
              <a:rPr lang="en-US"/>
              <a:pPr/>
              <a:t>4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600200" y="1676400"/>
            <a:ext cx="75438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76400" y="2971800"/>
            <a:ext cx="7467600" cy="1371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249988"/>
            <a:ext cx="8839200" cy="6080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</p:txBody>
      </p:sp>
      <p:sp>
        <p:nvSpPr>
          <p:cNvPr id="3084" name="Arc 12"/>
          <p:cNvSpPr>
            <a:spLocks/>
          </p:cNvSpPr>
          <p:nvPr/>
        </p:nvSpPr>
        <p:spPr bwMode="auto">
          <a:xfrm>
            <a:off x="-76200" y="-1752600"/>
            <a:ext cx="400050" cy="64008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1600 w 21600"/>
              <a:gd name="T1" fmla="*/ 43200 h 43200"/>
              <a:gd name="T2" fmla="*/ 21600 w 21600"/>
              <a:gd name="T3" fmla="*/ 0 h 43200"/>
              <a:gd name="T4" fmla="*/ 21600 w 216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21600" y="43200"/>
                </a:moveTo>
                <a:cubicBezTo>
                  <a:pt x="9670" y="43200"/>
                  <a:pt x="0" y="33529"/>
                  <a:pt x="0" y="21600"/>
                </a:cubicBezTo>
                <a:cubicBezTo>
                  <a:pt x="-1" y="9670"/>
                  <a:pt x="9670" y="0"/>
                  <a:pt x="21599" y="0"/>
                </a:cubicBezTo>
              </a:path>
              <a:path w="21600" h="43200" stroke="0" extrusionOk="0">
                <a:moveTo>
                  <a:pt x="21600" y="43200"/>
                </a:moveTo>
                <a:cubicBezTo>
                  <a:pt x="9670" y="43200"/>
                  <a:pt x="0" y="33529"/>
                  <a:pt x="0" y="21600"/>
                </a:cubicBezTo>
                <a:cubicBezTo>
                  <a:pt x="-1" y="9670"/>
                  <a:pt x="9670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gradFill rotWithShape="0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5" name="Arc 13"/>
          <p:cNvSpPr>
            <a:spLocks/>
          </p:cNvSpPr>
          <p:nvPr/>
        </p:nvSpPr>
        <p:spPr bwMode="auto">
          <a:xfrm>
            <a:off x="1219200" y="1981200"/>
            <a:ext cx="400050" cy="6400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43200"/>
              <a:gd name="T2" fmla="*/ 0 w 21600"/>
              <a:gd name="T3" fmla="*/ 43200 h 43200"/>
              <a:gd name="T4" fmla="*/ 0 w 216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249238" y="0"/>
            <a:ext cx="1066800" cy="6856413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000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9" name="AutoShape 17"/>
          <p:cNvSpPr>
            <a:spLocks noChangeArrowheads="1"/>
          </p:cNvSpPr>
          <p:nvPr/>
        </p:nvSpPr>
        <p:spPr bwMode="auto">
          <a:xfrm rot="6000000">
            <a:off x="876300" y="2095500"/>
            <a:ext cx="723900" cy="571500"/>
          </a:xfrm>
          <a:prstGeom prst="triangle">
            <a:avLst>
              <a:gd name="adj" fmla="val 49995"/>
            </a:avLst>
          </a:prstGeom>
          <a:gradFill rotWithShape="0">
            <a:gsLst>
              <a:gs pos="0">
                <a:srgbClr val="FFFF00"/>
              </a:gs>
              <a:gs pos="100000">
                <a:srgbClr val="FF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dist="76200" dir="5400000" algn="ctr" rotWithShape="0">
              <a:srgbClr val="003399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088" name="AutoShape 16"/>
          <p:cNvSpPr>
            <a:spLocks noChangeArrowheads="1"/>
          </p:cNvSpPr>
          <p:nvPr/>
        </p:nvSpPr>
        <p:spPr bwMode="auto">
          <a:xfrm rot="6000000">
            <a:off x="533400" y="2038350"/>
            <a:ext cx="723900" cy="571500"/>
          </a:xfrm>
          <a:prstGeom prst="triangle">
            <a:avLst>
              <a:gd name="adj" fmla="val 49995"/>
            </a:avLst>
          </a:prstGeom>
          <a:gradFill rotWithShape="0">
            <a:gsLst>
              <a:gs pos="0">
                <a:srgbClr val="FFFF00"/>
              </a:gs>
              <a:gs pos="100000">
                <a:srgbClr val="FF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dist="76200" dir="5400000" algn="ctr" rotWithShape="0">
              <a:schemeClr val="tx1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47650"/>
            <a:ext cx="1905000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0200" y="247650"/>
            <a:ext cx="5562600" cy="5924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47650"/>
            <a:ext cx="7620000" cy="10477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00200" y="1600200"/>
            <a:ext cx="76200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0200" y="3962400"/>
            <a:ext cx="76200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400800"/>
            <a:ext cx="89154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600200"/>
            <a:ext cx="3733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733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247650"/>
            <a:ext cx="7620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600200"/>
            <a:ext cx="7620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40080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0000"/>
                </a:solidFill>
                <a:latin typeface="Lucida Calligraphy" pitchFamily="66" charset="0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  <p:sp>
        <p:nvSpPr>
          <p:cNvPr id="1036" name="Arc 12"/>
          <p:cNvSpPr>
            <a:spLocks/>
          </p:cNvSpPr>
          <p:nvPr/>
        </p:nvSpPr>
        <p:spPr bwMode="auto">
          <a:xfrm>
            <a:off x="-76200" y="-1752600"/>
            <a:ext cx="400050" cy="64008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1600 w 21600"/>
              <a:gd name="T1" fmla="*/ 43200 h 43200"/>
              <a:gd name="T2" fmla="*/ 21600 w 21600"/>
              <a:gd name="T3" fmla="*/ 0 h 43200"/>
              <a:gd name="T4" fmla="*/ 21600 w 216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21600" y="43200"/>
                </a:moveTo>
                <a:cubicBezTo>
                  <a:pt x="9670" y="43200"/>
                  <a:pt x="0" y="33529"/>
                  <a:pt x="0" y="21600"/>
                </a:cubicBezTo>
                <a:cubicBezTo>
                  <a:pt x="-1" y="9670"/>
                  <a:pt x="9670" y="0"/>
                  <a:pt x="21599" y="0"/>
                </a:cubicBezTo>
              </a:path>
              <a:path w="21600" h="43200" stroke="0" extrusionOk="0">
                <a:moveTo>
                  <a:pt x="21600" y="43200"/>
                </a:moveTo>
                <a:cubicBezTo>
                  <a:pt x="9670" y="43200"/>
                  <a:pt x="0" y="33529"/>
                  <a:pt x="0" y="21600"/>
                </a:cubicBezTo>
                <a:cubicBezTo>
                  <a:pt x="-1" y="9670"/>
                  <a:pt x="9670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gradFill rotWithShape="0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7" name="Arc 13"/>
          <p:cNvSpPr>
            <a:spLocks/>
          </p:cNvSpPr>
          <p:nvPr/>
        </p:nvSpPr>
        <p:spPr bwMode="auto">
          <a:xfrm>
            <a:off x="1219200" y="1981200"/>
            <a:ext cx="400050" cy="6400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43200"/>
              <a:gd name="T2" fmla="*/ 0 w 21600"/>
              <a:gd name="T3" fmla="*/ 43200 h 43200"/>
              <a:gd name="T4" fmla="*/ 0 w 216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249238" y="0"/>
            <a:ext cx="1066800" cy="6856413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000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 rot="6000000">
            <a:off x="800100" y="590550"/>
            <a:ext cx="723900" cy="571500"/>
          </a:xfrm>
          <a:prstGeom prst="triangle">
            <a:avLst>
              <a:gd name="adj" fmla="val 49995"/>
            </a:avLst>
          </a:prstGeom>
          <a:gradFill rotWithShape="0">
            <a:gsLst>
              <a:gs pos="0">
                <a:srgbClr val="FFFF00"/>
              </a:gs>
              <a:gs pos="100000">
                <a:srgbClr val="FF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dist="76200" dir="5400000" algn="ctr" rotWithShape="0">
              <a:srgbClr val="003399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40" name="AutoShape 16"/>
          <p:cNvSpPr>
            <a:spLocks noChangeArrowheads="1"/>
          </p:cNvSpPr>
          <p:nvPr/>
        </p:nvSpPr>
        <p:spPr bwMode="auto">
          <a:xfrm rot="6000000">
            <a:off x="457200" y="533400"/>
            <a:ext cx="723900" cy="571500"/>
          </a:xfrm>
          <a:prstGeom prst="triangle">
            <a:avLst>
              <a:gd name="adj" fmla="val 49995"/>
            </a:avLst>
          </a:prstGeom>
          <a:gradFill rotWithShape="0">
            <a:gsLst>
              <a:gs pos="0">
                <a:srgbClr val="FFFF00"/>
              </a:gs>
              <a:gs pos="100000">
                <a:srgbClr val="FF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dist="76200" dir="5400000" algn="ctr" rotWithShape="0">
              <a:schemeClr val="tx1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Life</a:t>
            </a:r>
            <a:r>
              <a:rPr lang="en-US">
                <a:latin typeface="Arial" charset="0"/>
              </a:rPr>
              <a:t>Knowledge</a:t>
            </a:r>
            <a:r>
              <a:rPr lang="en-US"/>
              <a:t>®</a:t>
            </a: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1676400"/>
            <a:ext cx="7543800" cy="1600200"/>
          </a:xfrm>
          <a:noFill/>
          <a:ln/>
        </p:spPr>
        <p:txBody>
          <a:bodyPr/>
          <a:lstStyle/>
          <a:p>
            <a:r>
              <a:rPr lang="en-US" sz="4800">
                <a:solidFill>
                  <a:srgbClr val="FF0000"/>
                </a:solidFill>
              </a:rPr>
              <a:t>Communicating with Customers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429000"/>
            <a:ext cx="5410200" cy="17526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How do I begin to grow?</a:t>
            </a:r>
          </a:p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152400" y="6142038"/>
            <a:ext cx="1219200" cy="6397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Arial" charset="0"/>
              </a:rPr>
              <a:t>Stage One of Development</a:t>
            </a:r>
            <a:br>
              <a:rPr lang="en-US" sz="1200" b="1">
                <a:solidFill>
                  <a:srgbClr val="000000"/>
                </a:solidFill>
                <a:latin typeface="Arial" charset="0"/>
              </a:rPr>
            </a:br>
            <a:r>
              <a:rPr lang="en-US" sz="1200" b="1">
                <a:solidFill>
                  <a:srgbClr val="000000"/>
                </a:solidFill>
                <a:latin typeface="Arial" charset="0"/>
              </a:rPr>
              <a:t>ME 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228600" y="5867400"/>
            <a:ext cx="10668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Arial" charset="0"/>
              </a:rPr>
              <a:t>HS 50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685800"/>
            <a:ext cx="7620000" cy="1047750"/>
          </a:xfrm>
          <a:noFill/>
          <a:ln/>
        </p:spPr>
        <p:txBody>
          <a:bodyPr/>
          <a:lstStyle/>
          <a:p>
            <a:pPr algn="ctr"/>
            <a:r>
              <a:rPr lang="en-US" sz="4800" b="1">
                <a:solidFill>
                  <a:srgbClr val="FF0000"/>
                </a:solidFill>
              </a:rPr>
              <a:t>Common Techniques To Improve Communication</a:t>
            </a:r>
            <a:r>
              <a:rPr lang="en-US"/>
              <a:t>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62200" y="1676400"/>
            <a:ext cx="6248400" cy="4038600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sz="2800">
              <a:solidFill>
                <a:schemeClr val="bg1"/>
              </a:solidFill>
            </a:endParaRPr>
          </a:p>
          <a:p>
            <a:pPr lvl="1"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 b="0">
                <a:solidFill>
                  <a:schemeClr val="bg1"/>
                </a:solidFill>
              </a:rPr>
              <a:t>Be </a:t>
            </a:r>
            <a:r>
              <a:rPr lang="en-US" sz="2400">
                <a:solidFill>
                  <a:schemeClr val="bg1"/>
                </a:solidFill>
              </a:rPr>
              <a:t>friendly</a:t>
            </a:r>
            <a:r>
              <a:rPr lang="en-US" sz="2400" b="0">
                <a:solidFill>
                  <a:schemeClr val="bg1"/>
                </a:solidFill>
              </a:rPr>
              <a:t> and helpful. </a:t>
            </a:r>
          </a:p>
          <a:p>
            <a:pPr lvl="1"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 b="0">
                <a:solidFill>
                  <a:schemeClr val="bg1"/>
                </a:solidFill>
              </a:rPr>
              <a:t>Be </a:t>
            </a:r>
            <a:r>
              <a:rPr lang="en-US" sz="2400">
                <a:solidFill>
                  <a:schemeClr val="bg1"/>
                </a:solidFill>
              </a:rPr>
              <a:t>energetic</a:t>
            </a:r>
            <a:r>
              <a:rPr lang="en-US" sz="2400" b="0">
                <a:solidFill>
                  <a:schemeClr val="bg1"/>
                </a:solidFill>
              </a:rPr>
              <a:t>. </a:t>
            </a:r>
          </a:p>
          <a:p>
            <a:pPr lvl="1"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 b="0">
                <a:solidFill>
                  <a:schemeClr val="bg1"/>
                </a:solidFill>
              </a:rPr>
              <a:t>Be </a:t>
            </a:r>
            <a:r>
              <a:rPr lang="en-US" sz="2400">
                <a:solidFill>
                  <a:schemeClr val="bg1"/>
                </a:solidFill>
              </a:rPr>
              <a:t>positive</a:t>
            </a:r>
            <a:r>
              <a:rPr lang="en-US" sz="2400" b="0">
                <a:solidFill>
                  <a:schemeClr val="bg1"/>
                </a:solidFill>
              </a:rPr>
              <a:t> about yourself and the business. </a:t>
            </a:r>
          </a:p>
          <a:p>
            <a:pPr lvl="1"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 b="0">
                <a:solidFill>
                  <a:schemeClr val="bg1"/>
                </a:solidFill>
              </a:rPr>
              <a:t>Be </a:t>
            </a:r>
            <a:r>
              <a:rPr lang="en-US" sz="2400">
                <a:solidFill>
                  <a:schemeClr val="bg1"/>
                </a:solidFill>
              </a:rPr>
              <a:t>interested</a:t>
            </a:r>
            <a:r>
              <a:rPr lang="en-US" sz="2400" b="0">
                <a:solidFill>
                  <a:schemeClr val="bg1"/>
                </a:solidFill>
              </a:rPr>
              <a:t> and attentive. </a:t>
            </a:r>
          </a:p>
          <a:p>
            <a:pPr lvl="1"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>
                <a:solidFill>
                  <a:schemeClr val="bg1"/>
                </a:solidFill>
              </a:rPr>
              <a:t>Listen</a:t>
            </a:r>
            <a:r>
              <a:rPr lang="en-US" sz="2400" b="0">
                <a:solidFill>
                  <a:schemeClr val="bg1"/>
                </a:solidFill>
              </a:rPr>
              <a:t> to the customer.</a:t>
            </a:r>
            <a:r>
              <a:rPr lang="en-US" b="0">
                <a:solidFill>
                  <a:schemeClr val="bg1"/>
                </a:solidFill>
              </a:rPr>
              <a:t> </a:t>
            </a:r>
          </a:p>
          <a:p>
            <a:endParaRPr lang="en-US" sz="2400" b="0">
              <a:solidFill>
                <a:schemeClr val="bg1"/>
              </a:solidFill>
            </a:endParaRP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228600" y="6172200"/>
            <a:ext cx="1065213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1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50 TM 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7620000" cy="1295400"/>
          </a:xfrm>
          <a:noFill/>
          <a:ln/>
        </p:spPr>
        <p:txBody>
          <a:bodyPr/>
          <a:lstStyle/>
          <a:p>
            <a:pPr algn="ctr"/>
            <a:r>
              <a:rPr lang="en-US" sz="4800" b="1">
                <a:solidFill>
                  <a:srgbClr val="FF0000"/>
                </a:solidFill>
              </a:rPr>
              <a:t>Good Non-Verbal Communication</a:t>
            </a:r>
            <a:r>
              <a:rPr lang="en-US"/>
              <a:t>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1371600"/>
            <a:ext cx="7391400" cy="5257800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sz="2800">
              <a:solidFill>
                <a:schemeClr val="bg1"/>
              </a:solidFill>
            </a:endParaRPr>
          </a:p>
          <a:p>
            <a:pPr lvl="1"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 b="0"/>
              <a:t> </a:t>
            </a:r>
            <a:r>
              <a:rPr lang="en-US" sz="2400" b="0">
                <a:solidFill>
                  <a:schemeClr val="bg1"/>
                </a:solidFill>
              </a:rPr>
              <a:t>Smiling and making eye contact</a:t>
            </a:r>
          </a:p>
          <a:p>
            <a:pPr lvl="1"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 b="0">
                <a:solidFill>
                  <a:schemeClr val="bg1"/>
                </a:solidFill>
              </a:rPr>
              <a:t> Being neat and clean</a:t>
            </a:r>
          </a:p>
          <a:p>
            <a:pPr lvl="1"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 b="0">
                <a:solidFill>
                  <a:schemeClr val="bg1"/>
                </a:solidFill>
              </a:rPr>
              <a:t> Nodding head in agreement</a:t>
            </a:r>
          </a:p>
          <a:p>
            <a:pPr lvl="1"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 b="0">
                <a:solidFill>
                  <a:schemeClr val="bg1"/>
                </a:solidFill>
              </a:rPr>
              <a:t>Listening to the customer</a:t>
            </a:r>
          </a:p>
          <a:p>
            <a:pPr lvl="1"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 b="0">
                <a:solidFill>
                  <a:schemeClr val="bg1"/>
                </a:solidFill>
              </a:rPr>
              <a:t> Approach the customer</a:t>
            </a:r>
          </a:p>
          <a:p>
            <a:pPr lvl="1"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 b="0">
                <a:solidFill>
                  <a:schemeClr val="bg1"/>
                </a:solidFill>
              </a:rPr>
              <a:t> Standing upright and acting interested</a:t>
            </a:r>
          </a:p>
          <a:p>
            <a:pPr lvl="1"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 b="0">
                <a:solidFill>
                  <a:schemeClr val="bg1"/>
                </a:solidFill>
              </a:rPr>
              <a:t>Putting down other things to help a customer</a:t>
            </a:r>
          </a:p>
          <a:p>
            <a:pPr lvl="1"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 b="0">
                <a:solidFill>
                  <a:schemeClr val="bg1"/>
                </a:solidFill>
              </a:rPr>
              <a:t> Being friendly</a:t>
            </a:r>
            <a:r>
              <a:rPr lang="en-US" sz="2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228600" y="6400800"/>
            <a:ext cx="996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2</a:t>
            </a:r>
          </a:p>
          <a:p>
            <a:endParaRPr lang="en-US" sz="1200" b="1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609600"/>
            <a:ext cx="7620000" cy="1371600"/>
          </a:xfrm>
          <a:noFill/>
          <a:ln/>
        </p:spPr>
        <p:txBody>
          <a:bodyPr/>
          <a:lstStyle/>
          <a:p>
            <a:pPr algn="ctr"/>
            <a:r>
              <a:rPr lang="en-US" sz="4800" b="1">
                <a:solidFill>
                  <a:srgbClr val="FF0000"/>
                </a:solidFill>
              </a:rPr>
              <a:t>Four Steps To Handle Complaints</a:t>
            </a:r>
            <a:r>
              <a:rPr lang="en-US" sz="4800"/>
              <a:t>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0" y="2057400"/>
            <a:ext cx="6705600" cy="44196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sz="240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 b="0">
                <a:solidFill>
                  <a:schemeClr val="bg1"/>
                </a:solidFill>
              </a:rPr>
              <a:t>Be </a:t>
            </a:r>
            <a:r>
              <a:rPr lang="en-US" sz="2400">
                <a:solidFill>
                  <a:schemeClr val="bg1"/>
                </a:solidFill>
              </a:rPr>
              <a:t>friendly and apologize</a:t>
            </a:r>
            <a:r>
              <a:rPr lang="en-US" sz="2400" b="0">
                <a:solidFill>
                  <a:schemeClr val="bg1"/>
                </a:solidFill>
              </a:rPr>
              <a:t> for the mistake or problem.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 b="0">
                <a:solidFill>
                  <a:schemeClr val="bg1"/>
                </a:solidFill>
              </a:rPr>
              <a:t>Have the </a:t>
            </a:r>
            <a:r>
              <a:rPr lang="en-US" sz="2400">
                <a:solidFill>
                  <a:schemeClr val="bg1"/>
                </a:solidFill>
              </a:rPr>
              <a:t>customer explain</a:t>
            </a:r>
            <a:r>
              <a:rPr lang="en-US" sz="2400" b="0">
                <a:solidFill>
                  <a:schemeClr val="bg1"/>
                </a:solidFill>
              </a:rPr>
              <a:t> the problem and what the customer would like to happen.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 b="0">
                <a:solidFill>
                  <a:schemeClr val="bg1"/>
                </a:solidFill>
              </a:rPr>
              <a:t>Tell the customer you will </a:t>
            </a:r>
            <a:r>
              <a:rPr lang="en-US" sz="2400">
                <a:solidFill>
                  <a:schemeClr val="bg1"/>
                </a:solidFill>
              </a:rPr>
              <a:t>help resolve the problem</a:t>
            </a:r>
            <a:r>
              <a:rPr lang="en-US" sz="2400" b="0">
                <a:solidFill>
                  <a:schemeClr val="bg1"/>
                </a:solidFill>
              </a:rPr>
              <a:t> immediately.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>
                <a:solidFill>
                  <a:schemeClr val="bg1"/>
                </a:solidFill>
              </a:rPr>
              <a:t>Solve the problem</a:t>
            </a:r>
            <a:r>
              <a:rPr lang="en-US" sz="2400" b="0">
                <a:solidFill>
                  <a:schemeClr val="bg1"/>
                </a:solidFill>
              </a:rPr>
              <a:t> or get a manager who can solve the problem.</a:t>
            </a:r>
            <a:endParaRPr lang="en-US" sz="1800" b="0">
              <a:solidFill>
                <a:schemeClr val="bg1"/>
              </a:solidFill>
            </a:endParaRP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228600" y="6019800"/>
            <a:ext cx="1065213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3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50 TM B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K Template">
  <a:themeElements>
    <a:clrScheme name="LK Template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LK Templat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K Template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K Template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K Templat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QFMSP_x0020_source_x0020_name xmlns="7d75d6f9-8bd4-4602-97a0-53722360a9f2" xsi:nil="true"/>
    <Comments xmlns="7d75d6f9-8bd4-4602-97a0-53722360a9f2" xsi:nil="true"/>
    <FromServer xmlns="7d75d6f9-8bd4-4602-97a0-53722360a9f2" xsi:nil="true"/>
    <Department xmlns="7d75d6f9-8bd4-4602-97a0-53722360a9f2">(No department)</Department>
    <DocumentID xmlns="7d75d6f9-8bd4-4602-97a0-53722360a9f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85BF1E7EC2C041B26EC0D94B031A2B" ma:contentTypeVersion="8" ma:contentTypeDescription="Create a new document." ma:contentTypeScope="" ma:versionID="d2ff85afcd0bd1787a940054d8ddfd48">
  <xsd:schema xmlns:xsd="http://www.w3.org/2001/XMLSchema" xmlns:xs="http://www.w3.org/2001/XMLSchema" xmlns:p="http://schemas.microsoft.com/office/2006/metadata/properties" xmlns:ns2="7d75d6f9-8bd4-4602-97a0-53722360a9f2" targetNamespace="http://schemas.microsoft.com/office/2006/metadata/properties" ma:root="true" ma:fieldsID="7794668b00080dc134d5101d02f02a42" ns2:_="">
    <xsd:import namespace="7d75d6f9-8bd4-4602-97a0-53722360a9f2"/>
    <xsd:element name="properties">
      <xsd:complexType>
        <xsd:sequence>
          <xsd:element name="documentManagement">
            <xsd:complexType>
              <xsd:all>
                <xsd:element ref="ns2:FromServer" minOccurs="0"/>
                <xsd:element ref="ns2:Department" minOccurs="0"/>
                <xsd:element ref="ns2:DocumentID" minOccurs="0"/>
                <xsd:element ref="ns2:Comments" minOccurs="0"/>
                <xsd:element ref="ns2:QFMSP_x0020_source_x0020_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75d6f9-8bd4-4602-97a0-53722360a9f2" elementFormDefault="qualified">
    <xsd:import namespace="http://schemas.microsoft.com/office/2006/documentManagement/types"/>
    <xsd:import namespace="http://schemas.microsoft.com/office/infopath/2007/PartnerControls"/>
    <xsd:element name="FromServer" ma:index="8" nillable="true" ma:displayName="FromServer" ma:default="" ma:internalName="FromServer">
      <xsd:simpleType>
        <xsd:restriction base="dms:Text"/>
      </xsd:simpleType>
    </xsd:element>
    <xsd:element name="Department" ma:index="9" nillable="true" ma:displayName="Department" ma:default="(No department)" ma:internalName="Department">
      <xsd:simpleType>
        <xsd:restriction base="dms:Text"/>
      </xsd:simpleType>
    </xsd:element>
    <xsd:element name="DocumentID" ma:index="10" nillable="true" ma:displayName="DocumentID" ma:default="" ma:internalName="DocumentID">
      <xsd:simpleType>
        <xsd:restriction base="dms:Text"/>
      </xsd:simpleType>
    </xsd:element>
    <xsd:element name="Comments" ma:index="12" nillable="true" ma:displayName="Comments" ma:default="" ma:internalName="Comments">
      <xsd:simpleType>
        <xsd:restriction base="dms:Text"/>
      </xsd:simpleType>
    </xsd:element>
    <xsd:element name="QFMSP_x0020_source_x0020_name" ma:index="13" nillable="true" ma:displayName="QFMSP source name" ma:description="Quest File Migrator original source name." ma:hidden="true" ma:internalName="QFMSP_x0020_source_x0020_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11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CBFCC1-8717-48BD-8ED6-A7403A0AD4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B1F2DF-2E33-44C0-9ADF-C12A0B0A3BA0}">
  <ds:schemaRefs>
    <ds:schemaRef ds:uri="http://schemas.microsoft.com/office/2006/metadata/properties"/>
    <ds:schemaRef ds:uri="7d75d6f9-8bd4-4602-97a0-53722360a9f2"/>
  </ds:schemaRefs>
</ds:datastoreItem>
</file>

<file path=customXml/itemProps3.xml><?xml version="1.0" encoding="utf-8"?>
<ds:datastoreItem xmlns:ds="http://schemas.openxmlformats.org/officeDocument/2006/customXml" ds:itemID="{10A03F47-4B18-4E2A-B275-226482D1A7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75d6f9-8bd4-4602-97a0-53722360a9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141</Words>
  <Application>Microsoft Office PowerPoint</Application>
  <PresentationFormat>On-screen Show (4:3)</PresentationFormat>
  <Paragraphs>40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LK Template</vt:lpstr>
      <vt:lpstr>Communicating with Customers</vt:lpstr>
      <vt:lpstr>Common Techniques To Improve Communication </vt:lpstr>
      <vt:lpstr>Good Non-Verbal Communication </vt:lpstr>
      <vt:lpstr>Four Steps To Handle Complaints </vt:lpstr>
    </vt:vector>
  </TitlesOfParts>
  <Company>Centre Pointe Education,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Reardon</dc:creator>
  <cp:lastModifiedBy>I.T. Department</cp:lastModifiedBy>
  <cp:revision>10</cp:revision>
  <cp:lastPrinted>1601-01-01T00:00:00Z</cp:lastPrinted>
  <dcterms:created xsi:type="dcterms:W3CDTF">2003-11-25T06:13:37Z</dcterms:created>
  <dcterms:modified xsi:type="dcterms:W3CDTF">2012-04-03T18:22:29Z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  <property fmtid="{D5CDD505-2E9C-101B-9397-08002B2CF9AE}" pid="4" name="ContentTypeId">
    <vt:lpwstr>0x0101003585BF1E7EC2C041B26EC0D94B031A2B</vt:lpwstr>
  </property>
</Properties>
</file>