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7" r:id="rId5"/>
    <p:sldId id="265" r:id="rId6"/>
    <p:sldId id="266" r:id="rId7"/>
    <p:sldId id="264" r:id="rId8"/>
    <p:sldId id="257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80808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83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FFD4B758-ACB1-4313-B8B0-388BFE8745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7766A2E-9942-438B-916D-974FDB2841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D0074-5E6B-4A17-AECB-8EA6C833B30C}" type="slidenum">
              <a:rPr lang="en-US"/>
              <a:pPr/>
              <a:t>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85F1C-D527-45AD-8E7A-77ADC3FFF31E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0665A-7E9B-4B40-8314-801D5666658B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5F0B7-7510-4818-BD08-CA123D583E05}" type="slidenum">
              <a:rPr lang="en-US"/>
              <a:pPr/>
              <a:t>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5E67C-EA3F-4E73-A877-FF2293BBE8E9}" type="slidenum">
              <a:rPr lang="en-US"/>
              <a:pPr/>
              <a:t>5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81161-D36D-4FCB-BB53-A0013418D3C5}" type="slidenum">
              <a:rPr lang="en-US"/>
              <a:pPr/>
              <a:t>6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2238B-C14C-4674-A769-169A8B44AADC}" type="slidenum">
              <a:rPr lang="en-US"/>
              <a:pPr/>
              <a:t>7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AutoShape 19"/>
          <p:cNvSpPr>
            <a:spLocks noChangeArrowheads="1"/>
          </p:cNvSpPr>
          <p:nvPr userDrawn="1"/>
        </p:nvSpPr>
        <p:spPr bwMode="auto">
          <a:xfrm rot="10800000" flipH="1">
            <a:off x="0" y="0"/>
            <a:ext cx="4495800" cy="3352800"/>
          </a:xfrm>
          <a:prstGeom prst="rtTriangle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AutoShape 18"/>
          <p:cNvSpPr>
            <a:spLocks noChangeArrowheads="1"/>
          </p:cNvSpPr>
          <p:nvPr userDrawn="1"/>
        </p:nvSpPr>
        <p:spPr bwMode="auto">
          <a:xfrm flipH="1">
            <a:off x="4648200" y="3505200"/>
            <a:ext cx="4495800" cy="3352800"/>
          </a:xfrm>
          <a:prstGeom prst="rtTriangle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76400"/>
            <a:ext cx="7543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0" y="30480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" y="6249988"/>
            <a:ext cx="88392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304800"/>
            <a:ext cx="20383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59626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6002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39624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400800"/>
            <a:ext cx="8915400" cy="4572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 flipH="1">
            <a:off x="4648200" y="3505200"/>
            <a:ext cx="4495800" cy="3352800"/>
          </a:xfrm>
          <a:prstGeom prst="rtTriangle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0" y="0"/>
            <a:ext cx="609600" cy="24384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 rot="5400000">
            <a:off x="1447800" y="-914400"/>
            <a:ext cx="609600" cy="24384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00200"/>
            <a:ext cx="75438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The Communication Process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048000"/>
            <a:ext cx="5410200" cy="1752600"/>
          </a:xfrm>
          <a:noFill/>
          <a:ln/>
        </p:spPr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</a:rPr>
              <a:t>How do I build relationships with others?</a:t>
            </a:r>
          </a:p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Two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WE 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HS 55</a:t>
            </a:r>
          </a:p>
        </p:txBody>
      </p:sp>
      <p:pic>
        <p:nvPicPr>
          <p:cNvPr id="78854" name="Picture 6" descr="LK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999038"/>
            <a:ext cx="2362200" cy="1858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914400"/>
            <a:ext cx="7620000" cy="10477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Three components of quality communication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6858000" cy="609600"/>
          </a:xfrm>
          <a:noFill/>
          <a:ln/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1.</a:t>
            </a:r>
            <a:r>
              <a:rPr lang="en-US">
                <a:cs typeface="Times New Roman" pitchFamily="18" charset="0"/>
              </a:rPr>
              <a:t>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Deliver: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A1 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676400" y="3352800"/>
            <a:ext cx="685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33400" indent="-533400">
              <a:spcBef>
                <a:spcPct val="20000"/>
              </a:spcBef>
            </a:pPr>
            <a:r>
              <a:rPr lang="en-US" sz="32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	- to give the verbal or non-verbal information to someone else </a:t>
            </a:r>
            <a:endParaRPr lang="en-US" sz="3200" b="1">
              <a:solidFill>
                <a:schemeClr val="bg1"/>
              </a:solidFill>
              <a:latin typeface="Arial" charset="0"/>
            </a:endParaRPr>
          </a:p>
          <a:p>
            <a:pPr marL="533400" indent="-533400">
              <a:spcBef>
                <a:spcPct val="20000"/>
              </a:spcBef>
            </a:pPr>
            <a:endParaRPr lang="en-US" b="1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620000" cy="12763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Three components of quality communication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6858000" cy="609600"/>
          </a:xfrm>
          <a:noFill/>
          <a:ln/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2.  Interpret: 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28600" y="61722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A2 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133600" y="2819400"/>
            <a:ext cx="685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33400" indent="-533400">
              <a:spcBef>
                <a:spcPct val="20000"/>
              </a:spcBef>
            </a:pPr>
            <a:r>
              <a:rPr lang="en-US" sz="32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	- decoding and understanding the information that is given</a:t>
            </a:r>
          </a:p>
          <a:p>
            <a:pPr marL="533400" indent="-533400">
              <a:spcBef>
                <a:spcPct val="20000"/>
              </a:spcBef>
            </a:pPr>
            <a:endParaRPr lang="en-US" sz="3200" b="1">
              <a:solidFill>
                <a:schemeClr val="bg1"/>
              </a:solidFill>
              <a:latin typeface="Arial" charset="0"/>
            </a:endParaRPr>
          </a:p>
          <a:p>
            <a:pPr marL="533400" indent="-533400">
              <a:spcBef>
                <a:spcPct val="20000"/>
              </a:spcBef>
            </a:pPr>
            <a:endParaRPr lang="en-US" b="1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1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990600"/>
            <a:ext cx="7620000" cy="10477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Three components of quality communication </a:t>
            </a:r>
          </a:p>
        </p:txBody>
      </p:sp>
      <p:sp>
        <p:nvSpPr>
          <p:cNvPr id="7168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6858000" cy="609600"/>
          </a:xfrm>
          <a:noFill/>
          <a:ln/>
        </p:spPr>
        <p:txBody>
          <a:bodyPr/>
          <a:lstStyle/>
          <a:p>
            <a:pPr marL="533400" indent="-533400">
              <a:buFontTx/>
              <a:buAutoNum type="arabicPeriod" startAt="3"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Receive: </a:t>
            </a:r>
            <a:r>
              <a:rPr lang="en-US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71684" name="Text Box 1028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A3 </a:t>
            </a:r>
          </a:p>
        </p:txBody>
      </p:sp>
      <p:sp>
        <p:nvSpPr>
          <p:cNvPr id="71685" name="Rectangle 1029"/>
          <p:cNvSpPr>
            <a:spLocks noChangeArrowheads="1"/>
          </p:cNvSpPr>
          <p:nvPr/>
        </p:nvSpPr>
        <p:spPr bwMode="auto">
          <a:xfrm>
            <a:off x="2133600" y="3124200"/>
            <a:ext cx="6858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33400" indent="-533400">
              <a:spcBef>
                <a:spcPct val="20000"/>
              </a:spcBef>
            </a:pPr>
            <a:r>
              <a:rPr lang="en-US" sz="32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	- to get the verbal or non-verbal information from someone else </a:t>
            </a:r>
            <a:endParaRPr lang="en-US" sz="3200" b="1">
              <a:solidFill>
                <a:schemeClr val="bg1"/>
              </a:solidFill>
              <a:latin typeface="Arial" charset="0"/>
            </a:endParaRPr>
          </a:p>
          <a:p>
            <a:pPr marL="533400" indent="-533400">
              <a:spcBef>
                <a:spcPct val="20000"/>
              </a:spcBef>
            </a:pPr>
            <a:endParaRPr lang="en-US" b="1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924800" cy="2667000"/>
          </a:xfrm>
          <a:noFill/>
          <a:ln/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There are 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two types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of communication.</a:t>
            </a:r>
            <a:br>
              <a:rPr lang="en-US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Those are 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verbal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and </a:t>
            </a:r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non-verbal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communication. 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61722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B1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23850"/>
            <a:ext cx="8077200" cy="1047750"/>
          </a:xfrm>
          <a:noFill/>
          <a:ln/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Verbal spoken communication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6858000" cy="2514600"/>
          </a:xfrm>
          <a:noFill/>
          <a:ln/>
        </p:spPr>
        <p:txBody>
          <a:bodyPr/>
          <a:lstStyle/>
          <a:p>
            <a:pPr marL="914400" lvl="1" indent="-457200">
              <a:buFontTx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Voice</a:t>
            </a:r>
            <a:r>
              <a:rPr lang="en-US" b="0">
                <a:solidFill>
                  <a:schemeClr val="bg1"/>
                </a:solidFill>
                <a:cs typeface="Times New Roman" pitchFamily="18" charset="0"/>
              </a:rPr>
              <a:t> fluctuation, not monotone </a:t>
            </a:r>
          </a:p>
          <a:p>
            <a:pPr marL="914400" lvl="1" indent="-457200"/>
            <a:endParaRPr lang="en-US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buFontTx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	Speed</a:t>
            </a:r>
            <a:r>
              <a:rPr lang="en-US" b="0">
                <a:solidFill>
                  <a:schemeClr val="bg1"/>
                </a:solidFill>
                <a:cs typeface="Times New Roman" pitchFamily="18" charset="0"/>
              </a:rPr>
              <a:t> or rate; how fast you talk</a:t>
            </a:r>
            <a:br>
              <a:rPr lang="en-US" b="0">
                <a:solidFill>
                  <a:schemeClr val="bg1"/>
                </a:solidFill>
                <a:cs typeface="Times New Roman" pitchFamily="18" charset="0"/>
              </a:rPr>
            </a:br>
            <a:endParaRPr lang="en-US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buFontTx/>
              <a:buNone/>
            </a:pP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		Clarity</a:t>
            </a:r>
            <a:r>
              <a:rPr lang="en-US" b="0">
                <a:solidFill>
                  <a:schemeClr val="bg1"/>
                </a:solidFill>
                <a:cs typeface="Times New Roman" pitchFamily="18" charset="0"/>
              </a:rPr>
              <a:t> and articulation</a:t>
            </a: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B2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Lucida Calligraphy" pitchFamily="66" charset="0"/>
              </a:rPr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065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8153400" cy="11239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Non-verbal body language and expressions </a:t>
            </a:r>
          </a:p>
        </p:txBody>
      </p:sp>
      <p:sp>
        <p:nvSpPr>
          <p:cNvPr id="70659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2362200"/>
            <a:ext cx="6858000" cy="4267200"/>
          </a:xfrm>
          <a:noFill/>
          <a:ln/>
        </p:spPr>
        <p:txBody>
          <a:bodyPr/>
          <a:lstStyle/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Hand</a:t>
            </a:r>
            <a:r>
              <a:rPr lang="en-US" sz="2400" b="0">
                <a:solidFill>
                  <a:schemeClr val="bg1"/>
                </a:solidFill>
                <a:cs typeface="Times New Roman" pitchFamily="18" charset="0"/>
              </a:rPr>
              <a:t> gestures—not too big</a:t>
            </a:r>
            <a:br>
              <a:rPr lang="en-US" sz="2400" b="0">
                <a:solidFill>
                  <a:schemeClr val="bg1"/>
                </a:solidFill>
                <a:cs typeface="Times New Roman" pitchFamily="18" charset="0"/>
              </a:rPr>
            </a:br>
            <a:endParaRPr lang="en-US" sz="2400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Feet</a:t>
            </a:r>
            <a:r>
              <a:rPr lang="en-US" sz="2400" b="0">
                <a:solidFill>
                  <a:schemeClr val="bg1"/>
                </a:solidFill>
                <a:cs typeface="Times New Roman" pitchFamily="18" charset="0"/>
              </a:rPr>
              <a:t>—not moving too much or too little</a:t>
            </a:r>
            <a:br>
              <a:rPr lang="en-US" sz="2400" b="0">
                <a:solidFill>
                  <a:schemeClr val="bg1"/>
                </a:solidFill>
                <a:cs typeface="Times New Roman" pitchFamily="18" charset="0"/>
              </a:rPr>
            </a:br>
            <a:endParaRPr lang="en-US" sz="2400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Facial</a:t>
            </a:r>
            <a:r>
              <a:rPr lang="en-US" sz="2400" b="0">
                <a:solidFill>
                  <a:schemeClr val="bg1"/>
                </a:solidFill>
                <a:cs typeface="Times New Roman" pitchFamily="18" charset="0"/>
              </a:rPr>
              <a:t> expressions</a:t>
            </a:r>
            <a:br>
              <a:rPr lang="en-US" sz="2400" b="0">
                <a:solidFill>
                  <a:schemeClr val="bg1"/>
                </a:solidFill>
                <a:cs typeface="Times New Roman" pitchFamily="18" charset="0"/>
              </a:rPr>
            </a:br>
            <a:endParaRPr lang="en-US" sz="2400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Posture</a:t>
            </a:r>
            <a:br>
              <a:rPr lang="en-US" sz="2400">
                <a:solidFill>
                  <a:schemeClr val="bg1"/>
                </a:solidFill>
                <a:cs typeface="Times New Roman" pitchFamily="18" charset="0"/>
              </a:rPr>
            </a:br>
            <a:endParaRPr lang="en-US" sz="240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Eye</a:t>
            </a:r>
            <a:r>
              <a:rPr lang="en-US" sz="2400" b="0">
                <a:solidFill>
                  <a:schemeClr val="bg1"/>
                </a:solidFill>
                <a:cs typeface="Times New Roman" pitchFamily="18" charset="0"/>
              </a:rPr>
              <a:t> contact</a:t>
            </a:r>
            <a:br>
              <a:rPr lang="en-US" sz="2400" b="0">
                <a:solidFill>
                  <a:schemeClr val="bg1"/>
                </a:solidFill>
                <a:cs typeface="Times New Roman" pitchFamily="18" charset="0"/>
              </a:rPr>
            </a:br>
            <a:endParaRPr lang="en-US" sz="2400" b="0">
              <a:solidFill>
                <a:schemeClr val="bg1"/>
              </a:solidFill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400">
                <a:solidFill>
                  <a:schemeClr val="bg1"/>
                </a:solidFill>
                <a:cs typeface="Times New Roman" pitchFamily="18" charset="0"/>
              </a:rPr>
              <a:t>Movement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endParaRPr lang="en-US" sz="2400" b="0">
              <a:solidFill>
                <a:schemeClr val="bg1"/>
              </a:solidFill>
            </a:endParaRPr>
          </a:p>
        </p:txBody>
      </p:sp>
      <p:sp>
        <p:nvSpPr>
          <p:cNvPr id="70660" name="Text Box 2052"/>
          <p:cNvSpPr txBox="1">
            <a:spLocks noChangeArrowheads="1"/>
          </p:cNvSpPr>
          <p:nvPr/>
        </p:nvSpPr>
        <p:spPr bwMode="auto">
          <a:xfrm>
            <a:off x="228600" y="64008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55 TM B3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DE7DEE-21E5-423D-953B-4ED4EA1F1B6A}">
  <ds:schemaRefs>
    <ds:schemaRef ds:uri="http://schemas.microsoft.com/office/2006/metadata/properties"/>
    <ds:schemaRef ds:uri="7d75d6f9-8bd4-4602-97a0-53722360a9f2"/>
  </ds:schemaRefs>
</ds:datastoreItem>
</file>

<file path=customXml/itemProps2.xml><?xml version="1.0" encoding="utf-8"?>
<ds:datastoreItem xmlns:ds="http://schemas.openxmlformats.org/officeDocument/2006/customXml" ds:itemID="{7E744BCB-98AB-4091-81B5-12A73DB979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1BAA22-6BC8-4F1E-A3CF-F2680BEEC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5d6f9-8bd4-4602-97a0-53722360a9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126</Words>
  <Application>Microsoft Office PowerPoint</Application>
  <PresentationFormat>On-screen Show (4:3)</PresentationFormat>
  <Paragraphs>52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LK Template</vt:lpstr>
      <vt:lpstr>The Communication Process</vt:lpstr>
      <vt:lpstr>Three components of quality communication </vt:lpstr>
      <vt:lpstr>Three components of quality communication </vt:lpstr>
      <vt:lpstr>Three components of quality communication </vt:lpstr>
      <vt:lpstr>There are two types of communication.   Those are verbal and non-verbal communication. </vt:lpstr>
      <vt:lpstr>Verbal spoken communication </vt:lpstr>
      <vt:lpstr>Non-verbal body language and expressions 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I.T. Department</cp:lastModifiedBy>
  <cp:revision>13</cp:revision>
  <cp:lastPrinted>1601-01-01T00:00:00Z</cp:lastPrinted>
  <dcterms:created xsi:type="dcterms:W3CDTF">2003-11-25T06:13:37Z</dcterms:created>
  <dcterms:modified xsi:type="dcterms:W3CDTF">2012-04-03T18:25:29Z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