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handoutMasterIdLst>
    <p:handoutMasterId r:id="rId56"/>
  </p:handoutMasterIdLst>
  <p:sldIdLst>
    <p:sldId id="256" r:id="rId2"/>
    <p:sldId id="385" r:id="rId3"/>
    <p:sldId id="346" r:id="rId4"/>
    <p:sldId id="269" r:id="rId5"/>
    <p:sldId id="263" r:id="rId6"/>
    <p:sldId id="315" r:id="rId7"/>
    <p:sldId id="338" r:id="rId8"/>
    <p:sldId id="270" r:id="rId9"/>
    <p:sldId id="333" r:id="rId10"/>
    <p:sldId id="330" r:id="rId11"/>
    <p:sldId id="334" r:id="rId12"/>
    <p:sldId id="336" r:id="rId13"/>
    <p:sldId id="331" r:id="rId14"/>
    <p:sldId id="332" r:id="rId15"/>
    <p:sldId id="335" r:id="rId16"/>
    <p:sldId id="329" r:id="rId17"/>
    <p:sldId id="353" r:id="rId18"/>
    <p:sldId id="366" r:id="rId19"/>
    <p:sldId id="367" r:id="rId20"/>
    <p:sldId id="368" r:id="rId21"/>
    <p:sldId id="369" r:id="rId22"/>
    <p:sldId id="370" r:id="rId23"/>
    <p:sldId id="260" r:id="rId24"/>
    <p:sldId id="290" r:id="rId25"/>
    <p:sldId id="292" r:id="rId26"/>
    <p:sldId id="293" r:id="rId27"/>
    <p:sldId id="294" r:id="rId28"/>
    <p:sldId id="317" r:id="rId29"/>
    <p:sldId id="354" r:id="rId30"/>
    <p:sldId id="261" r:id="rId31"/>
    <p:sldId id="326" r:id="rId32"/>
    <p:sldId id="295" r:id="rId33"/>
    <p:sldId id="296" r:id="rId34"/>
    <p:sldId id="297" r:id="rId35"/>
    <p:sldId id="298" r:id="rId36"/>
    <p:sldId id="299" r:id="rId37"/>
    <p:sldId id="280" r:id="rId38"/>
    <p:sldId id="374" r:id="rId39"/>
    <p:sldId id="386" r:id="rId40"/>
    <p:sldId id="387" r:id="rId41"/>
    <p:sldId id="388" r:id="rId42"/>
    <p:sldId id="389" r:id="rId43"/>
    <p:sldId id="390" r:id="rId44"/>
    <p:sldId id="391" r:id="rId45"/>
    <p:sldId id="392" r:id="rId46"/>
    <p:sldId id="308" r:id="rId47"/>
    <p:sldId id="323" r:id="rId48"/>
    <p:sldId id="347" r:id="rId49"/>
    <p:sldId id="371" r:id="rId50"/>
    <p:sldId id="381" r:id="rId51"/>
    <p:sldId id="382" r:id="rId52"/>
    <p:sldId id="383" r:id="rId53"/>
    <p:sldId id="38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29" autoAdjust="0"/>
  </p:normalViewPr>
  <p:slideViewPr>
    <p:cSldViewPr>
      <p:cViewPr>
        <p:scale>
          <a:sx n="66" d="100"/>
          <a:sy n="66" d="100"/>
        </p:scale>
        <p:origin x="-1956"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A2B74A-DA7B-4506-AD18-D346E5A8D624}" type="datetimeFigureOut">
              <a:rPr lang="en-US" smtClean="0"/>
              <a:pPr/>
              <a:t>9/3/2015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41E063-0E9F-467F-9968-2C4EB1D5B7C8}" type="slidenum">
              <a:rPr lang="en-US" smtClean="0"/>
              <a:pPr/>
              <a:t>‹#›</a:t>
            </a:fld>
            <a:endParaRPr lang="en-US" dirty="0"/>
          </a:p>
        </p:txBody>
      </p:sp>
    </p:spTree>
    <p:extLst>
      <p:ext uri="{BB962C8B-B14F-4D97-AF65-F5344CB8AC3E}">
        <p14:creationId xmlns:p14="http://schemas.microsoft.com/office/powerpoint/2010/main" val="1738148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36D52-5C57-4FAA-803A-0B3E8EB19CB8}" type="datetimeFigureOut">
              <a:rPr lang="en-US" smtClean="0"/>
              <a:pPr/>
              <a:t>9/3/2015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B37B1-D8C5-4681-A6B4-07C09DF61F05}" type="slidenum">
              <a:rPr lang="en-US" smtClean="0"/>
              <a:pPr/>
              <a:t>‹#›</a:t>
            </a:fld>
            <a:endParaRPr lang="en-US" dirty="0"/>
          </a:p>
        </p:txBody>
      </p:sp>
    </p:spTree>
    <p:extLst>
      <p:ext uri="{BB962C8B-B14F-4D97-AF65-F5344CB8AC3E}">
        <p14:creationId xmlns:p14="http://schemas.microsoft.com/office/powerpoint/2010/main" val="41310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Booth, Norman K. &amp; James E. Hiss. </a:t>
            </a:r>
            <a:r>
              <a:rPr lang="en-US" sz="1200" u="sng" kern="1200" dirty="0" smtClean="0">
                <a:solidFill>
                  <a:schemeClr val="tx1"/>
                </a:solidFill>
                <a:latin typeface="+mn-lt"/>
                <a:ea typeface="+mn-ea"/>
                <a:cs typeface="+mn-cs"/>
              </a:rPr>
              <a:t>Residential Landscape Architecture: Design Process for the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 Private Residence, 3rd Edition</a:t>
            </a:r>
            <a:r>
              <a:rPr lang="en-US" sz="1200" kern="1200" dirty="0" smtClean="0">
                <a:solidFill>
                  <a:schemeClr val="tx1"/>
                </a:solidFill>
                <a:latin typeface="+mn-lt"/>
                <a:ea typeface="+mn-ea"/>
                <a:cs typeface="+mn-cs"/>
              </a:rPr>
              <a:t>. Prentice Hall 2002.</a:t>
            </a:r>
          </a:p>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oogle.com/imgres?imgurl=http://www.thelandscapedesigncenter.com/images/pictures/patios/BlueandLilacPAflagstone.jpg&amp;imgrefurl=http://www.thelandscapedesigncenter.com/design.html&amp;usg=__6KaeNC64Xy6VUSSAbrCZaqYnL_Q=&amp;h=413&amp;w=550&amp;sz=288&amp;hl=en&amp;start=39&amp;sig2=n23kmnEqaiGSCAa9Cty-nw&amp;itbs=1&amp;tbnid=myxRXpeuECBM_M:&amp;tbnh=100&amp;tbnw=133&amp;prev=/images%3Fq%3Dlandscape%2Bdesign%26start%3D36%26hl%3Den%26sa%3DN%26gbv%3D2%26ndsp%3D18%26tbs%3Disch:1&amp;ei=gPkFTKClKo6sMdn0rIUJ</a:t>
            </a:r>
            <a:endParaRPr lang="en-US" dirty="0"/>
          </a:p>
        </p:txBody>
      </p:sp>
      <p:sp>
        <p:nvSpPr>
          <p:cNvPr id="4" name="Slide Number Placeholder 3"/>
          <p:cNvSpPr>
            <a:spLocks noGrp="1"/>
          </p:cNvSpPr>
          <p:nvPr>
            <p:ph type="sldNum" sz="quarter" idx="10"/>
          </p:nvPr>
        </p:nvSpPr>
        <p:spPr/>
        <p:txBody>
          <a:bodyPr/>
          <a:lstStyle/>
          <a:p>
            <a:fld id="{179FC524-CEDE-4B7A-800B-D6151C9153F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 This document is CIR536, one of a series of the Environmental Horticulture Department, Florida Cooperative Extension Service, Institute of Food and Agricultural Sciences, University of Florida. Original publication date June 1991. Reviewed October 2003. Visit the EDIS Web Site at http://edis.ifas.ufl.edu.</a:t>
            </a:r>
          </a:p>
          <a:p>
            <a:r>
              <a:rPr lang="en-US" sz="1200" kern="1200" dirty="0" smtClean="0">
                <a:solidFill>
                  <a:schemeClr val="tx1"/>
                </a:solidFill>
                <a:latin typeface="+mn-lt"/>
                <a:ea typeface="+mn-ea"/>
                <a:cs typeface="+mn-cs"/>
              </a:rPr>
              <a:t>2. </a:t>
            </a:r>
          </a:p>
          <a:p>
            <a:r>
              <a:rPr lang="en-US" sz="1200" kern="1200" dirty="0" smtClean="0">
                <a:solidFill>
                  <a:schemeClr val="tx1"/>
                </a:solidFill>
                <a:latin typeface="+mn-lt"/>
                <a:ea typeface="+mn-ea"/>
                <a:cs typeface="+mn-cs"/>
              </a:rPr>
              <a:t>Dewayne L. Ingram, former professor and extension horticulturalist, Environmental Horticulture Department, Cooperative Extension Service, Institute of Food and Agricultural Sciences, University of Florida, Gainesville FL 32611. </a:t>
            </a:r>
          </a:p>
          <a:p>
            <a:r>
              <a:rPr lang="en-US" sz="1200" kern="1200" dirty="0" smtClean="0">
                <a:solidFill>
                  <a:schemeClr val="tx1"/>
                </a:solidFill>
                <a:latin typeface="+mn-lt"/>
                <a:ea typeface="+mn-ea"/>
                <a:cs typeface="+mn-cs"/>
              </a:rPr>
              <a:t>The Institute of Food and Agricultural Sciences (IFAS) is an Equal Opportunity Institution authorized to provide research, educational information and other services only to individuals and institutions that function with non-discrimination with respect to race, creed, color, religion, age, disability, sex, sexual orientation, marital status, national origin, political opinions or affiliations. For more information on obtaining other extension publications, contact your county Cooperative Extension service.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U.S. Department of Agriculture, Cooperative Extension Service, University of Florida, IFAS, Florida A. &amp; M. University Cooperative Extension Program, and Boards of County Commissioners Cooperating. Millie Ferrer-Chancy, Interim Dean.</a:t>
            </a: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Gates, Christina, Diane Erickson, Shelly Zollinger &amp; Larry Sagers.  </a:t>
            </a:r>
          </a:p>
          <a:p>
            <a:r>
              <a:rPr lang="en-US" sz="1200" u="sng" dirty="0" smtClean="0">
                <a:solidFill>
                  <a:schemeClr val="tx1"/>
                </a:solidFill>
              </a:rPr>
              <a:t>Temple Square Gardening</a:t>
            </a:r>
            <a:r>
              <a:rPr lang="en-US" sz="1200" dirty="0" smtClean="0">
                <a:solidFill>
                  <a:schemeClr val="tx1"/>
                </a:solidFill>
              </a:rPr>
              <a:t>.  Ingland Press 2003.</a:t>
            </a:r>
          </a:p>
          <a:p>
            <a:endParaRPr lang="en-US" dirty="0"/>
          </a:p>
        </p:txBody>
      </p:sp>
      <p:sp>
        <p:nvSpPr>
          <p:cNvPr id="4" name="Slide Number Placeholder 3"/>
          <p:cNvSpPr>
            <a:spLocks noGrp="1"/>
          </p:cNvSpPr>
          <p:nvPr>
            <p:ph type="sldNum" sz="quarter" idx="10"/>
          </p:nvPr>
        </p:nvSpPr>
        <p:spPr/>
        <p:txBody>
          <a:bodyPr/>
          <a:lstStyle/>
          <a:p>
            <a:fld id="{9AD28495-CB23-4BC9-A368-6EA280A812E6}"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Gates, Christina, Diane Erickson, Shelly Zollinger &amp; Larry Sagers.  </a:t>
            </a:r>
          </a:p>
          <a:p>
            <a:r>
              <a:rPr lang="en-US" sz="1200" u="sng" dirty="0" smtClean="0">
                <a:solidFill>
                  <a:schemeClr val="tx1"/>
                </a:solidFill>
              </a:rPr>
              <a:t>Temple Square Gardening</a:t>
            </a:r>
            <a:r>
              <a:rPr lang="en-US" sz="1200" dirty="0" smtClean="0">
                <a:solidFill>
                  <a:schemeClr val="tx1"/>
                </a:solidFill>
              </a:rPr>
              <a:t>.  Ingland Press 2003.</a:t>
            </a:r>
          </a:p>
          <a:p>
            <a:endParaRPr lang="en-US" dirty="0"/>
          </a:p>
        </p:txBody>
      </p:sp>
      <p:sp>
        <p:nvSpPr>
          <p:cNvPr id="4" name="Slide Number Placeholder 3"/>
          <p:cNvSpPr>
            <a:spLocks noGrp="1"/>
          </p:cNvSpPr>
          <p:nvPr>
            <p:ph type="sldNum" sz="quarter" idx="10"/>
          </p:nvPr>
        </p:nvSpPr>
        <p:spPr/>
        <p:txBody>
          <a:bodyPr/>
          <a:lstStyle/>
          <a:p>
            <a:fld id="{9AD28495-CB23-4BC9-A368-6EA280A812E6}"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Gates, Christina, Diane Erickson, Shelly Zollinger &amp; Larry Sagers.  </a:t>
            </a:r>
          </a:p>
          <a:p>
            <a:r>
              <a:rPr lang="en-US" sz="1200" u="sng" dirty="0" smtClean="0">
                <a:solidFill>
                  <a:schemeClr val="tx1"/>
                </a:solidFill>
              </a:rPr>
              <a:t>Temple Square Gardening</a:t>
            </a:r>
            <a:r>
              <a:rPr lang="en-US" sz="1200" dirty="0" smtClean="0">
                <a:solidFill>
                  <a:schemeClr val="tx1"/>
                </a:solidFill>
              </a:rPr>
              <a:t>.  Ingland Press 2003.</a:t>
            </a:r>
          </a:p>
          <a:p>
            <a:endParaRPr lang="en-US" dirty="0"/>
          </a:p>
        </p:txBody>
      </p:sp>
      <p:sp>
        <p:nvSpPr>
          <p:cNvPr id="4" name="Slide Number Placeholder 3"/>
          <p:cNvSpPr>
            <a:spLocks noGrp="1"/>
          </p:cNvSpPr>
          <p:nvPr>
            <p:ph type="sldNum" sz="quarter" idx="10"/>
          </p:nvPr>
        </p:nvSpPr>
        <p:spPr/>
        <p:txBody>
          <a:bodyPr/>
          <a:lstStyle/>
          <a:p>
            <a:fld id="{9AD28495-CB23-4BC9-A368-6EA280A812E6}"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Gates, Christina, Diane Erickson, Shelly Zollinger &amp; Larry Sagers.  </a:t>
            </a:r>
          </a:p>
          <a:p>
            <a:r>
              <a:rPr lang="en-US" sz="1200" u="sng" dirty="0" smtClean="0">
                <a:solidFill>
                  <a:schemeClr val="tx1"/>
                </a:solidFill>
              </a:rPr>
              <a:t>Temple Square Gardening</a:t>
            </a:r>
            <a:r>
              <a:rPr lang="en-US" sz="1200" dirty="0" smtClean="0">
                <a:solidFill>
                  <a:schemeClr val="tx1"/>
                </a:solidFill>
              </a:rPr>
              <a:t>.  Ingland Press 2003.</a:t>
            </a:r>
          </a:p>
          <a:p>
            <a:endParaRPr lang="en-US" dirty="0"/>
          </a:p>
        </p:txBody>
      </p:sp>
      <p:sp>
        <p:nvSpPr>
          <p:cNvPr id="4" name="Slide Number Placeholder 3"/>
          <p:cNvSpPr>
            <a:spLocks noGrp="1"/>
          </p:cNvSpPr>
          <p:nvPr>
            <p:ph type="sldNum" sz="quarter" idx="10"/>
          </p:nvPr>
        </p:nvSpPr>
        <p:spPr/>
        <p:txBody>
          <a:bodyPr/>
          <a:lstStyle/>
          <a:p>
            <a:fld id="{9AD28495-CB23-4BC9-A368-6EA280A812E6}" type="slidenum">
              <a:rPr lang="en-US" smtClean="0"/>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Gates, Christina, Diane Erickson, Shelly Zollinger &amp; Larry Sagers.  </a:t>
            </a:r>
          </a:p>
          <a:p>
            <a:r>
              <a:rPr lang="en-US" sz="1200" u="sng" dirty="0" smtClean="0">
                <a:solidFill>
                  <a:schemeClr val="tx1"/>
                </a:solidFill>
              </a:rPr>
              <a:t>Temple Square Gardening</a:t>
            </a:r>
            <a:r>
              <a:rPr lang="en-US" sz="1200" dirty="0" smtClean="0">
                <a:solidFill>
                  <a:schemeClr val="tx1"/>
                </a:solidFill>
              </a:rPr>
              <a:t>.  Ingland Press 2003.</a:t>
            </a:r>
          </a:p>
          <a:p>
            <a:endParaRPr lang="en-US" dirty="0"/>
          </a:p>
        </p:txBody>
      </p:sp>
      <p:sp>
        <p:nvSpPr>
          <p:cNvPr id="4" name="Slide Number Placeholder 3"/>
          <p:cNvSpPr>
            <a:spLocks noGrp="1"/>
          </p:cNvSpPr>
          <p:nvPr>
            <p:ph type="sldNum" sz="quarter" idx="10"/>
          </p:nvPr>
        </p:nvSpPr>
        <p:spPr/>
        <p:txBody>
          <a:bodyPr/>
          <a:lstStyle/>
          <a:p>
            <a:fld id="{9AD28495-CB23-4BC9-A368-6EA280A812E6}"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Gates, Christina, Diane Erickson, Shelly Zollinger &amp; Larry Sagers.  </a:t>
            </a:r>
          </a:p>
          <a:p>
            <a:r>
              <a:rPr lang="en-US" sz="1200" u="sng" dirty="0" smtClean="0">
                <a:solidFill>
                  <a:schemeClr val="tx1"/>
                </a:solidFill>
              </a:rPr>
              <a:t>Temple Square Gardening</a:t>
            </a:r>
            <a:r>
              <a:rPr lang="en-US" sz="1200" dirty="0" smtClean="0">
                <a:solidFill>
                  <a:schemeClr val="tx1"/>
                </a:solidFill>
              </a:rPr>
              <a:t>.  Ingland Press 2003.</a:t>
            </a:r>
          </a:p>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 This document is CIR536, one of a series of the Environmental Horticulture Department, Florida Cooperative Extension Service, Institute of Food and Agricultural Sciences, University of Florida. Original publication date June 1991. Reviewed October 2003. Visit the EDIS Web Site at http://edis.ifas.ufl.edu.</a:t>
            </a:r>
          </a:p>
          <a:p>
            <a:r>
              <a:rPr lang="en-US" sz="1200" kern="1200" dirty="0" smtClean="0">
                <a:solidFill>
                  <a:schemeClr val="tx1"/>
                </a:solidFill>
                <a:latin typeface="+mn-lt"/>
                <a:ea typeface="+mn-ea"/>
                <a:cs typeface="+mn-cs"/>
              </a:rPr>
              <a:t>2. </a:t>
            </a:r>
          </a:p>
          <a:p>
            <a:r>
              <a:rPr lang="en-US" sz="1200" kern="1200" dirty="0" smtClean="0">
                <a:solidFill>
                  <a:schemeClr val="tx1"/>
                </a:solidFill>
                <a:latin typeface="+mn-lt"/>
                <a:ea typeface="+mn-ea"/>
                <a:cs typeface="+mn-cs"/>
              </a:rPr>
              <a:t>Dewayne L. Ingram, former professor and extension horticulturalist, Environmental Horticulture Department, Cooperative Extension Service, Institute of Food and Agricultural Sciences, University of Florida, Gainesville FL 32611. </a:t>
            </a:r>
          </a:p>
          <a:p>
            <a:r>
              <a:rPr lang="en-US" sz="1200" kern="1200" dirty="0" smtClean="0">
                <a:solidFill>
                  <a:schemeClr val="tx1"/>
                </a:solidFill>
                <a:latin typeface="+mn-lt"/>
                <a:ea typeface="+mn-ea"/>
                <a:cs typeface="+mn-cs"/>
              </a:rPr>
              <a:t>The Institute of Food and Agricultural Sciences (IFAS) is an Equal Opportunity Institution authorized to provide research, educational information and other services only to individuals and institutions that function with non-discrimination with respect to race, creed, color, religion, age, disability, sex, sexual orientation, marital status, national origin, political opinions or affiliations. For more information on obtaining other extension publications, contact your county Cooperative Extension service.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U.S. Department of Agriculture, Cooperative Extension Service, University of Florida, IFAS, Florida A. &amp; M. University Cooperative Extension Program, and Boards of County Commissioners Cooperating. Millie Ferrer-Chancy, Interim Dean.</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BB37B1-D8C5-4681-A6B4-07C09DF61F0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A431702C-B5A4-46A0-8EC2-0A8E497FD01C}"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431702C-B5A4-46A0-8EC2-0A8E497FD0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431702C-B5A4-46A0-8EC2-0A8E497FD0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431702C-B5A4-46A0-8EC2-0A8E497FD0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431702C-B5A4-46A0-8EC2-0A8E497FD01C}"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431702C-B5A4-46A0-8EC2-0A8E497FD0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431702C-B5A4-46A0-8EC2-0A8E497FD01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431702C-B5A4-46A0-8EC2-0A8E497FD01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431702C-B5A4-46A0-8EC2-0A8E497FD01C}"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431702C-B5A4-46A0-8EC2-0A8E497FD0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DA1C927-59C1-47E3-9CD7-29951C42DC3A}" type="datetimeFigureOut">
              <a:rPr lang="en-US" smtClean="0"/>
              <a:pPr/>
              <a:t>9/3/2015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431702C-B5A4-46A0-8EC2-0A8E497FD01C}"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DA1C927-59C1-47E3-9CD7-29951C42DC3A}" type="datetimeFigureOut">
              <a:rPr lang="en-US" smtClean="0"/>
              <a:pPr/>
              <a:t>9/3/2015</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31702C-B5A4-46A0-8EC2-0A8E497FD01C}"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
            </a:r>
            <a:br>
              <a:rPr lang="en-US" b="1" dirty="0" smtClean="0"/>
            </a:br>
            <a:endParaRPr lang="en-US" dirty="0"/>
          </a:p>
        </p:txBody>
      </p:sp>
      <p:sp>
        <p:nvSpPr>
          <p:cNvPr id="3" name="Subtitle 2"/>
          <p:cNvSpPr>
            <a:spLocks noGrp="1"/>
          </p:cNvSpPr>
          <p:nvPr>
            <p:ph type="subTitle" idx="1"/>
          </p:nvPr>
        </p:nvSpPr>
        <p:spPr/>
        <p:txBody>
          <a:bodyPr>
            <a:normAutofit lnSpcReduction="10000"/>
          </a:bodyPr>
          <a:lstStyle/>
          <a:p>
            <a:r>
              <a:rPr lang="en-US" sz="6000" b="1" dirty="0" smtClean="0"/>
              <a:t>The Landscape Design Process</a:t>
            </a:r>
            <a:endParaRPr lang="en-US"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A Site Analysis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3200" dirty="0" smtClean="0"/>
              <a:t>Views to preserve or block </a:t>
            </a:r>
          </a:p>
          <a:p>
            <a:pPr lvl="1"/>
            <a:r>
              <a:rPr lang="en-US" sz="2800" dirty="0" smtClean="0"/>
              <a:t>Panoramic views--Takes in a wide area, distance from viewer</a:t>
            </a:r>
          </a:p>
          <a:p>
            <a:pPr lvl="3"/>
            <a:r>
              <a:rPr lang="en-US" dirty="0" smtClean="0"/>
              <a:t>Distant mountain range</a:t>
            </a:r>
          </a:p>
          <a:p>
            <a:pPr lvl="3"/>
            <a:r>
              <a:rPr lang="en-US" dirty="0" smtClean="0"/>
              <a:t>Valley below</a:t>
            </a:r>
          </a:p>
          <a:p>
            <a:pPr lvl="3"/>
            <a:r>
              <a:rPr lang="en-US" dirty="0" smtClean="0"/>
              <a:t>Adjoining golf course</a:t>
            </a:r>
            <a:endParaRPr lang="en-US" sz="2800" dirty="0" smtClean="0"/>
          </a:p>
          <a:p>
            <a:pPr lvl="1"/>
            <a:r>
              <a:rPr lang="en-US" sz="2800" dirty="0" smtClean="0"/>
              <a:t>Concentrated or focused view--particular point</a:t>
            </a:r>
          </a:p>
          <a:p>
            <a:pPr lvl="3"/>
            <a:r>
              <a:rPr lang="en-US" dirty="0" smtClean="0"/>
              <a:t>Sculpture</a:t>
            </a:r>
          </a:p>
          <a:p>
            <a:pPr lvl="3"/>
            <a:r>
              <a:rPr lang="en-US" dirty="0" smtClean="0"/>
              <a:t>Unique tree</a:t>
            </a:r>
          </a:p>
          <a:p>
            <a:pPr lvl="3"/>
            <a:r>
              <a:rPr lang="en-US" dirty="0" smtClean="0"/>
              <a:t>Bed of showy flowers</a:t>
            </a:r>
            <a:endParaRPr lang="en-US" sz="2800" dirty="0" smtClean="0"/>
          </a:p>
          <a:p>
            <a:pPr lvl="1"/>
            <a:r>
              <a:rPr lang="en-US" sz="2800" dirty="0" smtClean="0"/>
              <a:t>Blocked view--undesirable, needs screened</a:t>
            </a:r>
          </a:p>
          <a:p>
            <a:pPr lvl="3"/>
            <a:r>
              <a:rPr lang="en-US" dirty="0" smtClean="0"/>
              <a:t>High plant materials</a:t>
            </a:r>
          </a:p>
          <a:p>
            <a:pPr lvl="3"/>
            <a:r>
              <a:rPr lang="en-US" dirty="0" smtClean="0"/>
              <a:t>Walls</a:t>
            </a:r>
          </a:p>
          <a:p>
            <a:pPr lvl="3"/>
            <a:r>
              <a:rPr lang="en-US" dirty="0" smtClean="0"/>
              <a:t>fences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A Site Analysis</a:t>
            </a:r>
            <a:endParaRPr lang="en-US" dirty="0"/>
          </a:p>
        </p:txBody>
      </p:sp>
      <p:sp>
        <p:nvSpPr>
          <p:cNvPr id="3" name="Content Placeholder 2"/>
          <p:cNvSpPr>
            <a:spLocks noGrp="1"/>
          </p:cNvSpPr>
          <p:nvPr>
            <p:ph idx="1"/>
          </p:nvPr>
        </p:nvSpPr>
        <p:spPr/>
        <p:txBody>
          <a:bodyPr>
            <a:normAutofit/>
          </a:bodyPr>
          <a:lstStyle/>
          <a:p>
            <a:pPr lvl="0"/>
            <a:r>
              <a:rPr lang="en-US" sz="3200" dirty="0" smtClean="0"/>
              <a:t>Poor Drainage</a:t>
            </a:r>
          </a:p>
          <a:p>
            <a:pPr lvl="1"/>
            <a:r>
              <a:rPr lang="en-US" sz="2800" dirty="0" smtClean="0"/>
              <a:t>slope or land elevation changes</a:t>
            </a:r>
          </a:p>
          <a:p>
            <a:pPr lvl="2"/>
            <a:r>
              <a:rPr lang="en-US" sz="2400" dirty="0" smtClean="0"/>
              <a:t>determines surface water drainage patterns</a:t>
            </a:r>
          </a:p>
          <a:p>
            <a:pPr lvl="0"/>
            <a:r>
              <a:rPr lang="en-US" sz="3200" dirty="0" smtClean="0"/>
              <a:t>Traffic</a:t>
            </a:r>
          </a:p>
          <a:p>
            <a:pPr lvl="1"/>
            <a:r>
              <a:rPr lang="en-US" sz="2800" dirty="0" smtClean="0"/>
              <a:t>provide proper access</a:t>
            </a:r>
          </a:p>
          <a:p>
            <a:pPr lvl="0"/>
            <a:r>
              <a:rPr lang="en-US" sz="3200" dirty="0" smtClean="0"/>
              <a:t>City/County Ordinances</a:t>
            </a:r>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A Site Analysis</a:t>
            </a:r>
            <a:endParaRPr lang="en-US" dirty="0"/>
          </a:p>
        </p:txBody>
      </p:sp>
      <p:sp>
        <p:nvSpPr>
          <p:cNvPr id="3" name="Content Placeholder 2"/>
          <p:cNvSpPr>
            <a:spLocks noGrp="1"/>
          </p:cNvSpPr>
          <p:nvPr>
            <p:ph idx="1"/>
          </p:nvPr>
        </p:nvSpPr>
        <p:spPr/>
        <p:txBody>
          <a:bodyPr/>
          <a:lstStyle/>
          <a:p>
            <a:pPr lvl="0"/>
            <a:r>
              <a:rPr lang="en-US" sz="3200" dirty="0" smtClean="0"/>
              <a:t>Noise Levels</a:t>
            </a:r>
          </a:p>
          <a:p>
            <a:pPr lvl="1"/>
            <a:r>
              <a:rPr lang="en-US" sz="2800" dirty="0" smtClean="0"/>
              <a:t>Identify distractions </a:t>
            </a:r>
          </a:p>
          <a:p>
            <a:pPr lvl="2"/>
            <a:r>
              <a:rPr lang="en-US" sz="2400" dirty="0" smtClean="0"/>
              <a:t>question neighbors or the property owner</a:t>
            </a:r>
          </a:p>
          <a:p>
            <a:pPr lvl="1"/>
            <a:r>
              <a:rPr lang="en-US" sz="2800" dirty="0" smtClean="0"/>
              <a:t>Record noise sources like roads, factories, saw mills, etc </a:t>
            </a:r>
          </a:p>
          <a:p>
            <a:pPr lvl="2"/>
            <a:r>
              <a:rPr lang="en-US" sz="2400" dirty="0" smtClean="0"/>
              <a:t>time of day for peak noise levels</a:t>
            </a:r>
          </a:p>
          <a:p>
            <a:pPr lvl="1"/>
            <a:r>
              <a:rPr lang="en-US" sz="2800" dirty="0" smtClean="0"/>
              <a:t>Plot the direction and distance of the source</a:t>
            </a:r>
          </a:p>
          <a:p>
            <a:pPr lvl="2"/>
            <a:r>
              <a:rPr lang="en-US" sz="2400" dirty="0" smtClean="0"/>
              <a:t>Record other distractions--glare or odors</a:t>
            </a:r>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A Site Analysis</a:t>
            </a:r>
            <a:endParaRPr lang="en-US" dirty="0"/>
          </a:p>
        </p:txBody>
      </p:sp>
      <p:sp>
        <p:nvSpPr>
          <p:cNvPr id="3" name="Content Placeholder 2"/>
          <p:cNvSpPr>
            <a:spLocks noGrp="1"/>
          </p:cNvSpPr>
          <p:nvPr>
            <p:ph idx="1"/>
          </p:nvPr>
        </p:nvSpPr>
        <p:spPr/>
        <p:txBody>
          <a:bodyPr>
            <a:normAutofit lnSpcReduction="10000"/>
          </a:bodyPr>
          <a:lstStyle/>
          <a:p>
            <a:pPr lvl="0"/>
            <a:r>
              <a:rPr lang="en-US" sz="3200" dirty="0" smtClean="0"/>
              <a:t>Utility Placement</a:t>
            </a:r>
          </a:p>
          <a:p>
            <a:pPr lvl="2"/>
            <a:r>
              <a:rPr lang="en-US" sz="2400" dirty="0" smtClean="0"/>
              <a:t>on poles or underground</a:t>
            </a:r>
          </a:p>
          <a:p>
            <a:pPr lvl="2"/>
            <a:r>
              <a:rPr lang="en-US" sz="2400" dirty="0" smtClean="0"/>
              <a:t>locate the electrical meter, the air-conditioner unit &amp;water outlets </a:t>
            </a:r>
          </a:p>
          <a:p>
            <a:pPr lvl="2"/>
            <a:r>
              <a:rPr lang="en-US" sz="2400" dirty="0" smtClean="0"/>
              <a:t>television and telephone cables, water lines and sewage lines, or a septic tank and field line</a:t>
            </a:r>
          </a:p>
          <a:p>
            <a:pPr lvl="0"/>
            <a:r>
              <a:rPr lang="en-US" sz="3200" dirty="0" smtClean="0"/>
              <a:t>Easements/setback lines</a:t>
            </a:r>
          </a:p>
          <a:p>
            <a:pPr lvl="0"/>
            <a:r>
              <a:rPr lang="en-US" sz="3200" dirty="0" smtClean="0"/>
              <a:t>Primary architectural features of the house</a:t>
            </a:r>
          </a:p>
          <a:p>
            <a:pPr lvl="1"/>
            <a:r>
              <a:rPr lang="en-US" sz="2800" dirty="0" smtClean="0"/>
              <a:t>Shape of windows, style, and items that can be repeated in the landscape</a:t>
            </a:r>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A Site Analysis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200" dirty="0" smtClean="0"/>
              <a:t>House orientation</a:t>
            </a:r>
          </a:p>
          <a:p>
            <a:pPr lvl="1"/>
            <a:r>
              <a:rPr lang="en-US" sz="2800" dirty="0" smtClean="0"/>
              <a:t>affects the exposure of various portions of the house to the sun </a:t>
            </a:r>
          </a:p>
          <a:p>
            <a:pPr lvl="2"/>
            <a:r>
              <a:rPr lang="en-US" sz="2400" dirty="0" smtClean="0"/>
              <a:t>provide shade</a:t>
            </a:r>
          </a:p>
          <a:p>
            <a:pPr lvl="2"/>
            <a:r>
              <a:rPr lang="en-US" sz="2400" dirty="0" smtClean="0"/>
              <a:t>southeastern exposure- most comfortable spot year-round</a:t>
            </a:r>
          </a:p>
          <a:p>
            <a:pPr lvl="2"/>
            <a:r>
              <a:rPr lang="en-US" sz="2400" dirty="0" smtClean="0"/>
              <a:t> western slope- hot in summer and cold in winter</a:t>
            </a:r>
          </a:p>
          <a:p>
            <a:pPr lvl="0"/>
            <a:r>
              <a:rPr lang="en-US" sz="3200" dirty="0" smtClean="0"/>
              <a:t>Soil conditions</a:t>
            </a:r>
          </a:p>
          <a:p>
            <a:pPr lvl="1"/>
            <a:r>
              <a:rPr lang="en-US" sz="2800" dirty="0" smtClean="0"/>
              <a:t>determines selection and placement of plants</a:t>
            </a:r>
          </a:p>
          <a:p>
            <a:pPr lvl="1"/>
            <a:r>
              <a:rPr lang="en-US" sz="2800" dirty="0" smtClean="0"/>
              <a:t>Consider soil pH, nutrient and water holding capacity and drainage</a:t>
            </a:r>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A Site Analysis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200" dirty="0" smtClean="0"/>
              <a:t>Seasonal wind pattern—prevailing winds</a:t>
            </a:r>
          </a:p>
          <a:p>
            <a:pPr lvl="1"/>
            <a:r>
              <a:rPr lang="en-US" sz="2800" dirty="0" smtClean="0"/>
              <a:t>differ with the area of the state, the season and the time of day</a:t>
            </a:r>
          </a:p>
          <a:p>
            <a:pPr lvl="1"/>
            <a:r>
              <a:rPr lang="en-US" sz="2800" dirty="0" smtClean="0"/>
              <a:t>existing wind breaks </a:t>
            </a:r>
          </a:p>
          <a:p>
            <a:pPr lvl="2"/>
            <a:r>
              <a:rPr lang="en-US" sz="2500" dirty="0" smtClean="0"/>
              <a:t>plants and structures on the property or on adjacent property</a:t>
            </a:r>
          </a:p>
          <a:p>
            <a:pPr lvl="0"/>
            <a:r>
              <a:rPr lang="en-US" sz="3200" dirty="0" smtClean="0"/>
              <a:t>Microclimate</a:t>
            </a:r>
          </a:p>
          <a:p>
            <a:pPr lvl="1"/>
            <a:r>
              <a:rPr lang="en-US" sz="2800" dirty="0" smtClean="0"/>
              <a:t>conditions in a isolated spot may differ considerably from the conditions in another area of the landscape</a:t>
            </a:r>
          </a:p>
          <a:p>
            <a:pPr lvl="0"/>
            <a:r>
              <a:rPr lang="en-US" sz="3200" dirty="0" smtClean="0"/>
              <a:t>Other:</a:t>
            </a:r>
          </a:p>
          <a:p>
            <a:pPr lvl="1"/>
            <a:r>
              <a:rPr lang="en-US" sz="2800" dirty="0" smtClean="0"/>
              <a:t>Snow removal, pile-up</a:t>
            </a:r>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Site Analysis Examples</a:t>
            </a:r>
            <a:endParaRPr lang="en-US" dirty="0"/>
          </a:p>
        </p:txBody>
      </p:sp>
      <p:pic>
        <p:nvPicPr>
          <p:cNvPr id="8194" name="Picture 2" descr="C:\Users\Brenda Patten\Documents\WORKING LANDSCAPE\Landscape designs modified\12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800" y="1524000"/>
            <a:ext cx="2819400" cy="2392937"/>
          </a:xfrm>
          <a:prstGeom prst="rect">
            <a:avLst/>
          </a:prstGeom>
          <a:noFill/>
        </p:spPr>
      </p:pic>
      <p:pic>
        <p:nvPicPr>
          <p:cNvPr id="5" name="Picture 2" descr="C:\Users\Brenda Patten\Documents\WORKING LANDSCAPE\Landscape designs modified\129.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3600" y="1524000"/>
            <a:ext cx="3251200" cy="2438400"/>
          </a:xfrm>
          <a:prstGeom prst="rect">
            <a:avLst/>
          </a:prstGeom>
          <a:noFill/>
        </p:spPr>
      </p:pic>
      <p:pic>
        <p:nvPicPr>
          <p:cNvPr id="6" name="Picture 2" descr="C:\Users\Brenda Patten\Documents\WORKING LANDSCAPE\Landscape designs modified\120.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66800" y="4038600"/>
            <a:ext cx="3276599" cy="252073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color on Site Analysis</a:t>
            </a:r>
            <a:endParaRPr lang="en-US" dirty="0"/>
          </a:p>
        </p:txBody>
      </p:sp>
      <p:pic>
        <p:nvPicPr>
          <p:cNvPr id="4" name="Picture 4" descr="C:\Users\Brenda Patten\Pictures\june 2010\0004\P1090446.JPG"/>
          <p:cNvPicPr>
            <a:picLocks noChangeAspect="1" noChangeArrowheads="1"/>
          </p:cNvPicPr>
          <p:nvPr/>
        </p:nvPicPr>
        <p:blipFill>
          <a:blip r:embed="rId3" cstate="print"/>
          <a:srcRect/>
          <a:stretch>
            <a:fillRect/>
          </a:stretch>
        </p:blipFill>
        <p:spPr bwMode="auto">
          <a:xfrm>
            <a:off x="228600" y="1600201"/>
            <a:ext cx="4191000" cy="3383243"/>
          </a:xfrm>
          <a:prstGeom prst="rect">
            <a:avLst/>
          </a:prstGeom>
          <a:ln>
            <a:noFill/>
          </a:ln>
          <a:effectLst>
            <a:outerShdw blurRad="190500" algn="tl" rotWithShape="0">
              <a:srgbClr val="000000">
                <a:alpha val="70000"/>
              </a:srgbClr>
            </a:outerShdw>
          </a:effectLst>
        </p:spPr>
      </p:pic>
      <p:pic>
        <p:nvPicPr>
          <p:cNvPr id="5" name="Picture 6" descr="C:\Users\Brenda Patten\Pictures\june 2010\0004\P1090448.JPG"/>
          <p:cNvPicPr>
            <a:picLocks noChangeAspect="1" noChangeArrowheads="1"/>
          </p:cNvPicPr>
          <p:nvPr/>
        </p:nvPicPr>
        <p:blipFill>
          <a:blip r:embed="rId4" cstate="print"/>
          <a:srcRect/>
          <a:stretch>
            <a:fillRect/>
          </a:stretch>
        </p:blipFill>
        <p:spPr bwMode="auto">
          <a:xfrm>
            <a:off x="4572002" y="1600200"/>
            <a:ext cx="4383036" cy="33528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1219200"/>
          <a:ext cx="7543800" cy="5405137"/>
        </p:xfrm>
        <a:graphic>
          <a:graphicData uri="http://schemas.openxmlformats.org/drawingml/2006/table">
            <a:tbl>
              <a:tblPr firstRow="1" bandRow="1">
                <a:tableStyleId>{93296810-A885-4BE3-A3E7-6D5BEEA58F35}</a:tableStyleId>
              </a:tblPr>
              <a:tblGrid>
                <a:gridCol w="1508760"/>
                <a:gridCol w="1508760"/>
                <a:gridCol w="1508760"/>
                <a:gridCol w="1508760"/>
                <a:gridCol w="1508760"/>
              </a:tblGrid>
              <a:tr h="1041384">
                <a:tc gridSpan="5">
                  <a:txBody>
                    <a:bodyPr/>
                    <a:lstStyle/>
                    <a:p>
                      <a:pPr marL="0" marR="0" algn="ctr">
                        <a:spcBef>
                          <a:spcPts val="0"/>
                        </a:spcBef>
                        <a:spcAft>
                          <a:spcPts val="0"/>
                        </a:spcAft>
                      </a:pPr>
                      <a:endParaRPr lang="en-US" sz="1200" dirty="0"/>
                    </a:p>
                    <a:p>
                      <a:pPr marL="0" marR="0" algn="ctr">
                        <a:spcBef>
                          <a:spcPts val="0"/>
                        </a:spcBef>
                        <a:spcAft>
                          <a:spcPts val="0"/>
                        </a:spcAft>
                      </a:pPr>
                      <a:endParaRPr lang="en-US" sz="1400" dirty="0" smtClean="0"/>
                    </a:p>
                    <a:p>
                      <a:pPr marL="0" marR="0" algn="ctr">
                        <a:spcBef>
                          <a:spcPts val="0"/>
                        </a:spcBef>
                        <a:spcAft>
                          <a:spcPts val="0"/>
                        </a:spcAft>
                      </a:pPr>
                      <a:r>
                        <a:rPr lang="en-US" sz="1400" dirty="0" smtClean="0"/>
                        <a:t>Landscape </a:t>
                      </a:r>
                      <a:r>
                        <a:rPr lang="en-US" sz="1400" dirty="0"/>
                        <a:t>Plans for ______________________</a:t>
                      </a:r>
                      <a:r>
                        <a:rPr lang="en-US" sz="1400" dirty="0" smtClean="0"/>
                        <a:t>Residence</a:t>
                      </a:r>
                    </a:p>
                    <a:p>
                      <a:pPr marL="0" marR="0" algn="ctr">
                        <a:spcBef>
                          <a:spcPts val="0"/>
                        </a:spcBef>
                        <a:spcAft>
                          <a:spcPts val="0"/>
                        </a:spcAft>
                      </a:pPr>
                      <a:endParaRPr lang="en-US" sz="1200" dirty="0"/>
                    </a:p>
                    <a:p>
                      <a:pPr marL="0" marR="0">
                        <a:spcBef>
                          <a:spcPts val="0"/>
                        </a:spcBef>
                        <a:spcAft>
                          <a:spcPts val="0"/>
                        </a:spcAft>
                      </a:pPr>
                      <a:r>
                        <a:rPr lang="en-US" sz="1200" dirty="0"/>
                        <a:t>Address:</a:t>
                      </a:r>
                    </a:p>
                    <a:p>
                      <a:pPr marL="0" marR="0">
                        <a:spcBef>
                          <a:spcPts val="0"/>
                        </a:spcBef>
                        <a:spcAft>
                          <a:spcPts val="0"/>
                        </a:spcAft>
                      </a:pPr>
                      <a:r>
                        <a:rPr lang="en-US" sz="1200" dirty="0"/>
                        <a:t>Phone:</a:t>
                      </a:r>
                    </a:p>
                    <a:p>
                      <a:pPr marL="0" marR="0">
                        <a:spcBef>
                          <a:spcPts val="0"/>
                        </a:spcBef>
                        <a:spcAft>
                          <a:spcPts val="0"/>
                        </a:spcAft>
                      </a:pPr>
                      <a:r>
                        <a:rPr lang="en-US" sz="1200" dirty="0"/>
                        <a:t>Email:</a:t>
                      </a:r>
                      <a:endParaRPr lang="en-US" sz="1200" dirty="0">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3630">
                <a:tc>
                  <a:txBody>
                    <a:bodyPr/>
                    <a:lstStyle/>
                    <a:p>
                      <a:pPr marL="0" marR="0">
                        <a:spcBef>
                          <a:spcPts val="0"/>
                        </a:spcBef>
                        <a:spcAft>
                          <a:spcPts val="0"/>
                        </a:spcAft>
                      </a:pPr>
                      <a:r>
                        <a:rPr lang="en-US" sz="1200" dirty="0"/>
                        <a:t>Names: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t>Age:</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t>M/F:</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t>Hobbies: </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100" dirty="0"/>
                        <a:t>Frequency:</a:t>
                      </a:r>
                      <a:r>
                        <a:rPr lang="en-US" sz="1200" dirty="0"/>
                        <a:t> </a:t>
                      </a:r>
                      <a:endParaRPr lang="en-US" sz="1200" dirty="0">
                        <a:latin typeface="Times New Roman"/>
                        <a:ea typeface="Times New Roman"/>
                        <a:cs typeface="Times New Roman"/>
                      </a:endParaRPr>
                    </a:p>
                  </a:txBody>
                  <a:tcPr marL="68580" marR="68580" marT="0" marB="0"/>
                </a:tc>
              </a:tr>
              <a:tr h="37363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363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363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363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363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363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363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1074977">
                <a:tc gridSpan="5">
                  <a:txBody>
                    <a:bodyPr/>
                    <a:lstStyle/>
                    <a:p>
                      <a:pPr marL="0" marR="0" algn="ctr">
                        <a:spcBef>
                          <a:spcPts val="0"/>
                        </a:spcBef>
                        <a:spcAft>
                          <a:spcPts val="0"/>
                        </a:spcAft>
                      </a:pPr>
                      <a:r>
                        <a:rPr lang="en-US" sz="1000" dirty="0"/>
                        <a:t>Examples of hobbies—greenhouse, swimming, rebuilding old cars</a:t>
                      </a:r>
                      <a:endParaRPr lang="en-US" sz="1200" dirty="0"/>
                    </a:p>
                    <a:p>
                      <a:pPr marL="0" marR="0" algn="ctr">
                        <a:spcBef>
                          <a:spcPts val="0"/>
                        </a:spcBef>
                        <a:spcAft>
                          <a:spcPts val="0"/>
                        </a:spcAft>
                      </a:pPr>
                      <a:r>
                        <a:rPr lang="en-US" sz="1000" dirty="0"/>
                        <a:t>Frequency--everyday/weekends/some weekends/seldom/seasonal</a:t>
                      </a:r>
                      <a:endParaRPr lang="en-US" sz="1200" dirty="0"/>
                    </a:p>
                    <a:p>
                      <a:r>
                        <a:rPr lang="en-US" sz="1100" dirty="0"/>
                        <a:t>Additional family members expected? (children, grandchildren, aged parents) </a:t>
                      </a:r>
                      <a:endParaRPr lang="en-US" sz="1100" dirty="0" smtClean="0"/>
                    </a:p>
                    <a:p>
                      <a:endParaRPr lang="en-US" sz="1100" dirty="0" smtClean="0"/>
                    </a:p>
                    <a:p>
                      <a:r>
                        <a:rPr lang="en-US" sz="1100" dirty="0" smtClean="0"/>
                        <a:t>Do </a:t>
                      </a:r>
                      <a:r>
                        <a:rPr lang="en-US" sz="1100" dirty="0"/>
                        <a:t>family members have physical limitations? </a:t>
                      </a:r>
                      <a:endParaRPr lang="en-US" sz="1100" dirty="0" smtClean="0"/>
                    </a:p>
                    <a:p>
                      <a:endParaRPr lang="en-US" sz="1100"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itle 4"/>
          <p:cNvSpPr>
            <a:spLocks noGrp="1"/>
          </p:cNvSpPr>
          <p:nvPr>
            <p:ph type="title"/>
          </p:nvPr>
        </p:nvSpPr>
        <p:spPr/>
        <p:txBody>
          <a:bodyPr/>
          <a:lstStyle/>
          <a:p>
            <a:r>
              <a:rPr lang="en-US" dirty="0" smtClean="0"/>
              <a:t>Client Evaluation</a:t>
            </a:r>
            <a:endParaRPr 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67600" y="152400"/>
            <a:ext cx="1530927" cy="19812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52600" y="228600"/>
          <a:ext cx="6781800" cy="5741126"/>
        </p:xfrm>
        <a:graphic>
          <a:graphicData uri="http://schemas.openxmlformats.org/drawingml/2006/table">
            <a:tbl>
              <a:tblPr firstRow="1" bandRow="1">
                <a:tableStyleId>{5C22544A-7EE6-4342-B048-85BDC9FD1C3A}</a:tableStyleId>
              </a:tblPr>
              <a:tblGrid>
                <a:gridCol w="2260600"/>
                <a:gridCol w="2260600"/>
                <a:gridCol w="2260600"/>
              </a:tblGrid>
              <a:tr h="685800">
                <a:tc gridSpan="3">
                  <a:txBody>
                    <a:bodyPr/>
                    <a:lstStyle/>
                    <a:p>
                      <a:pPr marL="0" marR="0" algn="ctr">
                        <a:spcBef>
                          <a:spcPts val="0"/>
                        </a:spcBef>
                        <a:spcAft>
                          <a:spcPts val="0"/>
                        </a:spcAft>
                      </a:pPr>
                      <a:endParaRPr lang="en-US" sz="2000" dirty="0" smtClean="0">
                        <a:solidFill>
                          <a:schemeClr val="tx1"/>
                        </a:solidFill>
                      </a:endParaRPr>
                    </a:p>
                    <a:p>
                      <a:pPr marL="0" marR="0" algn="ctr">
                        <a:spcBef>
                          <a:spcPts val="0"/>
                        </a:spcBef>
                        <a:spcAft>
                          <a:spcPts val="0"/>
                        </a:spcAft>
                      </a:pPr>
                      <a:r>
                        <a:rPr lang="en-US" sz="2000" dirty="0" smtClean="0">
                          <a:solidFill>
                            <a:schemeClr val="tx1"/>
                          </a:solidFill>
                        </a:rPr>
                        <a:t>Outdoor Activities Enjoyed By Family</a:t>
                      </a:r>
                    </a:p>
                    <a:p>
                      <a:pPr marL="0" marR="0" algn="ctr">
                        <a:spcBef>
                          <a:spcPts val="0"/>
                        </a:spcBef>
                        <a:spcAft>
                          <a:spcPts val="0"/>
                        </a:spcAft>
                      </a:pPr>
                      <a:r>
                        <a:rPr lang="en-US" sz="1200" dirty="0" smtClean="0">
                          <a:solidFill>
                            <a:schemeClr val="tx1"/>
                          </a:solidFill>
                        </a:rPr>
                        <a:t>(</a:t>
                      </a:r>
                      <a:r>
                        <a:rPr lang="en-US" sz="1200" dirty="0">
                          <a:solidFill>
                            <a:schemeClr val="tx1"/>
                          </a:solidFill>
                        </a:rPr>
                        <a:t>please note:  ask intended future uses</a:t>
                      </a:r>
                      <a:r>
                        <a:rPr lang="en-US" sz="1200" dirty="0" smtClean="0">
                          <a:solidFill>
                            <a:schemeClr val="tx1"/>
                          </a:solidFill>
                        </a:rPr>
                        <a:t>—</a:t>
                      </a:r>
                    </a:p>
                    <a:p>
                      <a:pPr marL="0" marR="0" algn="ctr">
                        <a:spcBef>
                          <a:spcPts val="0"/>
                        </a:spcBef>
                        <a:spcAft>
                          <a:spcPts val="0"/>
                        </a:spcAft>
                      </a:pPr>
                      <a:r>
                        <a:rPr lang="en-US" sz="1200" dirty="0" smtClean="0">
                          <a:solidFill>
                            <a:schemeClr val="tx1"/>
                          </a:solidFill>
                        </a:rPr>
                        <a:t>past </a:t>
                      </a:r>
                      <a:r>
                        <a:rPr lang="en-US" sz="1200" dirty="0">
                          <a:solidFill>
                            <a:schemeClr val="tx1"/>
                          </a:solidFill>
                        </a:rPr>
                        <a:t>uses, patio, deck, pool, open space for games, etc</a:t>
                      </a:r>
                      <a:r>
                        <a:rPr lang="en-US" sz="1200" dirty="0" smtClean="0">
                          <a:solidFill>
                            <a:schemeClr val="tx1"/>
                          </a:solidFill>
                        </a:rPr>
                        <a:t>.)</a:t>
                      </a:r>
                    </a:p>
                    <a:p>
                      <a:pPr marL="0" marR="0" algn="ctr">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r>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Cooking and dining: </a:t>
                      </a:r>
                    </a:p>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smtClean="0">
                          <a:solidFill>
                            <a:schemeClr val="tx1"/>
                          </a:solidFill>
                        </a:rPr>
                        <a:t>Type of cooking—</a:t>
                      </a:r>
                    </a:p>
                    <a:p>
                      <a:pPr marL="0" marR="0">
                        <a:spcBef>
                          <a:spcPts val="0"/>
                        </a:spcBef>
                        <a:spcAft>
                          <a:spcPts val="0"/>
                        </a:spcAft>
                      </a:pPr>
                      <a:endParaRPr lang="en-US" sz="1200" dirty="0" smtClean="0">
                        <a:solidFill>
                          <a:schemeClr val="tx1"/>
                        </a:solidFill>
                      </a:endParaRPr>
                    </a:p>
                    <a:p>
                      <a:pPr marL="0" marR="0">
                        <a:spcBef>
                          <a:spcPts val="0"/>
                        </a:spcBef>
                        <a:spcAft>
                          <a:spcPts val="0"/>
                        </a:spcAft>
                      </a:pPr>
                      <a:r>
                        <a:rPr lang="en-US" sz="1200" dirty="0" smtClean="0">
                          <a:solidFill>
                            <a:schemeClr val="tx1"/>
                          </a:solidFill>
                        </a:rPr>
                        <a:t>Type of entertaining:</a:t>
                      </a:r>
                    </a:p>
                    <a:p>
                      <a:pPr marL="0" marR="0">
                        <a:spcBef>
                          <a:spcPts val="0"/>
                        </a:spcBef>
                        <a:spcAft>
                          <a:spcPts val="0"/>
                        </a:spcAft>
                      </a:pPr>
                      <a:r>
                        <a:rPr lang="en-US" sz="1200" dirty="0" smtClean="0">
                          <a:solidFill>
                            <a:schemeClr val="tx1"/>
                          </a:solidFill>
                        </a:rPr>
                        <a:t>      Number of people—</a:t>
                      </a:r>
                    </a:p>
                    <a:p>
                      <a:pPr marL="0" marR="0">
                        <a:spcBef>
                          <a:spcPts val="0"/>
                        </a:spcBef>
                        <a:spcAft>
                          <a:spcPts val="0"/>
                        </a:spcAft>
                      </a:pPr>
                      <a:endParaRPr lang="en-US" sz="1200" dirty="0" smtClean="0">
                        <a:solidFill>
                          <a:schemeClr val="tx1"/>
                        </a:solidFill>
                      </a:endParaRPr>
                    </a:p>
                    <a:p>
                      <a:pPr marL="0" marR="0">
                        <a:spcBef>
                          <a:spcPts val="0"/>
                        </a:spcBef>
                        <a:spcAft>
                          <a:spcPts val="0"/>
                        </a:spcAft>
                      </a:pPr>
                      <a:r>
                        <a:rPr lang="en-US" sz="1200" dirty="0" smtClean="0">
                          <a:solidFill>
                            <a:schemeClr val="tx1"/>
                          </a:solidFill>
                        </a:rPr>
                        <a:t>Children’s play: </a:t>
                      </a:r>
                    </a:p>
                    <a:p>
                      <a:pPr marL="0" marR="0">
                        <a:spcBef>
                          <a:spcPts val="0"/>
                        </a:spcBef>
                        <a:spcAft>
                          <a:spcPts val="0"/>
                        </a:spcAft>
                      </a:pPr>
                      <a:r>
                        <a:rPr lang="en-US" sz="1200" baseline="0" dirty="0" smtClean="0">
                          <a:solidFill>
                            <a:schemeClr val="tx1"/>
                          </a:solidFill>
                        </a:rPr>
                        <a:t>      </a:t>
                      </a:r>
                      <a:r>
                        <a:rPr lang="en-US" sz="1200" dirty="0" smtClean="0">
                          <a:solidFill>
                            <a:schemeClr val="tx1"/>
                          </a:solidFill>
                        </a:rPr>
                        <a:t>Specific requirements--</a:t>
                      </a:r>
                    </a:p>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r>
              <a:tr h="594360">
                <a:tc>
                  <a:txBody>
                    <a:bodyPr/>
                    <a:lstStyle/>
                    <a:p>
                      <a:pPr marL="0" marR="0">
                        <a:spcBef>
                          <a:spcPts val="0"/>
                        </a:spcBef>
                        <a:spcAft>
                          <a:spcPts val="0"/>
                        </a:spcAft>
                      </a:pPr>
                      <a:r>
                        <a:rPr lang="en-US" sz="1200" dirty="0" smtClean="0">
                          <a:solidFill>
                            <a:schemeClr val="tx1"/>
                          </a:solidFill>
                        </a:rPr>
                        <a:t>Gardening: </a:t>
                      </a:r>
                    </a:p>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Vegetable Garden, Cut Flower Production, Perennial, Annual</a:t>
                      </a:r>
                      <a:endParaRPr lang="en-US" sz="1200" dirty="0" smtClean="0">
                        <a:solidFill>
                          <a:schemeClr val="tx1"/>
                        </a:solidFill>
                        <a:latin typeface="Times New Roman"/>
                        <a:ea typeface="Times New Roman"/>
                        <a:cs typeface="Times New Roman"/>
                      </a:endParaRPr>
                    </a:p>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r>
              <a:tr h="685800">
                <a:tc>
                  <a:txBody>
                    <a:bodyPr/>
                    <a:lstStyle/>
                    <a:p>
                      <a:pPr marL="0" marR="0">
                        <a:spcBef>
                          <a:spcPts val="0"/>
                        </a:spcBef>
                        <a:spcAft>
                          <a:spcPts val="0"/>
                        </a:spcAft>
                      </a:pPr>
                      <a:r>
                        <a:rPr lang="en-US" sz="1200" dirty="0"/>
                        <a:t>Pets</a:t>
                      </a:r>
                    </a:p>
                    <a:p>
                      <a:pPr marL="0" marR="0">
                        <a:spcBef>
                          <a:spcPts val="0"/>
                        </a:spcBef>
                        <a:spcAft>
                          <a:spcPts val="0"/>
                        </a:spcAft>
                      </a:pPr>
                      <a:r>
                        <a:rPr lang="en-US" sz="1200" dirty="0"/>
                        <a:t>(please note:  indoors, outdoors, confinement</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914400">
                <a:tc>
                  <a:txBody>
                    <a:bodyPr/>
                    <a:lstStyle/>
                    <a:p>
                      <a:pPr marL="0" marR="0">
                        <a:spcBef>
                          <a:spcPts val="0"/>
                        </a:spcBef>
                        <a:spcAft>
                          <a:spcPts val="0"/>
                        </a:spcAft>
                      </a:pPr>
                      <a:r>
                        <a:rPr lang="en-US" sz="1200" dirty="0"/>
                        <a:t>Plants </a:t>
                      </a:r>
                    </a:p>
                    <a:p>
                      <a:pPr marL="0" marR="0">
                        <a:spcBef>
                          <a:spcPts val="0"/>
                        </a:spcBef>
                        <a:spcAft>
                          <a:spcPts val="0"/>
                        </a:spcAft>
                      </a:pPr>
                      <a:r>
                        <a:rPr lang="en-US" sz="1200" dirty="0"/>
                        <a:t>(please note: ask what are favorite trees, shrubs, flowers?)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t>Wanted:</a:t>
                      </a:r>
                    </a:p>
                    <a:p>
                      <a:pPr marL="0" marR="0">
                        <a:spcBef>
                          <a:spcPts val="0"/>
                        </a:spcBef>
                        <a:spcAft>
                          <a:spcPts val="0"/>
                        </a:spcAft>
                      </a:pPr>
                      <a:r>
                        <a:rPr lang="en-US" sz="1200" dirty="0"/>
                        <a:t>Avoid:</a:t>
                      </a:r>
                    </a:p>
                    <a:p>
                      <a:pPr marL="0" marR="0">
                        <a:spcBef>
                          <a:spcPts val="0"/>
                        </a:spcBef>
                        <a:spcAft>
                          <a:spcPts val="0"/>
                        </a:spcAft>
                      </a:pPr>
                      <a:r>
                        <a:rPr lang="en-US" sz="1200" dirty="0"/>
                        <a:t>Are family members allergic to specific plants?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925286">
                <a:tc>
                  <a:txBody>
                    <a:bodyPr/>
                    <a:lstStyle/>
                    <a:p>
                      <a:pPr marL="0" marR="0">
                        <a:spcBef>
                          <a:spcPts val="0"/>
                        </a:spcBef>
                        <a:spcAft>
                          <a:spcPts val="0"/>
                        </a:spcAft>
                      </a:pPr>
                      <a:r>
                        <a:rPr lang="en-US" sz="1200" dirty="0"/>
                        <a:t>Privacy issues: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t>Satisfied with current privacy or needs changed—</a:t>
                      </a:r>
                    </a:p>
                    <a:p>
                      <a:pPr marL="0" marR="0">
                        <a:spcBef>
                          <a:spcPts val="0"/>
                        </a:spcBef>
                        <a:spcAft>
                          <a:spcPts val="0"/>
                        </a:spcAft>
                      </a:pPr>
                      <a:r>
                        <a:rPr lang="en-US" sz="1200" dirty="0"/>
                        <a:t>What changes?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924800" cy="3477875"/>
          </a:xfrm>
          <a:prstGeom prst="rect">
            <a:avLst/>
          </a:prstGeom>
        </p:spPr>
        <p:txBody>
          <a:bodyPr wrap="square">
            <a:spAutoFit/>
          </a:bodyPr>
          <a:lstStyle/>
          <a:p>
            <a:r>
              <a:rPr lang="en-US" sz="4400" i="1" dirty="0" smtClean="0"/>
              <a:t>Just as you would not build a house without blueprints, you should not put together a landscape without a design, no matter how small.</a:t>
            </a:r>
            <a:endParaRPr lang="en-US" sz="4400" dirty="0"/>
          </a:p>
        </p:txBody>
      </p:sp>
      <p:sp>
        <p:nvSpPr>
          <p:cNvPr id="3" name="Rectangle 2"/>
          <p:cNvSpPr/>
          <p:nvPr/>
        </p:nvSpPr>
        <p:spPr>
          <a:xfrm>
            <a:off x="6054308" y="0"/>
            <a:ext cx="3089692" cy="369332"/>
          </a:xfrm>
          <a:prstGeom prst="rect">
            <a:avLst/>
          </a:prstGeom>
        </p:spPr>
        <p:txBody>
          <a:bodyPr wrap="none">
            <a:spAutoFit/>
          </a:bodyPr>
          <a:lstStyle/>
          <a:p>
            <a:r>
              <a:rPr lang="en-US" dirty="0" smtClean="0"/>
              <a:t>thelandscapedesigncenter.com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67640"/>
          <a:ext cx="6400800" cy="6487060"/>
        </p:xfrm>
        <a:graphic>
          <a:graphicData uri="http://schemas.openxmlformats.org/drawingml/2006/table">
            <a:tbl>
              <a:tblPr firstRow="1" bandRow="1">
                <a:tableStyleId>{5C22544A-7EE6-4342-B048-85BDC9FD1C3A}</a:tableStyleId>
              </a:tblPr>
              <a:tblGrid>
                <a:gridCol w="2133600"/>
                <a:gridCol w="2133600"/>
                <a:gridCol w="2133600"/>
              </a:tblGrid>
              <a:tr h="746760">
                <a:tc gridSpan="3">
                  <a:txBody>
                    <a:bodyPr/>
                    <a:lstStyle/>
                    <a:p>
                      <a:pPr marL="0" marR="0" algn="ctr">
                        <a:spcBef>
                          <a:spcPts val="0"/>
                        </a:spcBef>
                        <a:spcAft>
                          <a:spcPts val="0"/>
                        </a:spcAft>
                      </a:pPr>
                      <a:endParaRPr lang="en-US" sz="1200" b="1" dirty="0" smtClean="0">
                        <a:solidFill>
                          <a:schemeClr val="tx1"/>
                        </a:solidFill>
                        <a:latin typeface="Times New Roman"/>
                        <a:ea typeface="Times New Roman"/>
                        <a:cs typeface="Times New Roman"/>
                      </a:endParaRPr>
                    </a:p>
                    <a:p>
                      <a:pPr marL="0" marR="0" algn="ctr">
                        <a:spcBef>
                          <a:spcPts val="0"/>
                        </a:spcBef>
                        <a:spcAft>
                          <a:spcPts val="0"/>
                        </a:spcAft>
                      </a:pPr>
                      <a:endParaRPr lang="en-US" sz="1200" b="1" dirty="0" smtClean="0">
                        <a:solidFill>
                          <a:schemeClr val="tx1"/>
                        </a:solidFill>
                        <a:latin typeface="Times New Roman"/>
                        <a:ea typeface="Times New Roman"/>
                        <a:cs typeface="Times New Roman"/>
                      </a:endParaRPr>
                    </a:p>
                    <a:p>
                      <a:pPr marL="0" marR="0" algn="ctr">
                        <a:spcBef>
                          <a:spcPts val="0"/>
                        </a:spcBef>
                        <a:spcAft>
                          <a:spcPts val="0"/>
                        </a:spcAft>
                      </a:pPr>
                      <a:r>
                        <a:rPr lang="en-US" sz="2000" b="1" dirty="0" smtClean="0">
                          <a:solidFill>
                            <a:schemeClr val="tx1"/>
                          </a:solidFill>
                          <a:latin typeface="Times New Roman"/>
                          <a:ea typeface="Times New Roman"/>
                          <a:cs typeface="Times New Roman"/>
                        </a:rPr>
                        <a:t>Landscape Maintenance</a:t>
                      </a:r>
                    </a:p>
                    <a:p>
                      <a:pPr marL="0" marR="0" algn="ctr">
                        <a:spcBef>
                          <a:spcPts val="0"/>
                        </a:spcBef>
                        <a:spcAft>
                          <a:spcPts val="0"/>
                        </a:spcAft>
                      </a:pPr>
                      <a:endParaRPr lang="en-US" sz="2000" dirty="0">
                        <a:solidFill>
                          <a:schemeClr val="tx1"/>
                        </a:solidFill>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c hMerge="1">
                  <a:txBody>
                    <a:bodyPr/>
                    <a:lstStyle/>
                    <a:p>
                      <a:endParaRPr lang="en-US" dirty="0"/>
                    </a:p>
                  </a:txBody>
                  <a:tcPr/>
                </a:tc>
              </a:tr>
              <a:tr h="551170">
                <a:tc>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a:ea typeface="Times New Roman"/>
                          <a:cs typeface="Times New Roman"/>
                        </a:rPr>
                        <a:t>Sprinkling system available</a:t>
                      </a:r>
                      <a:endParaRPr lang="en-US" sz="1200" dirty="0">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a:ea typeface="Times New Roman"/>
                          <a:cs typeface="Times New Roman"/>
                        </a:rPr>
                        <a:t>Yes/No</a:t>
                      </a:r>
                    </a:p>
                    <a:p>
                      <a:pPr marL="0" marR="0" algn="ctr">
                        <a:spcBef>
                          <a:spcPts val="0"/>
                        </a:spcBef>
                        <a:spcAft>
                          <a:spcPts val="0"/>
                        </a:spcAft>
                      </a:pPr>
                      <a:endParaRPr lang="en-US" sz="12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b="1" dirty="0">
                          <a:latin typeface="Times New Roman"/>
                          <a:ea typeface="Times New Roman"/>
                          <a:cs typeface="Times New Roman"/>
                        </a:rPr>
                        <a:t>Maintenance job</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000" b="1" dirty="0">
                          <a:latin typeface="Times New Roman"/>
                          <a:ea typeface="Times New Roman"/>
                          <a:cs typeface="Times New Roman"/>
                        </a:rPr>
                        <a:t>Willing to do</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000" b="1" dirty="0">
                          <a:latin typeface="Times New Roman"/>
                          <a:ea typeface="Times New Roman"/>
                          <a:cs typeface="Times New Roman"/>
                        </a:rPr>
                        <a:t>Hire out</a:t>
                      </a:r>
                      <a:endParaRPr lang="en-US" sz="12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dirty="0">
                          <a:latin typeface="Times New Roman"/>
                          <a:ea typeface="Times New Roman"/>
                          <a:cs typeface="Times New Roman"/>
                        </a:rPr>
                        <a:t>Mow grass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dirty="0">
                          <a:latin typeface="Times New Roman"/>
                          <a:ea typeface="Times New Roman"/>
                          <a:cs typeface="Times New Roman"/>
                        </a:rPr>
                        <a:t>Prune trees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dirty="0">
                          <a:latin typeface="Times New Roman"/>
                          <a:ea typeface="Times New Roman"/>
                          <a:cs typeface="Times New Roman"/>
                        </a:rPr>
                        <a:t>Fertilize &amp; water lawn</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dirty="0">
                          <a:latin typeface="Times New Roman"/>
                          <a:ea typeface="Times New Roman"/>
                          <a:cs typeface="Times New Roman"/>
                        </a:rPr>
                        <a:t>Rake leaves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dirty="0">
                          <a:latin typeface="Times New Roman"/>
                          <a:ea typeface="Times New Roman"/>
                          <a:cs typeface="Times New Roman"/>
                        </a:rPr>
                        <a:t>Mix and spray pesticides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dirty="0">
                          <a:latin typeface="Times New Roman"/>
                          <a:ea typeface="Times New Roman"/>
                          <a:cs typeface="Times New Roman"/>
                        </a:rPr>
                        <a:t>Prepare planting areas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51170">
                <a:tc>
                  <a:txBody>
                    <a:bodyPr/>
                    <a:lstStyle/>
                    <a:p>
                      <a:pPr marL="0" marR="0" algn="ctr">
                        <a:spcBef>
                          <a:spcPts val="0"/>
                        </a:spcBef>
                        <a:spcAft>
                          <a:spcPts val="0"/>
                        </a:spcAft>
                      </a:pPr>
                      <a:r>
                        <a:rPr lang="en-US" sz="1000" dirty="0">
                          <a:latin typeface="Times New Roman"/>
                          <a:ea typeface="Times New Roman"/>
                          <a:cs typeface="Times New Roman"/>
                        </a:rPr>
                        <a:t>deadhead</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51170">
                <a:tc>
                  <a:txBody>
                    <a:bodyPr/>
                    <a:lstStyle/>
                    <a:p>
                      <a:pPr marL="0" marR="0">
                        <a:spcBef>
                          <a:spcPts val="0"/>
                        </a:spcBef>
                        <a:spcAft>
                          <a:spcPts val="0"/>
                        </a:spcAft>
                        <a:tabLst>
                          <a:tab pos="1125855" algn="ctr"/>
                        </a:tabLst>
                      </a:pPr>
                      <a:r>
                        <a:rPr lang="en-US" sz="1000" dirty="0">
                          <a:latin typeface="Times New Roman"/>
                          <a:ea typeface="Times New Roman"/>
                          <a:cs typeface="Times New Roman"/>
                        </a:rPr>
                        <a:t>Other:	</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685800"/>
          <a:ext cx="7162800" cy="5593080"/>
        </p:xfrm>
        <a:graphic>
          <a:graphicData uri="http://schemas.openxmlformats.org/drawingml/2006/table">
            <a:tbl>
              <a:tblPr firstRow="1" bandRow="1">
                <a:tableStyleId>{5C22544A-7EE6-4342-B048-85BDC9FD1C3A}</a:tableStyleId>
              </a:tblPr>
              <a:tblGrid>
                <a:gridCol w="2387600"/>
                <a:gridCol w="2387600"/>
                <a:gridCol w="2387600"/>
              </a:tblGrid>
              <a:tr h="533400">
                <a:tc gridSpan="3">
                  <a:txBody>
                    <a:bodyPr/>
                    <a:lstStyle/>
                    <a:p>
                      <a:pPr marL="0" marR="0" algn="ctr">
                        <a:spcBef>
                          <a:spcPts val="0"/>
                        </a:spcBef>
                        <a:spcAft>
                          <a:spcPts val="0"/>
                        </a:spcAft>
                      </a:pPr>
                      <a:endParaRPr lang="en-US" sz="1200" b="1" dirty="0" smtClean="0">
                        <a:solidFill>
                          <a:schemeClr val="tx1"/>
                        </a:solidFill>
                        <a:latin typeface="Times New Roman"/>
                        <a:ea typeface="Times New Roman"/>
                        <a:cs typeface="Times New Roman"/>
                      </a:endParaRPr>
                    </a:p>
                    <a:p>
                      <a:pPr marL="0" marR="0" algn="ctr">
                        <a:spcBef>
                          <a:spcPts val="0"/>
                        </a:spcBef>
                        <a:spcAft>
                          <a:spcPts val="0"/>
                        </a:spcAft>
                      </a:pPr>
                      <a:r>
                        <a:rPr lang="en-US" sz="2000" b="1" dirty="0" smtClean="0">
                          <a:solidFill>
                            <a:schemeClr val="tx1"/>
                          </a:solidFill>
                          <a:latin typeface="Times New Roman"/>
                          <a:ea typeface="Times New Roman"/>
                          <a:cs typeface="Times New Roman"/>
                        </a:rPr>
                        <a:t>Service Needs</a:t>
                      </a:r>
                    </a:p>
                    <a:p>
                      <a:pPr marL="0" marR="0" algn="ctr">
                        <a:spcBef>
                          <a:spcPts val="0"/>
                        </a:spcBef>
                        <a:spcAft>
                          <a:spcPts val="0"/>
                        </a:spcAft>
                      </a:pPr>
                      <a:endParaRPr lang="en-US" sz="2000" dirty="0">
                        <a:solidFill>
                          <a:schemeClr val="tx1"/>
                        </a:solidFill>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hMerge="1">
                  <a:txBody>
                    <a:bodyPr/>
                    <a:lstStyle/>
                    <a:p>
                      <a:endParaRPr lang="en-US" dirty="0"/>
                    </a:p>
                  </a:txBody>
                  <a:tcPr/>
                </a:tc>
              </a:tr>
              <a:tr h="533400">
                <a:tc>
                  <a:txBody>
                    <a:bodyPr/>
                    <a:lstStyle/>
                    <a:p>
                      <a:pPr marL="0" marR="0" algn="ctr">
                        <a:spcBef>
                          <a:spcPts val="0"/>
                        </a:spcBef>
                        <a:spcAft>
                          <a:spcPts val="0"/>
                        </a:spcAft>
                      </a:pPr>
                      <a:r>
                        <a:rPr lang="en-US" sz="1000" b="1" dirty="0" smtClean="0">
                          <a:latin typeface="Times New Roman"/>
                          <a:ea typeface="Times New Roman"/>
                          <a:cs typeface="Times New Roman"/>
                        </a:rPr>
                        <a:t>Utility Item</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000" b="1" dirty="0">
                          <a:latin typeface="Times New Roman"/>
                          <a:ea typeface="Times New Roman"/>
                          <a:cs typeface="Times New Roman"/>
                        </a:rPr>
                        <a:t>Need</a:t>
                      </a:r>
                      <a:endParaRPr lang="en-US" sz="12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000" b="1" dirty="0">
                          <a:latin typeface="Times New Roman"/>
                          <a:ea typeface="Times New Roman"/>
                          <a:cs typeface="Times New Roman"/>
                        </a:rPr>
                        <a:t>Have</a:t>
                      </a:r>
                      <a:endParaRPr lang="en-US" sz="1200" dirty="0">
                        <a:latin typeface="Times New Roman"/>
                        <a:ea typeface="Times New Roman"/>
                        <a:cs typeface="Times New Roman"/>
                      </a:endParaRPr>
                    </a:p>
                  </a:txBody>
                  <a:tcPr marL="68580" marR="68580" marT="0" marB="0"/>
                </a:tc>
              </a:tr>
              <a:tr h="533400">
                <a:tc>
                  <a:txBody>
                    <a:bodyPr/>
                    <a:lstStyle/>
                    <a:p>
                      <a:pPr marL="0" marR="0" algn="ctr">
                        <a:spcBef>
                          <a:spcPts val="0"/>
                        </a:spcBef>
                        <a:spcAft>
                          <a:spcPts val="0"/>
                        </a:spcAft>
                      </a:pPr>
                      <a:r>
                        <a:rPr lang="en-US" sz="1000" dirty="0" smtClean="0">
                          <a:latin typeface="Times New Roman"/>
                          <a:ea typeface="Times New Roman"/>
                          <a:cs typeface="Times New Roman"/>
                        </a:rPr>
                        <a:t>Clothes Line</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33400">
                <a:tc>
                  <a:txBody>
                    <a:bodyPr/>
                    <a:lstStyle/>
                    <a:p>
                      <a:pPr marL="0" marR="0" algn="ctr">
                        <a:spcBef>
                          <a:spcPts val="0"/>
                        </a:spcBef>
                        <a:spcAft>
                          <a:spcPts val="0"/>
                        </a:spcAft>
                      </a:pPr>
                      <a:r>
                        <a:rPr lang="en-US" sz="1000" dirty="0" smtClean="0">
                          <a:latin typeface="Times New Roman"/>
                          <a:ea typeface="Times New Roman"/>
                          <a:cs typeface="Times New Roman"/>
                        </a:rPr>
                        <a:t>Compost Pile</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33400">
                <a:tc>
                  <a:txBody>
                    <a:bodyPr/>
                    <a:lstStyle/>
                    <a:p>
                      <a:pPr marL="0" marR="0" algn="ctr">
                        <a:spcBef>
                          <a:spcPts val="0"/>
                        </a:spcBef>
                        <a:spcAft>
                          <a:spcPts val="0"/>
                        </a:spcAft>
                      </a:pPr>
                      <a:r>
                        <a:rPr lang="en-US" sz="1000" dirty="0" smtClean="0">
                          <a:latin typeface="Times New Roman"/>
                          <a:ea typeface="Times New Roman"/>
                          <a:cs typeface="Times New Roman"/>
                        </a:rPr>
                        <a:t>Trash Can Storage And Protection</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33400">
                <a:tc>
                  <a:txBody>
                    <a:bodyPr/>
                    <a:lstStyle/>
                    <a:p>
                      <a:pPr marL="0" marR="0" algn="ctr">
                        <a:spcBef>
                          <a:spcPts val="0"/>
                        </a:spcBef>
                        <a:spcAft>
                          <a:spcPts val="0"/>
                        </a:spcAft>
                      </a:pPr>
                      <a:r>
                        <a:rPr lang="en-US" sz="1000" dirty="0" smtClean="0">
                          <a:latin typeface="Times New Roman"/>
                          <a:ea typeface="Times New Roman"/>
                          <a:cs typeface="Times New Roman"/>
                        </a:rPr>
                        <a:t>Firewood Storage</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33400">
                <a:tc>
                  <a:txBody>
                    <a:bodyPr/>
                    <a:lstStyle/>
                    <a:p>
                      <a:pPr marL="0" marR="0" algn="ctr">
                        <a:spcBef>
                          <a:spcPts val="0"/>
                        </a:spcBef>
                        <a:spcAft>
                          <a:spcPts val="0"/>
                        </a:spcAft>
                      </a:pPr>
                      <a:r>
                        <a:rPr lang="en-US" sz="1000" dirty="0" smtClean="0">
                          <a:latin typeface="Times New Roman"/>
                          <a:ea typeface="Times New Roman"/>
                          <a:cs typeface="Times New Roman"/>
                        </a:rPr>
                        <a:t>Delivery Access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33400">
                <a:tc>
                  <a:txBody>
                    <a:bodyPr/>
                    <a:lstStyle/>
                    <a:p>
                      <a:pPr marL="0" marR="0" algn="ctr">
                        <a:spcBef>
                          <a:spcPts val="0"/>
                        </a:spcBef>
                        <a:spcAft>
                          <a:spcPts val="0"/>
                        </a:spcAft>
                      </a:pPr>
                      <a:r>
                        <a:rPr lang="en-US" sz="1000" dirty="0" smtClean="0">
                          <a:latin typeface="Times New Roman"/>
                          <a:ea typeface="Times New Roman"/>
                          <a:cs typeface="Times New Roman"/>
                        </a:rPr>
                        <a:t>Enclosed Work Area</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33400">
                <a:tc>
                  <a:txBody>
                    <a:bodyPr/>
                    <a:lstStyle/>
                    <a:p>
                      <a:pPr marL="0" marR="0" algn="ctr">
                        <a:spcBef>
                          <a:spcPts val="0"/>
                        </a:spcBef>
                        <a:spcAft>
                          <a:spcPts val="0"/>
                        </a:spcAft>
                      </a:pPr>
                      <a:r>
                        <a:rPr lang="en-US" sz="1000" dirty="0" smtClean="0">
                          <a:latin typeface="Times New Roman"/>
                          <a:ea typeface="Times New Roman"/>
                          <a:cs typeface="Times New Roman"/>
                        </a:rPr>
                        <a:t>Additional Parking Or Vehicle Storage</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tc>
              </a:tr>
              <a:tr h="533400">
                <a:tc>
                  <a:txBody>
                    <a:bodyPr/>
                    <a:lstStyle/>
                    <a:p>
                      <a:pPr marL="0" marR="0">
                        <a:spcBef>
                          <a:spcPts val="0"/>
                        </a:spcBef>
                        <a:spcAft>
                          <a:spcPts val="0"/>
                        </a:spcAft>
                      </a:pPr>
                      <a:r>
                        <a:rPr lang="en-US" sz="1100" dirty="0" smtClean="0">
                          <a:latin typeface="Times New Roman"/>
                          <a:ea typeface="Times New Roman"/>
                          <a:cs typeface="Times New Roman"/>
                        </a:rPr>
                        <a:t>Other:</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76198"/>
          <a:ext cx="6629400" cy="6705602"/>
        </p:xfrm>
        <a:graphic>
          <a:graphicData uri="http://schemas.openxmlformats.org/drawingml/2006/table">
            <a:tbl>
              <a:tblPr firstRow="1" bandRow="1">
                <a:tableStyleId>{5C22544A-7EE6-4342-B048-85BDC9FD1C3A}</a:tableStyleId>
              </a:tblPr>
              <a:tblGrid>
                <a:gridCol w="3314700"/>
                <a:gridCol w="3314700"/>
              </a:tblGrid>
              <a:tr h="743919">
                <a:tc gridSpan="2">
                  <a:txBody>
                    <a:bodyPr/>
                    <a:lstStyle/>
                    <a:p>
                      <a:pPr marL="0" marR="0" algn="ctr">
                        <a:spcBef>
                          <a:spcPts val="0"/>
                        </a:spcBef>
                        <a:spcAft>
                          <a:spcPts val="0"/>
                        </a:spcAft>
                      </a:pPr>
                      <a:endParaRPr lang="en-US" sz="1200" dirty="0" smtClean="0">
                        <a:solidFill>
                          <a:schemeClr val="tx1"/>
                        </a:solidFill>
                        <a:latin typeface="Times New Roman"/>
                        <a:ea typeface="Times New Roman"/>
                        <a:cs typeface="Times New Roman"/>
                      </a:endParaRPr>
                    </a:p>
                    <a:p>
                      <a:pPr marL="0" marR="0" algn="ctr">
                        <a:spcBef>
                          <a:spcPts val="0"/>
                        </a:spcBef>
                        <a:spcAft>
                          <a:spcPts val="0"/>
                        </a:spcAft>
                      </a:pPr>
                      <a:r>
                        <a:rPr lang="en-US" sz="2000" dirty="0" smtClean="0">
                          <a:solidFill>
                            <a:schemeClr val="tx1"/>
                          </a:solidFill>
                          <a:latin typeface="Times New Roman"/>
                          <a:ea typeface="Times New Roman"/>
                          <a:cs typeface="Times New Roman"/>
                        </a:rPr>
                        <a:t>Client Considerations</a:t>
                      </a:r>
                      <a:endParaRPr lang="en-US" sz="2000" dirty="0">
                        <a:solidFill>
                          <a:schemeClr val="tx1"/>
                        </a:solidFill>
                        <a:latin typeface="Times New Roman"/>
                        <a:ea typeface="Times New Roman"/>
                        <a:cs typeface="Times New Roman"/>
                      </a:endParaRPr>
                    </a:p>
                  </a:txBody>
                  <a:tcPr marL="68580" marR="68580" marT="0" marB="0"/>
                </a:tc>
                <a:tc hMerge="1">
                  <a:txBody>
                    <a:bodyPr/>
                    <a:lstStyle/>
                    <a:p>
                      <a:pPr marL="0" marR="0">
                        <a:spcBef>
                          <a:spcPts val="0"/>
                        </a:spcBef>
                        <a:spcAft>
                          <a:spcPts val="0"/>
                        </a:spcAft>
                      </a:pPr>
                      <a:endParaRPr lang="en-US" sz="1200" dirty="0">
                        <a:solidFill>
                          <a:schemeClr val="tx1"/>
                        </a:solidFill>
                        <a:latin typeface="Times New Roman"/>
                        <a:ea typeface="Times New Roman"/>
                        <a:cs typeface="Times New Roman"/>
                      </a:endParaRPr>
                    </a:p>
                  </a:txBody>
                  <a:tcPr marL="68580" marR="68580" marT="0" marB="0"/>
                </a:tc>
              </a:tr>
              <a:tr h="1115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Times New Roman"/>
                          <a:ea typeface="Times New Roman"/>
                          <a:cs typeface="Times New Roman"/>
                        </a:rPr>
                        <a:t>Preferences:</a:t>
                      </a:r>
                      <a:r>
                        <a:rPr lang="en-US" sz="1200" dirty="0" smtClean="0">
                          <a:solidFill>
                            <a:schemeClr val="tx1"/>
                          </a:solidFill>
                          <a:latin typeface="Times New Roman"/>
                          <a:ea typeface="Times New Roman"/>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a:ea typeface="Times New Roman"/>
                          <a:cs typeface="Times New Roman"/>
                        </a:rPr>
                        <a:t>colors, materials, styles, brands, themes</a:t>
                      </a:r>
                    </a:p>
                    <a:p>
                      <a:pPr marL="0" marR="0">
                        <a:spcBef>
                          <a:spcPts val="0"/>
                        </a:spcBef>
                        <a:spcAft>
                          <a:spcPts val="0"/>
                        </a:spcAft>
                      </a:pP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1115878">
                <a:tc>
                  <a:txBody>
                    <a:bodyPr/>
                    <a:lstStyle/>
                    <a:p>
                      <a:pPr marL="0" marR="0">
                        <a:spcBef>
                          <a:spcPts val="0"/>
                        </a:spcBef>
                        <a:spcAft>
                          <a:spcPts val="0"/>
                        </a:spcAft>
                      </a:pPr>
                      <a:r>
                        <a:rPr lang="en-US" sz="1200" b="1" dirty="0">
                          <a:latin typeface="Times New Roman"/>
                          <a:ea typeface="Times New Roman"/>
                          <a:cs typeface="Times New Roman"/>
                        </a:rPr>
                        <a:t>Views:</a:t>
                      </a:r>
                      <a:r>
                        <a:rPr lang="en-US" sz="1200" dirty="0">
                          <a:latin typeface="Times New Roman"/>
                          <a:ea typeface="Times New Roman"/>
                          <a:cs typeface="Times New Roman"/>
                        </a:rPr>
                        <a:t> </a:t>
                      </a:r>
                    </a:p>
                    <a:p>
                      <a:pPr marL="0" marR="0">
                        <a:spcBef>
                          <a:spcPts val="0"/>
                        </a:spcBef>
                        <a:spcAft>
                          <a:spcPts val="0"/>
                        </a:spcAft>
                      </a:pPr>
                      <a:r>
                        <a:rPr lang="en-US" sz="1200" dirty="0">
                          <a:latin typeface="Times New Roman"/>
                          <a:ea typeface="Times New Roman"/>
                          <a:cs typeface="Times New Roman"/>
                        </a:rPr>
                        <a:t>important views into the landscape from major rooms within the house</a:t>
                      </a: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1115878">
                <a:tc>
                  <a:txBody>
                    <a:bodyPr/>
                    <a:lstStyle/>
                    <a:p>
                      <a:pPr marL="0" marR="0">
                        <a:spcBef>
                          <a:spcPts val="0"/>
                        </a:spcBef>
                        <a:spcAft>
                          <a:spcPts val="0"/>
                        </a:spcAft>
                      </a:pPr>
                      <a:r>
                        <a:rPr lang="en-US" sz="1200" b="1" dirty="0">
                          <a:latin typeface="Times New Roman"/>
                          <a:ea typeface="Times New Roman"/>
                          <a:cs typeface="Times New Roman"/>
                        </a:rPr>
                        <a:t>Interior:</a:t>
                      </a:r>
                      <a:endParaRPr lang="en-US" sz="1200" dirty="0">
                        <a:latin typeface="Times New Roman"/>
                        <a:ea typeface="Times New Roman"/>
                        <a:cs typeface="Times New Roman"/>
                      </a:endParaRPr>
                    </a:p>
                    <a:p>
                      <a:pPr marL="0" marR="0">
                        <a:spcBef>
                          <a:spcPts val="0"/>
                        </a:spcBef>
                        <a:spcAft>
                          <a:spcPts val="0"/>
                        </a:spcAft>
                      </a:pPr>
                      <a:r>
                        <a:rPr lang="en-US" sz="1200" dirty="0">
                          <a:latin typeface="Times New Roman"/>
                          <a:ea typeface="Times New Roman"/>
                          <a:cs typeface="Times New Roman"/>
                        </a:rPr>
                        <a:t> formal or casual types of décor—original art, crafty, themes, etc </a:t>
                      </a: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1115878">
                <a:tc>
                  <a:txBody>
                    <a:bodyPr/>
                    <a:lstStyle/>
                    <a:p>
                      <a:pPr marL="0" marR="0">
                        <a:spcBef>
                          <a:spcPts val="0"/>
                        </a:spcBef>
                        <a:spcAft>
                          <a:spcPts val="0"/>
                        </a:spcAft>
                      </a:pPr>
                      <a:r>
                        <a:rPr lang="en-US" sz="1200" b="1" dirty="0">
                          <a:latin typeface="Times New Roman"/>
                          <a:ea typeface="Times New Roman"/>
                          <a:cs typeface="Times New Roman"/>
                        </a:rPr>
                        <a:t>Budget:</a:t>
                      </a:r>
                      <a:endParaRPr lang="en-US" sz="1200" dirty="0">
                        <a:latin typeface="Times New Roman"/>
                        <a:ea typeface="Times New Roman"/>
                        <a:cs typeface="Times New Roman"/>
                      </a:endParaRPr>
                    </a:p>
                    <a:p>
                      <a:pPr marL="0" marR="0">
                        <a:spcBef>
                          <a:spcPts val="0"/>
                        </a:spcBef>
                        <a:spcAft>
                          <a:spcPts val="0"/>
                        </a:spcAft>
                      </a:pPr>
                      <a:r>
                        <a:rPr lang="en-US" sz="1200" b="1" dirty="0">
                          <a:latin typeface="Times New Roman"/>
                          <a:ea typeface="Times New Roman"/>
                          <a:cs typeface="Times New Roman"/>
                        </a:rPr>
                        <a:t> </a:t>
                      </a:r>
                      <a:r>
                        <a:rPr lang="en-US" sz="1200" dirty="0">
                          <a:latin typeface="Times New Roman"/>
                          <a:ea typeface="Times New Roman"/>
                          <a:cs typeface="Times New Roman"/>
                        </a:rPr>
                        <a:t>range in mind, one step completion, over time, most important first</a:t>
                      </a: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7126">
                <a:tc>
                  <a:txBody>
                    <a:bodyPr/>
                    <a:lstStyle/>
                    <a:p>
                      <a:pPr marL="0" marR="0">
                        <a:spcBef>
                          <a:spcPts val="0"/>
                        </a:spcBef>
                        <a:spcAft>
                          <a:spcPts val="0"/>
                        </a:spcAft>
                      </a:pPr>
                      <a:r>
                        <a:rPr lang="en-US" sz="1200" b="1" dirty="0">
                          <a:latin typeface="Times New Roman"/>
                          <a:ea typeface="Times New Roman"/>
                          <a:cs typeface="Times New Roman"/>
                        </a:rPr>
                        <a:t>Time Frame:</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743919">
                <a:tc>
                  <a:txBody>
                    <a:bodyPr/>
                    <a:lstStyle/>
                    <a:p>
                      <a:pPr marL="0" marR="0">
                        <a:spcBef>
                          <a:spcPts val="0"/>
                        </a:spcBef>
                        <a:spcAft>
                          <a:spcPts val="0"/>
                        </a:spcAft>
                      </a:pPr>
                      <a:r>
                        <a:rPr lang="en-US" sz="1200" b="1" dirty="0">
                          <a:latin typeface="Times New Roman"/>
                          <a:ea typeface="Times New Roman"/>
                          <a:cs typeface="Times New Roman"/>
                        </a:rPr>
                        <a:t>Changes planned:</a:t>
                      </a:r>
                      <a:endParaRPr lang="en-US" sz="1200" dirty="0">
                        <a:latin typeface="Times New Roman"/>
                        <a:ea typeface="Times New Roman"/>
                        <a:cs typeface="Times New Roman"/>
                      </a:endParaRPr>
                    </a:p>
                    <a:p>
                      <a:pPr marL="0" marR="0">
                        <a:spcBef>
                          <a:spcPts val="0"/>
                        </a:spcBef>
                        <a:spcAft>
                          <a:spcPts val="0"/>
                        </a:spcAft>
                      </a:pPr>
                      <a:r>
                        <a:rPr lang="en-US" sz="1200" dirty="0">
                          <a:latin typeface="Times New Roman"/>
                          <a:ea typeface="Times New Roman"/>
                          <a:cs typeface="Times New Roman"/>
                        </a:rPr>
                        <a:t>additions to the home, etc.</a:t>
                      </a:r>
                      <a:r>
                        <a:rPr lang="en-US" sz="1200" b="1" dirty="0">
                          <a:latin typeface="Times New Roman"/>
                          <a:ea typeface="Times New Roman"/>
                          <a:cs typeface="Times New Roman"/>
                        </a:rPr>
                        <a:t>                                                                                                                                       </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r h="377126">
                <a:tc>
                  <a:txBody>
                    <a:bodyPr/>
                    <a:lstStyle/>
                    <a:p>
                      <a:pPr marL="0" marR="0">
                        <a:spcBef>
                          <a:spcPts val="0"/>
                        </a:spcBef>
                        <a:spcAft>
                          <a:spcPts val="0"/>
                        </a:spcAft>
                      </a:pPr>
                      <a:r>
                        <a:rPr lang="en-US" sz="1200" b="1" dirty="0">
                          <a:latin typeface="Times New Roman"/>
                          <a:ea typeface="Times New Roman"/>
                          <a:cs typeface="Times New Roman"/>
                        </a:rPr>
                        <a:t>Other Considerations:</a:t>
                      </a:r>
                      <a:endParaRPr lang="en-US" sz="12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Bubble Diagram</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Establish:</a:t>
            </a:r>
          </a:p>
          <a:p>
            <a:pPr lvl="1"/>
            <a:r>
              <a:rPr lang="en-US" dirty="0" smtClean="0"/>
              <a:t>Public area</a:t>
            </a:r>
          </a:p>
          <a:p>
            <a:pPr lvl="1"/>
            <a:r>
              <a:rPr lang="en-US" dirty="0" smtClean="0"/>
              <a:t>Private area</a:t>
            </a:r>
          </a:p>
          <a:p>
            <a:pPr lvl="1"/>
            <a:r>
              <a:rPr lang="en-US" dirty="0" smtClean="0"/>
              <a:t>Utility area</a:t>
            </a:r>
          </a:p>
          <a:p>
            <a:pPr lvl="1"/>
            <a:r>
              <a:rPr lang="en-US" dirty="0" smtClean="0"/>
              <a:t>Play area</a:t>
            </a:r>
          </a:p>
          <a:p>
            <a:r>
              <a:rPr lang="en-US" sz="2800" dirty="0" smtClean="0"/>
              <a:t>Slow down and think broadly or generally</a:t>
            </a:r>
          </a:p>
          <a:p>
            <a:pPr marL="320040" lvl="1" indent="-320040">
              <a:spcBef>
                <a:spcPts val="700"/>
              </a:spcBef>
              <a:buClr>
                <a:schemeClr val="accent2"/>
              </a:buClr>
              <a:buSzPct val="60000"/>
              <a:buFont typeface="Wingdings"/>
              <a:buChar char=""/>
            </a:pPr>
            <a:r>
              <a:rPr lang="en-US" sz="2800" dirty="0" smtClean="0"/>
              <a:t>More creative design</a:t>
            </a:r>
          </a:p>
          <a:p>
            <a:pPr marL="320040" lvl="1" indent="-320040">
              <a:spcBef>
                <a:spcPts val="700"/>
              </a:spcBef>
              <a:buClr>
                <a:schemeClr val="accent2"/>
              </a:buClr>
              <a:buSzPct val="60000"/>
              <a:buFont typeface="Wingdings"/>
              <a:buChar char=""/>
            </a:pPr>
            <a:r>
              <a:rPr lang="en-US" sz="2800" dirty="0" smtClean="0"/>
              <a:t>Think of alternatives</a:t>
            </a:r>
          </a:p>
          <a:p>
            <a:pPr marL="320040" lvl="1" indent="-320040">
              <a:spcBef>
                <a:spcPts val="700"/>
              </a:spcBef>
              <a:buClr>
                <a:schemeClr val="accent2"/>
              </a:buClr>
              <a:buSzPct val="60000"/>
              <a:buFont typeface="Wingdings"/>
              <a:buChar char=""/>
            </a:pPr>
            <a:r>
              <a:rPr lang="en-US" sz="2800" dirty="0" smtClean="0"/>
              <a:t>Go beyond preconceived notions or ideas</a:t>
            </a:r>
          </a:p>
          <a:p>
            <a:endParaRPr lang="en-US" dirty="0" smtClean="0"/>
          </a:p>
          <a:p>
            <a:endParaRPr lang="en-US" dirty="0" smtClean="0"/>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Area </a:t>
            </a:r>
            <a:br>
              <a:rPr lang="en-US" dirty="0" smtClean="0"/>
            </a:br>
            <a:r>
              <a:rPr lang="en-US" sz="2200" dirty="0" smtClean="0"/>
              <a:t>(Entrance area or front yard)</a:t>
            </a:r>
            <a:endParaRPr lang="en-US" sz="2200" dirty="0"/>
          </a:p>
        </p:txBody>
      </p:sp>
      <p:sp>
        <p:nvSpPr>
          <p:cNvPr id="3" name="Content Placeholder 2"/>
          <p:cNvSpPr>
            <a:spLocks noGrp="1"/>
          </p:cNvSpPr>
          <p:nvPr>
            <p:ph idx="1"/>
          </p:nvPr>
        </p:nvSpPr>
        <p:spPr/>
        <p:txBody>
          <a:bodyPr>
            <a:normAutofit fontScale="77500" lnSpcReduction="20000"/>
          </a:bodyPr>
          <a:lstStyle/>
          <a:p>
            <a:r>
              <a:rPr lang="en-US" dirty="0" smtClean="0"/>
              <a:t>1. Puts the house into an attractive setting</a:t>
            </a:r>
          </a:p>
          <a:p>
            <a:pPr lvl="1"/>
            <a:r>
              <a:rPr lang="en-US" dirty="0" smtClean="0"/>
              <a:t>Enhance architecture</a:t>
            </a:r>
          </a:p>
          <a:p>
            <a:pPr lvl="1"/>
            <a:r>
              <a:rPr lang="en-US" dirty="0" smtClean="0"/>
              <a:t>Focus of viewer’s attention</a:t>
            </a:r>
          </a:p>
          <a:p>
            <a:pPr lvl="1"/>
            <a:r>
              <a:rPr lang="en-US" dirty="0" smtClean="0"/>
              <a:t>Recognize value of home</a:t>
            </a:r>
          </a:p>
          <a:p>
            <a:r>
              <a:rPr lang="en-US" dirty="0" smtClean="0"/>
              <a:t>2. Identify &amp; provide access to the point of entry</a:t>
            </a:r>
          </a:p>
          <a:p>
            <a:pPr lvl="1"/>
            <a:r>
              <a:rPr lang="en-US" dirty="0" smtClean="0"/>
              <a:t>Greatest priority</a:t>
            </a:r>
          </a:p>
          <a:p>
            <a:pPr lvl="1"/>
            <a:r>
              <a:rPr lang="en-US" dirty="0" smtClean="0"/>
              <a:t>Not complicated</a:t>
            </a:r>
          </a:p>
          <a:p>
            <a:pPr lvl="2"/>
            <a:r>
              <a:rPr lang="en-US" dirty="0" smtClean="0"/>
              <a:t>Front walk to front door</a:t>
            </a:r>
          </a:p>
          <a:p>
            <a:pPr lvl="2"/>
            <a:r>
              <a:rPr lang="en-US" dirty="0" smtClean="0"/>
              <a:t>guest parking easy access</a:t>
            </a:r>
          </a:p>
          <a:p>
            <a:r>
              <a:rPr lang="en-US" dirty="0" smtClean="0"/>
              <a:t>3. Includes: </a:t>
            </a:r>
          </a:p>
          <a:p>
            <a:pPr lvl="1"/>
            <a:r>
              <a:rPr lang="en-US" dirty="0" smtClean="0"/>
              <a:t>lawn, foundation plants, walks, and drives/parking</a:t>
            </a:r>
          </a:p>
          <a:p>
            <a:pPr lvl="2"/>
            <a:r>
              <a:rPr lang="en-US" dirty="0" smtClean="0"/>
              <a:t>Should not include:</a:t>
            </a:r>
          </a:p>
          <a:p>
            <a:pPr lvl="3"/>
            <a:r>
              <a:rPr lang="en-US" dirty="0" smtClean="0"/>
              <a:t>cheap plastic animals, recreation equipment, play equipment, swimming pools</a:t>
            </a:r>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Private Area </a:t>
            </a:r>
            <a:br>
              <a:rPr lang="en-US" dirty="0" smtClean="0"/>
            </a:br>
            <a:r>
              <a:rPr lang="en-US" sz="2200" dirty="0" smtClean="0"/>
              <a:t>(Living Area or backyard)</a:t>
            </a:r>
            <a:endParaRPr lang="en-US" sz="2200" dirty="0"/>
          </a:p>
        </p:txBody>
      </p:sp>
      <p:sp>
        <p:nvSpPr>
          <p:cNvPr id="3" name="Content Placeholder 2"/>
          <p:cNvSpPr>
            <a:spLocks noGrp="1"/>
          </p:cNvSpPr>
          <p:nvPr>
            <p:ph idx="1"/>
          </p:nvPr>
        </p:nvSpPr>
        <p:spPr/>
        <p:txBody>
          <a:bodyPr>
            <a:normAutofit/>
          </a:bodyPr>
          <a:lstStyle/>
          <a:p>
            <a:pPr marL="342900" lvl="1" indent="-342900"/>
            <a:r>
              <a:rPr lang="en-US" dirty="0" smtClean="0"/>
              <a:t>Outside extension of the private living area inside the home</a:t>
            </a:r>
          </a:p>
          <a:p>
            <a:pPr marL="342900" lvl="1" indent="-342900"/>
            <a:r>
              <a:rPr lang="en-US" dirty="0" smtClean="0"/>
              <a:t>Use of plants and/or fences to make private </a:t>
            </a:r>
          </a:p>
          <a:p>
            <a:pPr marL="342900" lvl="1" indent="-342900"/>
            <a:r>
              <a:rPr lang="en-US" dirty="0" smtClean="0"/>
              <a:t>Open space needed for games, etc.</a:t>
            </a:r>
          </a:p>
          <a:p>
            <a:pPr marL="342900" lvl="1" indent="-342900"/>
            <a:r>
              <a:rPr lang="en-US" dirty="0" smtClean="0"/>
              <a:t>Include: Deck or patio, area of open lawn, plants that provide an attractive view</a:t>
            </a:r>
          </a:p>
          <a:p>
            <a:pPr marL="742950" lvl="2" indent="-342900"/>
            <a:r>
              <a:rPr lang="en-US" dirty="0" smtClean="0"/>
              <a:t>may include swimming pool, athletic facilities, barbecue or picnic facilities, trails, view gardens, reflection pools </a:t>
            </a:r>
          </a:p>
          <a:p>
            <a:pPr lvl="1"/>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Utility Area (service/work area)</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Smallest space possible and still functional</a:t>
            </a:r>
          </a:p>
          <a:p>
            <a:r>
              <a:rPr lang="en-US" dirty="0" smtClean="0"/>
              <a:t>Screen from private area</a:t>
            </a:r>
          </a:p>
          <a:p>
            <a:r>
              <a:rPr lang="en-US" dirty="0" smtClean="0"/>
              <a:t>Locate on driveway side of yard for access </a:t>
            </a:r>
          </a:p>
          <a:p>
            <a:r>
              <a:rPr lang="en-US" dirty="0" smtClean="0"/>
              <a:t>May have two or more locations</a:t>
            </a:r>
          </a:p>
          <a:p>
            <a:r>
              <a:rPr lang="en-US" dirty="0" smtClean="0"/>
              <a:t>Includes:  </a:t>
            </a:r>
          </a:p>
          <a:p>
            <a:pPr lvl="1"/>
            <a:r>
              <a:rPr lang="en-US" dirty="0" smtClean="0"/>
              <a:t>Clothesline</a:t>
            </a:r>
          </a:p>
          <a:p>
            <a:pPr lvl="1"/>
            <a:r>
              <a:rPr lang="en-US" dirty="0" smtClean="0"/>
              <a:t>compost bin</a:t>
            </a:r>
          </a:p>
          <a:p>
            <a:pPr lvl="1"/>
            <a:r>
              <a:rPr lang="en-US" dirty="0" smtClean="0"/>
              <a:t>Firewood</a:t>
            </a:r>
          </a:p>
          <a:p>
            <a:pPr lvl="1"/>
            <a:r>
              <a:rPr lang="en-US" dirty="0" smtClean="0"/>
              <a:t>fuel tanks </a:t>
            </a:r>
          </a:p>
          <a:p>
            <a:pPr lvl="1"/>
            <a:r>
              <a:rPr lang="en-US" dirty="0" smtClean="0"/>
              <a:t>garbage containers</a:t>
            </a:r>
          </a:p>
          <a:p>
            <a:pPr lvl="1"/>
            <a:r>
              <a:rPr lang="en-US" dirty="0" smtClean="0"/>
              <a:t>garden supplies storage </a:t>
            </a:r>
          </a:p>
          <a:p>
            <a:pPr lvl="1"/>
            <a:r>
              <a:rPr lang="en-US" dirty="0" smtClean="0"/>
              <a:t>Greenhouse</a:t>
            </a:r>
          </a:p>
          <a:p>
            <a:pPr lvl="1"/>
            <a:r>
              <a:rPr lang="en-US" dirty="0" smtClean="0"/>
              <a:t>pet facilities</a:t>
            </a:r>
          </a:p>
          <a:p>
            <a:pPr lvl="1"/>
            <a:r>
              <a:rPr lang="en-US" dirty="0" smtClean="0"/>
              <a:t>tool storage</a:t>
            </a:r>
          </a:p>
          <a:p>
            <a:pPr lvl="1"/>
            <a:r>
              <a:rPr lang="en-US" dirty="0" smtClean="0"/>
              <a:t>utility buildings </a:t>
            </a:r>
          </a:p>
          <a:p>
            <a:pPr lvl="1"/>
            <a:r>
              <a:rPr lang="en-US" dirty="0" smtClean="0"/>
              <a:t>vegetable gardens</a:t>
            </a:r>
          </a:p>
          <a:p>
            <a:pPr lvl="1"/>
            <a:r>
              <a:rPr lang="en-US" dirty="0" smtClean="0"/>
              <a:t>workshops</a:t>
            </a:r>
          </a:p>
          <a:p>
            <a:endParaRPr lang="en-US" dirty="0"/>
          </a:p>
        </p:txBody>
      </p:sp>
      <p:sp>
        <p:nvSpPr>
          <p:cNvPr id="4" name="Rectangle 3"/>
          <p:cNvSpPr/>
          <p:nvPr/>
        </p:nvSpPr>
        <p:spPr>
          <a:xfrm>
            <a:off x="7292211" y="15240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Area</a:t>
            </a:r>
            <a:endParaRPr lang="en-US" dirty="0"/>
          </a:p>
        </p:txBody>
      </p:sp>
      <p:sp>
        <p:nvSpPr>
          <p:cNvPr id="3" name="Content Placeholder 2"/>
          <p:cNvSpPr>
            <a:spLocks noGrp="1"/>
          </p:cNvSpPr>
          <p:nvPr>
            <p:ph idx="1"/>
          </p:nvPr>
        </p:nvSpPr>
        <p:spPr/>
        <p:txBody>
          <a:bodyPr/>
          <a:lstStyle/>
          <a:p>
            <a:r>
              <a:rPr lang="en-US" dirty="0" smtClean="0"/>
              <a:t>May or may not be part of private area</a:t>
            </a:r>
          </a:p>
          <a:p>
            <a:r>
              <a:rPr lang="en-US" dirty="0" smtClean="0"/>
              <a:t>Visible from kitchen</a:t>
            </a:r>
          </a:p>
          <a:p>
            <a:r>
              <a:rPr lang="en-US" dirty="0" smtClean="0"/>
              <a:t>Easy access to rear entry door</a:t>
            </a:r>
          </a:p>
          <a:p>
            <a:pPr marL="342900" lvl="1" indent="-342900">
              <a:buFont typeface="Arial" pitchFamily="34" charset="0"/>
              <a:buChar char="•"/>
            </a:pPr>
            <a:r>
              <a:rPr lang="en-US" dirty="0" smtClean="0"/>
              <a:t>Grass warn under play equipment</a:t>
            </a:r>
          </a:p>
          <a:p>
            <a:pPr marL="742950" lvl="2" indent="-342900"/>
            <a:r>
              <a:rPr lang="en-US" dirty="0" smtClean="0"/>
              <a:t>Use mulch, fine gravel, or sand</a:t>
            </a:r>
          </a:p>
          <a:p>
            <a:pPr marL="342900" lvl="1" indent="-342900">
              <a:buFont typeface="Arial" pitchFamily="34" charset="0"/>
              <a:buChar char="•"/>
            </a:pPr>
            <a:r>
              <a:rPr lang="en-US" dirty="0" smtClean="0"/>
              <a:t>Includes: swings, slides, sandbox, shade trees</a:t>
            </a:r>
          </a:p>
          <a:p>
            <a:endParaRPr lang="en-US" dirty="0" smtClean="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Bubble Diagram Examples</a:t>
            </a:r>
            <a:endParaRPr lang="en-US" dirty="0"/>
          </a:p>
        </p:txBody>
      </p:sp>
      <p:pic>
        <p:nvPicPr>
          <p:cNvPr id="7170" name="Picture 2" descr="C:\Users\Brenda Patten\Pictures\june 2010\0005\P1050638 (2).JPG"/>
          <p:cNvPicPr>
            <a:picLocks noChangeAspect="1" noChangeArrowheads="1"/>
          </p:cNvPicPr>
          <p:nvPr/>
        </p:nvPicPr>
        <p:blipFill>
          <a:blip r:embed="rId3" cstate="print"/>
          <a:srcRect/>
          <a:stretch>
            <a:fillRect/>
          </a:stretch>
        </p:blipFill>
        <p:spPr bwMode="auto">
          <a:xfrm>
            <a:off x="2344616" y="1600200"/>
            <a:ext cx="4970584" cy="436605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color on Bubble Diagram</a:t>
            </a:r>
            <a:endParaRPr lang="en-US" dirty="0"/>
          </a:p>
        </p:txBody>
      </p:sp>
      <p:pic>
        <p:nvPicPr>
          <p:cNvPr id="4" name="Picture 3" descr="C:\Users\Brenda Patten\Pictures\june 2010\0004\P1090445.JPG"/>
          <p:cNvPicPr>
            <a:picLocks noChangeAspect="1" noChangeArrowheads="1"/>
          </p:cNvPicPr>
          <p:nvPr/>
        </p:nvPicPr>
        <p:blipFill>
          <a:blip r:embed="rId3" cstate="print"/>
          <a:srcRect/>
          <a:stretch>
            <a:fillRect/>
          </a:stretch>
        </p:blipFill>
        <p:spPr bwMode="auto">
          <a:xfrm>
            <a:off x="228600" y="1752601"/>
            <a:ext cx="4267200" cy="2760768"/>
          </a:xfrm>
          <a:prstGeom prst="rect">
            <a:avLst/>
          </a:prstGeom>
          <a:ln>
            <a:noFill/>
          </a:ln>
          <a:effectLst>
            <a:outerShdw blurRad="190500" algn="tl" rotWithShape="0">
              <a:srgbClr val="000000">
                <a:alpha val="70000"/>
              </a:srgbClr>
            </a:outerShdw>
          </a:effectLst>
        </p:spPr>
      </p:pic>
      <p:pic>
        <p:nvPicPr>
          <p:cNvPr id="6146" name="Picture 2" descr="C:\Users\Brenda Patten\Pictures\june 2010\0004\P1090450.JPG"/>
          <p:cNvPicPr>
            <a:picLocks noChangeAspect="1" noChangeArrowheads="1"/>
          </p:cNvPicPr>
          <p:nvPr/>
        </p:nvPicPr>
        <p:blipFill>
          <a:blip r:embed="rId4" cstate="print"/>
          <a:srcRect/>
          <a:stretch>
            <a:fillRect/>
          </a:stretch>
        </p:blipFill>
        <p:spPr bwMode="auto">
          <a:xfrm>
            <a:off x="4648200" y="1752600"/>
            <a:ext cx="4197813" cy="27432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Landscape plans are drawn from a bird’s eye view.</a:t>
            </a:r>
            <a:br>
              <a:rPr lang="en-US" sz="2000" dirty="0" smtClean="0"/>
            </a:br>
            <a:r>
              <a:rPr lang="en-US" sz="2000" dirty="0" smtClean="0"/>
              <a:t>Aerial photo and plans drawn for the landscape.</a:t>
            </a:r>
            <a:endParaRPr lang="en-US" sz="2000" dirty="0"/>
          </a:p>
        </p:txBody>
      </p:sp>
      <p:pic>
        <p:nvPicPr>
          <p:cNvPr id="9218" name="Picture 2" descr="C:\Users\Brenda Patten\Documents\WORKING LANDSCAPE\Pix\House\SDC12714 (2).JPG"/>
          <p:cNvPicPr>
            <a:picLocks noGrp="1" noChangeAspect="1" noChangeArrowheads="1"/>
          </p:cNvPicPr>
          <p:nvPr>
            <p:ph idx="1"/>
          </p:nvPr>
        </p:nvPicPr>
        <p:blipFill>
          <a:blip r:embed="rId3" cstate="print"/>
          <a:srcRect/>
          <a:stretch>
            <a:fillRect/>
          </a:stretch>
        </p:blipFill>
        <p:spPr bwMode="auto">
          <a:xfrm>
            <a:off x="2692400" y="1600200"/>
            <a:ext cx="3556000" cy="2667000"/>
          </a:xfrm>
          <a:prstGeom prst="rect">
            <a:avLst/>
          </a:prstGeom>
          <a:ln>
            <a:noFill/>
          </a:ln>
          <a:effectLst>
            <a:softEdge rad="112500"/>
          </a:effectLst>
        </p:spPr>
      </p:pic>
      <p:pic>
        <p:nvPicPr>
          <p:cNvPr id="6" name="Picture 2" descr="C:\Users\Brenda Patten\Documents\WORKING LANDSCAPE\Landscape designs modified\118.JPG"/>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15899" y="4114800"/>
            <a:ext cx="3627503" cy="2667000"/>
          </a:xfrm>
          <a:prstGeom prst="rect">
            <a:avLst/>
          </a:prstGeom>
          <a:ln>
            <a:noFill/>
          </a:ln>
          <a:effectLst>
            <a:softEdge rad="112500"/>
          </a:effectLst>
        </p:spPr>
      </p:pic>
      <p:pic>
        <p:nvPicPr>
          <p:cNvPr id="7" name="Picture 10" descr="C:\Users\Brenda Patten\Pictures\june 2010\0004\P1090494.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95800" y="4267200"/>
            <a:ext cx="3581400" cy="25054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Final Design Plan (form composition)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smtClean="0"/>
              <a:t>Form composition—the organization, placement, or relationship of basic shapes so as to produce a naturally and logically connected image</a:t>
            </a:r>
          </a:p>
          <a:p>
            <a:pPr lvl="0"/>
            <a:r>
              <a:rPr lang="en-US" dirty="0" smtClean="0"/>
              <a:t>Detailed plans for planting and construction </a:t>
            </a:r>
          </a:p>
          <a:p>
            <a:pPr lvl="1"/>
            <a:r>
              <a:rPr lang="en-US" dirty="0" smtClean="0"/>
              <a:t>show sizes, locations, and quantity of plants and materials </a:t>
            </a:r>
          </a:p>
          <a:p>
            <a:pPr lvl="1"/>
            <a:r>
              <a:rPr lang="en-US" dirty="0" smtClean="0"/>
              <a:t>drawn to scale</a:t>
            </a:r>
          </a:p>
        </p:txBody>
      </p:sp>
      <p:sp>
        <p:nvSpPr>
          <p:cNvPr id="4" name="Rectangle 3"/>
          <p:cNvSpPr/>
          <p:nvPr/>
        </p:nvSpPr>
        <p:spPr>
          <a:xfrm>
            <a:off x="7292211" y="15240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Plan Example</a:t>
            </a:r>
            <a:endParaRPr lang="en-US" dirty="0"/>
          </a:p>
        </p:txBody>
      </p:sp>
      <p:pic>
        <p:nvPicPr>
          <p:cNvPr id="1026" name="Picture 2" descr="C:\Users\Brenda Patten\Pictures\june 2010\0004\P109049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8055" y="1447800"/>
            <a:ext cx="7733620" cy="541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Outdoor Room Concept</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Room Concept</a:t>
            </a:r>
            <a:endParaRPr lang="en-US" dirty="0"/>
          </a:p>
        </p:txBody>
      </p:sp>
      <p:sp>
        <p:nvSpPr>
          <p:cNvPr id="3" name="Content Placeholder 2"/>
          <p:cNvSpPr>
            <a:spLocks noGrp="1"/>
          </p:cNvSpPr>
          <p:nvPr>
            <p:ph idx="1"/>
          </p:nvPr>
        </p:nvSpPr>
        <p:spPr/>
        <p:txBody>
          <a:bodyPr/>
          <a:lstStyle/>
          <a:p>
            <a:r>
              <a:rPr lang="en-US" dirty="0" smtClean="0"/>
              <a:t>Outdoor wall</a:t>
            </a:r>
          </a:p>
          <a:p>
            <a:r>
              <a:rPr lang="en-US" dirty="0" smtClean="0"/>
              <a:t>Outdoor floor</a:t>
            </a:r>
          </a:p>
          <a:p>
            <a:r>
              <a:rPr lang="en-US" dirty="0" smtClean="0"/>
              <a:t>Outdoor ceiling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wall</a:t>
            </a:r>
            <a:endParaRPr lang="en-US" dirty="0"/>
          </a:p>
        </p:txBody>
      </p:sp>
      <p:sp>
        <p:nvSpPr>
          <p:cNvPr id="3" name="Content Placeholder 2"/>
          <p:cNvSpPr>
            <a:spLocks noGrp="1"/>
          </p:cNvSpPr>
          <p:nvPr>
            <p:ph idx="1"/>
          </p:nvPr>
        </p:nvSpPr>
        <p:spPr/>
        <p:txBody>
          <a:bodyPr/>
          <a:lstStyle/>
          <a:p>
            <a:r>
              <a:rPr lang="en-US" dirty="0" smtClean="0"/>
              <a:t>Defines the limits or size of the outdoor room</a:t>
            </a:r>
          </a:p>
          <a:p>
            <a:r>
              <a:rPr lang="en-US" dirty="0" smtClean="0"/>
              <a:t>Slow or prevent movement in a certain direction</a:t>
            </a:r>
          </a:p>
          <a:p>
            <a:r>
              <a:rPr lang="en-US" dirty="0" smtClean="0"/>
              <a:t>Should not be placed in the middle of areas, but sides instead</a:t>
            </a:r>
          </a:p>
          <a:p>
            <a:r>
              <a:rPr lang="en-US" dirty="0" smtClean="0"/>
              <a:t>Materials include: shrubs, small trees, ground covers, flowers fencing, masonry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floor</a:t>
            </a:r>
            <a:endParaRPr lang="en-US" dirty="0"/>
          </a:p>
        </p:txBody>
      </p:sp>
      <p:sp>
        <p:nvSpPr>
          <p:cNvPr id="3" name="Content Placeholder 2"/>
          <p:cNvSpPr>
            <a:spLocks noGrp="1"/>
          </p:cNvSpPr>
          <p:nvPr>
            <p:ph idx="1"/>
          </p:nvPr>
        </p:nvSpPr>
        <p:spPr/>
        <p:txBody>
          <a:bodyPr/>
          <a:lstStyle/>
          <a:p>
            <a:r>
              <a:rPr lang="en-US" dirty="0" smtClean="0"/>
              <a:t>Provides the surface</a:t>
            </a:r>
          </a:p>
          <a:p>
            <a:r>
              <a:rPr lang="en-US" dirty="0" smtClean="0"/>
              <a:t>Materials grass, ground covers, sand, gravel, or water, brick, concrete, patio blocks, tile.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ceiling</a:t>
            </a:r>
            <a:endParaRPr lang="en-US" dirty="0"/>
          </a:p>
        </p:txBody>
      </p:sp>
      <p:sp>
        <p:nvSpPr>
          <p:cNvPr id="3" name="Content Placeholder 2"/>
          <p:cNvSpPr>
            <a:spLocks noGrp="1"/>
          </p:cNvSpPr>
          <p:nvPr>
            <p:ph idx="1"/>
          </p:nvPr>
        </p:nvSpPr>
        <p:spPr/>
        <p:txBody>
          <a:bodyPr/>
          <a:lstStyle/>
          <a:p>
            <a:r>
              <a:rPr lang="en-US" dirty="0" smtClean="0"/>
              <a:t>Defines the upper limits of the outdoor room</a:t>
            </a:r>
          </a:p>
          <a:p>
            <a:r>
              <a:rPr lang="en-US" dirty="0" smtClean="0"/>
              <a:t>May offer physical protection—awning or aluminum covering</a:t>
            </a:r>
          </a:p>
          <a:p>
            <a:r>
              <a:rPr lang="en-US" dirty="0" smtClean="0"/>
              <a:t>Shade in summer, drop leaves, warm house in winter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Foundation Plantings:</a:t>
            </a:r>
            <a:endParaRPr lang="en-US" dirty="0"/>
          </a:p>
        </p:txBody>
      </p:sp>
      <p:sp>
        <p:nvSpPr>
          <p:cNvPr id="3" name="Content Placeholder 2"/>
          <p:cNvSpPr>
            <a:spLocks noGrp="1"/>
          </p:cNvSpPr>
          <p:nvPr>
            <p:ph idx="1"/>
          </p:nvPr>
        </p:nvSpPr>
        <p:spPr/>
        <p:txBody>
          <a:bodyPr>
            <a:normAutofit fontScale="70000" lnSpcReduction="20000"/>
          </a:bodyPr>
          <a:lstStyle/>
          <a:p>
            <a:pPr lvl="1"/>
            <a:r>
              <a:rPr lang="en-US" dirty="0" smtClean="0"/>
              <a:t>Focalize the main entrance with noticeable plants</a:t>
            </a:r>
          </a:p>
          <a:p>
            <a:pPr lvl="1"/>
            <a:r>
              <a:rPr lang="en-US" dirty="0" smtClean="0"/>
              <a:t>Compliment architectural style </a:t>
            </a:r>
          </a:p>
          <a:p>
            <a:pPr lvl="1"/>
            <a:r>
              <a:rPr lang="en-US" dirty="0" smtClean="0"/>
              <a:t>Break long continuous lines of the house</a:t>
            </a:r>
          </a:p>
          <a:p>
            <a:pPr lvl="1"/>
            <a:r>
              <a:rPr lang="en-US" dirty="0" smtClean="0"/>
              <a:t>Avoid competing elements</a:t>
            </a:r>
          </a:p>
          <a:p>
            <a:pPr lvl="1"/>
            <a:r>
              <a:rPr lang="en-US" dirty="0" smtClean="0"/>
              <a:t> Select plants</a:t>
            </a:r>
          </a:p>
          <a:p>
            <a:pPr lvl="2"/>
            <a:r>
              <a:rPr lang="en-US" dirty="0" smtClean="0"/>
              <a:t>Easily be maintained to proper scale with the house</a:t>
            </a:r>
          </a:p>
          <a:p>
            <a:pPr lvl="2"/>
            <a:r>
              <a:rPr lang="en-US" dirty="0" smtClean="0"/>
              <a:t>Height not to exceed two-thirds the wall at house corners </a:t>
            </a:r>
          </a:p>
          <a:p>
            <a:pPr lvl="2"/>
            <a:r>
              <a:rPr lang="en-US" dirty="0" smtClean="0"/>
              <a:t>Use taller plants on corners</a:t>
            </a:r>
          </a:p>
          <a:p>
            <a:pPr lvl="2"/>
            <a:r>
              <a:rPr lang="en-US" dirty="0" smtClean="0"/>
              <a:t>Medium-size shrubs for one-story homes; large shrubs for two story or taller.</a:t>
            </a:r>
          </a:p>
          <a:p>
            <a:pPr lvl="2"/>
            <a:r>
              <a:rPr lang="en-US" dirty="0" smtClean="0"/>
              <a:t>Use dwarf shrubs or ground covers under windows 4’ or less above ground level.</a:t>
            </a:r>
          </a:p>
          <a:p>
            <a:pPr lvl="2"/>
            <a:r>
              <a:rPr lang="en-US" dirty="0" smtClean="0"/>
              <a:t>Balance the planting with equal “foliage mass.”</a:t>
            </a:r>
          </a:p>
          <a:p>
            <a:pPr lvl="2"/>
            <a:r>
              <a:rPr lang="en-US" dirty="0" smtClean="0"/>
              <a:t>Repeat some of the same plants on each end</a:t>
            </a:r>
          </a:p>
          <a:p>
            <a:pPr lvl="2"/>
            <a:r>
              <a:rPr lang="en-US" dirty="0" smtClean="0"/>
              <a:t>Use variety in plants—texture, color, form</a:t>
            </a:r>
          </a:p>
          <a:p>
            <a:pPr lvl="2"/>
            <a:r>
              <a:rPr lang="en-US" dirty="0" smtClean="0"/>
              <a:t>Mass plants</a:t>
            </a:r>
          </a:p>
          <a:p>
            <a:pPr lvl="2"/>
            <a:r>
              <a:rPr lang="en-US" dirty="0" smtClean="0"/>
              <a:t>Mature size allowed to touch adjacent plants</a:t>
            </a:r>
          </a:p>
          <a:p>
            <a:pPr lvl="2"/>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Mistakes</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Overgrown effect</a:t>
            </a:r>
          </a:p>
          <a:p>
            <a:pPr lvl="1"/>
            <a:r>
              <a:rPr lang="en-US" dirty="0" smtClean="0"/>
              <a:t>plants too </a:t>
            </a:r>
            <a:r>
              <a:rPr lang="en-US" dirty="0"/>
              <a:t>large for </a:t>
            </a:r>
            <a:r>
              <a:rPr lang="en-US" dirty="0" smtClean="0"/>
              <a:t>rooflines </a:t>
            </a:r>
            <a:r>
              <a:rPr lang="en-US" dirty="0"/>
              <a:t>or </a:t>
            </a:r>
            <a:r>
              <a:rPr lang="en-US" dirty="0" smtClean="0"/>
              <a:t>windows</a:t>
            </a:r>
          </a:p>
          <a:p>
            <a:pPr lvl="1"/>
            <a:r>
              <a:rPr lang="en-US" dirty="0" smtClean="0"/>
              <a:t>dwarfs </a:t>
            </a:r>
            <a:r>
              <a:rPr lang="en-US" dirty="0"/>
              <a:t>home and </a:t>
            </a:r>
            <a:r>
              <a:rPr lang="en-US" dirty="0" smtClean="0"/>
              <a:t>requires </a:t>
            </a:r>
            <a:r>
              <a:rPr lang="en-US" dirty="0"/>
              <a:t>high maintenance to control size</a:t>
            </a:r>
          </a:p>
          <a:p>
            <a:r>
              <a:rPr lang="en-US" dirty="0"/>
              <a:t>Crowded </a:t>
            </a:r>
            <a:r>
              <a:rPr lang="en-US" dirty="0" smtClean="0"/>
              <a:t>effect</a:t>
            </a:r>
          </a:p>
          <a:p>
            <a:pPr lvl="1"/>
            <a:r>
              <a:rPr lang="en-US" dirty="0" smtClean="0"/>
              <a:t>large </a:t>
            </a:r>
            <a:r>
              <a:rPr lang="en-US" dirty="0"/>
              <a:t>mass of confusion </a:t>
            </a:r>
            <a:endParaRPr lang="en-US" dirty="0" smtClean="0"/>
          </a:p>
          <a:p>
            <a:pPr lvl="1"/>
            <a:r>
              <a:rPr lang="en-US" dirty="0" smtClean="0"/>
              <a:t>plants </a:t>
            </a:r>
            <a:r>
              <a:rPr lang="en-US" dirty="0"/>
              <a:t>too close at time of planting </a:t>
            </a:r>
          </a:p>
          <a:p>
            <a:pPr lvl="2"/>
            <a:r>
              <a:rPr lang="en-US" dirty="0" smtClean="0"/>
              <a:t>gives </a:t>
            </a:r>
            <a:r>
              <a:rPr lang="en-US" dirty="0"/>
              <a:t>instant fullness but plants lose their identity over time</a:t>
            </a:r>
          </a:p>
          <a:p>
            <a:r>
              <a:rPr lang="en-US" dirty="0"/>
              <a:t>Clipped </a:t>
            </a:r>
            <a:r>
              <a:rPr lang="en-US" dirty="0" smtClean="0"/>
              <a:t>effect</a:t>
            </a:r>
          </a:p>
          <a:p>
            <a:pPr lvl="1"/>
            <a:r>
              <a:rPr lang="en-US" dirty="0" smtClean="0"/>
              <a:t> </a:t>
            </a:r>
            <a:r>
              <a:rPr lang="en-US" dirty="0"/>
              <a:t>plants </a:t>
            </a:r>
            <a:r>
              <a:rPr lang="en-US" dirty="0" smtClean="0"/>
              <a:t>get </a:t>
            </a:r>
            <a:r>
              <a:rPr lang="en-US" dirty="0"/>
              <a:t>a regular </a:t>
            </a:r>
            <a:r>
              <a:rPr lang="en-US" dirty="0" smtClean="0"/>
              <a:t>“haircut”</a:t>
            </a:r>
          </a:p>
          <a:p>
            <a:pPr lvl="1"/>
            <a:r>
              <a:rPr lang="en-US" dirty="0" smtClean="0"/>
              <a:t>maintained </a:t>
            </a:r>
            <a:r>
              <a:rPr lang="en-US" dirty="0"/>
              <a:t>with very smooth </a:t>
            </a:r>
            <a:r>
              <a:rPr lang="en-US" dirty="0" smtClean="0"/>
              <a:t>edge</a:t>
            </a:r>
          </a:p>
          <a:p>
            <a:pPr lvl="1"/>
            <a:r>
              <a:rPr lang="en-US" dirty="0" smtClean="0"/>
              <a:t>plants </a:t>
            </a:r>
            <a:r>
              <a:rPr lang="en-US" dirty="0"/>
              <a:t>loose unique growth habits</a:t>
            </a:r>
          </a:p>
          <a:p>
            <a:r>
              <a:rPr lang="en-US" dirty="0" smtClean="0"/>
              <a:t>Unbalanced effect</a:t>
            </a:r>
          </a:p>
          <a:p>
            <a:pPr lvl="1"/>
            <a:r>
              <a:rPr lang="en-US" dirty="0" smtClean="0"/>
              <a:t>too many plants or larger plants occur on one side or at the end of the planting</a:t>
            </a:r>
          </a:p>
          <a:p>
            <a:pPr lvl="1"/>
            <a:r>
              <a:rPr lang="en-US" dirty="0" smtClean="0"/>
              <a:t>appears tilted and is out of balance</a:t>
            </a:r>
          </a:p>
          <a:p>
            <a:r>
              <a:rPr lang="en-US" dirty="0" smtClean="0"/>
              <a:t>Toy Solider effect</a:t>
            </a:r>
          </a:p>
          <a:p>
            <a:pPr lvl="1"/>
            <a:r>
              <a:rPr lang="en-US" dirty="0" smtClean="0"/>
              <a:t>Landscape uses one species of landscape plants, often round which are spaced equally with noticeable gaps between plants</a:t>
            </a:r>
          </a:p>
          <a:p>
            <a:pPr lvl="1"/>
            <a:r>
              <a:rPr lang="en-US" dirty="0" smtClean="0"/>
              <a:t>monotonous, boring and lack creativity</a:t>
            </a:r>
          </a:p>
          <a:p>
            <a:r>
              <a:rPr lang="en-US" dirty="0" smtClean="0"/>
              <a:t>Hedge effect</a:t>
            </a:r>
          </a:p>
          <a:p>
            <a:pPr lvl="1"/>
            <a:r>
              <a:rPr lang="en-US" dirty="0" smtClean="0"/>
              <a:t> </a:t>
            </a:r>
            <a:r>
              <a:rPr lang="en-US" dirty="0"/>
              <a:t>plants are trimmed to continuous box </a:t>
            </a:r>
            <a:r>
              <a:rPr lang="en-US" dirty="0" smtClean="0"/>
              <a:t>shape</a:t>
            </a:r>
          </a:p>
          <a:p>
            <a:pPr lvl="1"/>
            <a:r>
              <a:rPr lang="en-US" dirty="0" smtClean="0"/>
              <a:t>lacks </a:t>
            </a:r>
            <a:r>
              <a:rPr lang="en-US" dirty="0"/>
              <a:t>variety and gives foundation no relief from horizontal lines </a:t>
            </a:r>
            <a:endParaRPr lang="en-US" dirty="0" smtClean="0"/>
          </a:p>
          <a:p>
            <a:pPr lvl="1"/>
            <a:r>
              <a:rPr lang="en-US" dirty="0" smtClean="0"/>
              <a:t>hedges </a:t>
            </a:r>
            <a:r>
              <a:rPr lang="en-US" dirty="0"/>
              <a:t>are used as borders or living </a:t>
            </a:r>
            <a:r>
              <a:rPr lang="en-US" dirty="0" smtClean="0"/>
              <a:t>fence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Designing a Flower Garden</a:t>
            </a:r>
            <a:endParaRPr lang="en-US" dirty="0"/>
          </a:p>
        </p:txBody>
      </p:sp>
      <p:sp>
        <p:nvSpPr>
          <p:cNvPr id="3" name="Subtitle 2"/>
          <p:cNvSpPr>
            <a:spLocks noGrp="1"/>
          </p:cNvSpPr>
          <p:nvPr>
            <p:ph type="subTitle" idx="1"/>
          </p:nvPr>
        </p:nvSpPr>
        <p:spPr/>
        <p:txBody>
          <a:bodyPr>
            <a:normAutofit/>
          </a:bodyPr>
          <a:lstStyle/>
          <a:p>
            <a:r>
              <a:rPr lang="en-US" sz="1600" dirty="0" smtClean="0">
                <a:solidFill>
                  <a:schemeClr val="tx1"/>
                </a:solidFill>
              </a:rPr>
              <a:t>Gates, Christina, Diane Erickson, Shelly Zollinger &amp; Larry Sagers.  </a:t>
            </a:r>
          </a:p>
          <a:p>
            <a:r>
              <a:rPr lang="en-US" sz="1600" u="sng" dirty="0" smtClean="0">
                <a:solidFill>
                  <a:schemeClr val="tx1"/>
                </a:solidFill>
              </a:rPr>
              <a:t>Temple Square Gardening</a:t>
            </a:r>
            <a:r>
              <a:rPr lang="en-US" sz="1600" dirty="0" smtClean="0">
                <a:solidFill>
                  <a:schemeClr val="tx1"/>
                </a:solidFill>
              </a:rPr>
              <a:t>.  Ingland Press 2003.</a:t>
            </a:r>
            <a:endParaRPr lang="en-US" sz="16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Steps In Design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Assemble the Base Plan</a:t>
            </a:r>
            <a:endParaRPr lang="en-US" dirty="0"/>
          </a:p>
          <a:p>
            <a:pPr lvl="0"/>
            <a:r>
              <a:rPr lang="en-US" dirty="0" smtClean="0"/>
              <a:t>Conduct a Site Analysis </a:t>
            </a:r>
          </a:p>
          <a:p>
            <a:r>
              <a:rPr lang="en-US" dirty="0" smtClean="0"/>
              <a:t>Client Evaluation</a:t>
            </a:r>
          </a:p>
          <a:p>
            <a:pPr lvl="1"/>
            <a:r>
              <a:rPr lang="en-US" dirty="0" smtClean="0"/>
              <a:t>Assess family needs and desires</a:t>
            </a:r>
          </a:p>
          <a:p>
            <a:pPr lvl="0"/>
            <a:r>
              <a:rPr lang="en-US" dirty="0" smtClean="0"/>
              <a:t>Develop a Bubble Diagram</a:t>
            </a:r>
          </a:p>
          <a:p>
            <a:pPr lvl="1"/>
            <a:r>
              <a:rPr lang="en-US" dirty="0" smtClean="0"/>
              <a:t>Locate private, public, service, and utility areas</a:t>
            </a:r>
          </a:p>
          <a:p>
            <a:pPr lvl="0"/>
            <a:r>
              <a:rPr lang="en-US" dirty="0" smtClean="0"/>
              <a:t>Design Landscape Plan</a:t>
            </a:r>
          </a:p>
          <a:p>
            <a:pPr lvl="1"/>
            <a:r>
              <a:rPr lang="en-US" dirty="0" smtClean="0"/>
              <a:t>Pencil drawing, then color</a:t>
            </a:r>
          </a:p>
          <a:p>
            <a:r>
              <a:rPr lang="en-US" dirty="0" smtClean="0"/>
              <a:t>Plant </a:t>
            </a:r>
            <a:r>
              <a:rPr lang="en-US" dirty="0"/>
              <a:t>selection and placement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Garden designing: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Choose a configuration</a:t>
            </a:r>
          </a:p>
          <a:p>
            <a:pPr lvl="1"/>
            <a:r>
              <a:rPr lang="en-US" dirty="0" smtClean="0"/>
              <a:t>Explosion</a:t>
            </a:r>
          </a:p>
          <a:p>
            <a:pPr lvl="1"/>
            <a:r>
              <a:rPr lang="en-US" dirty="0" smtClean="0"/>
              <a:t>Sine curve</a:t>
            </a:r>
          </a:p>
          <a:p>
            <a:pPr lvl="1"/>
            <a:r>
              <a:rPr lang="en-US" dirty="0" smtClean="0"/>
              <a:t>C curve</a:t>
            </a:r>
          </a:p>
          <a:p>
            <a:pPr lvl="1"/>
            <a:r>
              <a:rPr lang="en-US" dirty="0" smtClean="0"/>
              <a:t>E curve</a:t>
            </a:r>
          </a:p>
          <a:p>
            <a:pPr marL="342900" lvl="1" indent="-342900">
              <a:buFont typeface="Arial" pitchFamily="34" charset="0"/>
              <a:buChar char="•"/>
            </a:pPr>
            <a:r>
              <a:rPr lang="en-US" dirty="0" smtClean="0"/>
              <a:t>Place skeletal flowers on the ground in a triangular shape with three unequal sides along the curved line</a:t>
            </a:r>
          </a:p>
          <a:p>
            <a:pPr marL="342900" lvl="1" indent="-342900">
              <a:buFont typeface="Arial" pitchFamily="34" charset="0"/>
              <a:buChar char="•"/>
            </a:pPr>
            <a:r>
              <a:rPr lang="en-US" dirty="0" smtClean="0"/>
              <a:t>Draw line in soil with shovel or use a hose for the line</a:t>
            </a:r>
          </a:p>
          <a:p>
            <a:pPr marL="342900" lvl="1" indent="-342900">
              <a:buFont typeface="Arial" pitchFamily="34" charset="0"/>
              <a:buChar char="•"/>
            </a:pPr>
            <a:r>
              <a:rPr lang="en-US" dirty="0" smtClean="0"/>
              <a:t>One side of that triangle is then used to form the base of the next triangle of a different size</a:t>
            </a:r>
          </a:p>
          <a:p>
            <a:pPr marL="342900" lvl="1" indent="-342900">
              <a:buFont typeface="Arial" pitchFamily="34" charset="0"/>
              <a:buChar char="•"/>
            </a:pPr>
            <a:r>
              <a:rPr lang="en-US" dirty="0" smtClean="0"/>
              <a:t>Continue pattern throughout the design until if forms the configuration you have chosen</a:t>
            </a:r>
          </a:p>
          <a:p>
            <a:pPr lvl="1"/>
            <a:r>
              <a:rPr lang="en-US" dirty="0" smtClean="0"/>
              <a:t>Configurations that don’t work</a:t>
            </a:r>
          </a:p>
          <a:p>
            <a:pPr lvl="2"/>
            <a:r>
              <a:rPr lang="en-US" dirty="0" smtClean="0"/>
              <a:t>Straight lines, concentric circles, checkerboards, zipper patterns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 </a:t>
            </a:r>
            <a:endParaRPr lang="en-US" dirty="0"/>
          </a:p>
        </p:txBody>
      </p:sp>
      <p:sp>
        <p:nvSpPr>
          <p:cNvPr id="3" name="Content Placeholder 2"/>
          <p:cNvSpPr>
            <a:spLocks noGrp="1"/>
          </p:cNvSpPr>
          <p:nvPr>
            <p:ph idx="1"/>
          </p:nvPr>
        </p:nvSpPr>
        <p:spPr/>
        <p:txBody>
          <a:bodyPr>
            <a:normAutofit/>
          </a:bodyPr>
          <a:lstStyle/>
          <a:p>
            <a:r>
              <a:rPr lang="en-US" dirty="0" smtClean="0"/>
              <a:t>Dominance main design principle</a:t>
            </a:r>
          </a:p>
          <a:p>
            <a:pPr lvl="1"/>
            <a:r>
              <a:rPr lang="en-US" dirty="0" smtClean="0"/>
              <a:t>Shown by plant form, texture, color or position</a:t>
            </a:r>
          </a:p>
          <a:p>
            <a:pPr lvl="2"/>
            <a:r>
              <a:rPr lang="en-US" dirty="0" smtClean="0"/>
              <a:t>Qualify a plant as skeletal:</a:t>
            </a:r>
          </a:p>
          <a:p>
            <a:pPr lvl="3"/>
            <a:r>
              <a:rPr lang="en-US" dirty="0" smtClean="0"/>
              <a:t>Strong, tall, vertical (for dominant form)</a:t>
            </a:r>
          </a:p>
          <a:p>
            <a:pPr lvl="3"/>
            <a:r>
              <a:rPr lang="en-US" dirty="0" smtClean="0"/>
              <a:t>Broad and dramatic (for dominant form)</a:t>
            </a:r>
          </a:p>
          <a:p>
            <a:pPr lvl="3"/>
            <a:r>
              <a:rPr lang="en-US" dirty="0" smtClean="0"/>
              <a:t>Coarse texture (for dominant texture)</a:t>
            </a:r>
          </a:p>
          <a:p>
            <a:pPr lvl="3"/>
            <a:r>
              <a:rPr lang="en-US" dirty="0" smtClean="0"/>
              <a:t>Vivid bright blossoms or leaves (for dominant color)</a:t>
            </a:r>
          </a:p>
          <a:p>
            <a:pPr marL="342900" lvl="2" indent="-342900"/>
            <a:r>
              <a:rPr lang="en-US" dirty="0" smtClean="0"/>
              <a:t>10 to 20 % of flowers used in design</a:t>
            </a:r>
          </a:p>
          <a:p>
            <a:endParaRPr lang="en-US" dirty="0" smtClean="0"/>
          </a:p>
          <a:p>
            <a:pPr lvl="3"/>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Positioned after the skeleton plants have been placed</a:t>
            </a:r>
          </a:p>
          <a:p>
            <a:pPr lvl="1"/>
            <a:r>
              <a:rPr lang="en-US" dirty="0" smtClean="0"/>
              <a:t>Chosen to connect and blend the skeletal flowers, helping to hold together the form of the skeleton</a:t>
            </a:r>
          </a:p>
          <a:p>
            <a:pPr lvl="1"/>
            <a:r>
              <a:rPr lang="en-US" dirty="0" smtClean="0"/>
              <a:t>Complement skeleton flowers according to principle you choose</a:t>
            </a:r>
          </a:p>
          <a:p>
            <a:pPr lvl="2"/>
            <a:r>
              <a:rPr lang="en-US" dirty="0" smtClean="0"/>
              <a:t>form might be shorter or less dominant </a:t>
            </a:r>
          </a:p>
          <a:p>
            <a:pPr lvl="2"/>
            <a:r>
              <a:rPr lang="en-US" dirty="0" smtClean="0"/>
              <a:t>texture might be softer or smaller</a:t>
            </a:r>
          </a:p>
          <a:p>
            <a:pPr lvl="2"/>
            <a:r>
              <a:rPr lang="en-US" dirty="0" smtClean="0"/>
              <a:t>color might contrast or complement</a:t>
            </a:r>
          </a:p>
          <a:p>
            <a:pPr lvl="1"/>
            <a:r>
              <a:rPr lang="en-US" dirty="0" smtClean="0"/>
              <a:t>Tendon maintains the configuration line</a:t>
            </a:r>
          </a:p>
          <a:p>
            <a:pPr lvl="1"/>
            <a:r>
              <a:rPr lang="en-US" dirty="0" smtClean="0"/>
              <a:t>Triangles interlock with the skeleton plant triangles along the configuration line</a:t>
            </a:r>
          </a:p>
          <a:p>
            <a:pPr lvl="1"/>
            <a:r>
              <a:rPr lang="en-US" dirty="0" smtClean="0"/>
              <a:t>10 to 20 % of flowers in the design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Flesh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More subordinate flowers</a:t>
            </a:r>
          </a:p>
          <a:p>
            <a:r>
              <a:rPr lang="en-US" dirty="0" smtClean="0"/>
              <a:t>Scattered in and among the other flowers to complete and fill out the design</a:t>
            </a:r>
          </a:p>
          <a:p>
            <a:r>
              <a:rPr lang="en-US" dirty="0" smtClean="0"/>
              <a:t>Place in clusters that form asymmetrical shapes with fractured edges</a:t>
            </a:r>
          </a:p>
          <a:p>
            <a:r>
              <a:rPr lang="en-US" dirty="0" smtClean="0"/>
              <a:t>Group together to form clusters around the skeletal and tendon flowers</a:t>
            </a:r>
          </a:p>
          <a:p>
            <a:pPr lvl="1"/>
            <a:r>
              <a:rPr lang="en-US" dirty="0" smtClean="0"/>
              <a:t>creates a shifting mosaic with the groupings of plants</a:t>
            </a:r>
            <a:endParaRPr lang="en-US" dirty="0"/>
          </a:p>
          <a:p>
            <a:r>
              <a:rPr lang="en-US" dirty="0" smtClean="0"/>
              <a:t>60-80% of the number of plants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Sparkle</a:t>
            </a:r>
            <a:endParaRPr lang="en-US" dirty="0"/>
          </a:p>
        </p:txBody>
      </p:sp>
      <p:sp>
        <p:nvSpPr>
          <p:cNvPr id="3" name="Content Placeholder 2"/>
          <p:cNvSpPr>
            <a:spLocks noGrp="1"/>
          </p:cNvSpPr>
          <p:nvPr>
            <p:ph idx="1"/>
          </p:nvPr>
        </p:nvSpPr>
        <p:spPr/>
        <p:txBody>
          <a:bodyPr/>
          <a:lstStyle/>
          <a:p>
            <a:r>
              <a:rPr lang="en-US" dirty="0" smtClean="0"/>
              <a:t>Final touch</a:t>
            </a:r>
          </a:p>
          <a:p>
            <a:r>
              <a:rPr lang="en-US" dirty="0" smtClean="0"/>
              <a:t>Few special or highly contrasting flowers</a:t>
            </a:r>
          </a:p>
          <a:p>
            <a:r>
              <a:rPr lang="en-US" dirty="0" smtClean="0"/>
              <a:t>Odd-numbered groups of three, five or seven</a:t>
            </a:r>
          </a:p>
          <a:p>
            <a:r>
              <a:rPr lang="en-US" dirty="0" smtClean="0">
                <a:solidFill>
                  <a:prstClr val="black"/>
                </a:solidFill>
              </a:rPr>
              <a:t>Placed randomly</a:t>
            </a:r>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enda Patten\Pictures\june 2010\0008\P1090518.JPG"/>
          <p:cNvPicPr>
            <a:picLocks noGrp="1" noChangeAspect="1" noChangeArrowheads="1"/>
          </p:cNvPicPr>
          <p:nvPr>
            <p:ph sz="quarter" idx="4294967295"/>
          </p:nvPr>
        </p:nvPicPr>
        <p:blipFill>
          <a:blip r:embed="rId3" cstate="print"/>
          <a:srcRect/>
          <a:stretch>
            <a:fillRect/>
          </a:stretch>
        </p:blipFill>
        <p:spPr bwMode="auto">
          <a:xfrm>
            <a:off x="3429000" y="457200"/>
            <a:ext cx="2659062" cy="6096000"/>
          </a:xfrm>
          <a:prstGeom prst="rect">
            <a:avLst/>
          </a:prstGeom>
          <a:noFill/>
        </p:spPr>
      </p:pic>
      <p:pic>
        <p:nvPicPr>
          <p:cNvPr id="1027" name="Picture 3" descr="C:\Users\Brenda Patten\Pictures\june 2010\0008\P1090520.JPG"/>
          <p:cNvPicPr>
            <a:picLocks noChangeAspect="1" noChangeArrowheads="1"/>
          </p:cNvPicPr>
          <p:nvPr/>
        </p:nvPicPr>
        <p:blipFill>
          <a:blip r:embed="rId4" cstate="print"/>
          <a:srcRect/>
          <a:stretch>
            <a:fillRect/>
          </a:stretch>
        </p:blipFill>
        <p:spPr bwMode="auto">
          <a:xfrm>
            <a:off x="846509" y="609600"/>
            <a:ext cx="2248688" cy="6019800"/>
          </a:xfrm>
          <a:prstGeom prst="rect">
            <a:avLst/>
          </a:prstGeom>
          <a:noFill/>
        </p:spPr>
      </p:pic>
      <p:pic>
        <p:nvPicPr>
          <p:cNvPr id="1028" name="Picture 4" descr="C:\Users\Brenda Patten\Pictures\june 2010\0008\P1090522.JPG"/>
          <p:cNvPicPr>
            <a:picLocks noChangeAspect="1" noChangeArrowheads="1"/>
          </p:cNvPicPr>
          <p:nvPr/>
        </p:nvPicPr>
        <p:blipFill>
          <a:blip r:embed="rId5" cstate="print"/>
          <a:srcRect/>
          <a:stretch>
            <a:fillRect/>
          </a:stretch>
        </p:blipFill>
        <p:spPr bwMode="auto">
          <a:xfrm>
            <a:off x="6400800" y="1752600"/>
            <a:ext cx="2560320" cy="36576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plants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Massing</a:t>
            </a:r>
          </a:p>
          <a:p>
            <a:r>
              <a:rPr lang="en-US" dirty="0" smtClean="0"/>
              <a:t>Group alike plants together</a:t>
            </a:r>
          </a:p>
          <a:p>
            <a:pPr lvl="1"/>
            <a:r>
              <a:rPr lang="en-US" dirty="0" smtClean="0"/>
              <a:t>placed close enough to look like a mass without overcrowding</a:t>
            </a:r>
          </a:p>
          <a:p>
            <a:pPr>
              <a:buNone/>
            </a:pPr>
            <a:r>
              <a:rPr lang="en-US" dirty="0" smtClean="0"/>
              <a:t>Variety</a:t>
            </a:r>
          </a:p>
          <a:p>
            <a:r>
              <a:rPr lang="en-US" dirty="0" smtClean="0"/>
              <a:t>Makes design interesting</a:t>
            </a:r>
          </a:p>
          <a:p>
            <a:r>
              <a:rPr lang="en-US" dirty="0" smtClean="0"/>
              <a:t>Vary time of bloom or leaf color, and mature height, spring blooming, fall color</a:t>
            </a:r>
          </a:p>
          <a:p>
            <a:pPr>
              <a:buNone/>
            </a:pPr>
            <a:r>
              <a:rPr lang="en-US" dirty="0" smtClean="0"/>
              <a:t>Texture</a:t>
            </a:r>
          </a:p>
          <a:p>
            <a:r>
              <a:rPr lang="en-US" dirty="0" smtClean="0"/>
              <a:t>Most often associated with leaf size</a:t>
            </a:r>
          </a:p>
          <a:p>
            <a:pPr lvl="1"/>
            <a:r>
              <a:rPr lang="en-US" dirty="0" smtClean="0"/>
              <a:t>don’t use all coarse or fine textured plants</a:t>
            </a:r>
          </a:p>
          <a:p>
            <a:pPr>
              <a:buNone/>
            </a:pPr>
            <a:r>
              <a:rPr lang="en-US" dirty="0" smtClean="0"/>
              <a:t>Repetition</a:t>
            </a:r>
          </a:p>
          <a:p>
            <a:r>
              <a:rPr lang="en-US" dirty="0" smtClean="0"/>
              <a:t>Repeat same plants throughout the design</a:t>
            </a:r>
          </a:p>
          <a:p>
            <a:r>
              <a:rPr lang="en-US" dirty="0" smtClean="0"/>
              <a:t>Same plant used on one side should be repeated on the other</a:t>
            </a:r>
          </a:p>
          <a:p>
            <a:r>
              <a:rPr lang="en-US" dirty="0" smtClean="0"/>
              <a:t>Symmetrical all same number </a:t>
            </a:r>
          </a:p>
          <a:p>
            <a:r>
              <a:rPr lang="en-US" dirty="0" smtClean="0"/>
              <a:t>Asymmetrical not necessary to use same number of plants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Planting Plan Examples</a:t>
            </a:r>
            <a:endParaRPr lang="en-US" dirty="0"/>
          </a:p>
        </p:txBody>
      </p:sp>
      <p:pic>
        <p:nvPicPr>
          <p:cNvPr id="6146" name="Picture 2" descr="C:\Users\Brenda Patten\Documents\WORKING LANDSCAPE\Landscape designs modified\123.JPG"/>
          <p:cNvPicPr>
            <a:picLocks noChangeAspect="1" noChangeArrowheads="1"/>
          </p:cNvPicPr>
          <p:nvPr/>
        </p:nvPicPr>
        <p:blipFill>
          <a:blip r:embed="rId3" cstate="print"/>
          <a:srcRect/>
          <a:stretch>
            <a:fillRect/>
          </a:stretch>
        </p:blipFill>
        <p:spPr bwMode="auto">
          <a:xfrm>
            <a:off x="1143003" y="1828802"/>
            <a:ext cx="6599031" cy="461486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Hardscape &amp; tree planting legend</a:t>
            </a:r>
            <a:endParaRPr lang="en-US" dirty="0"/>
          </a:p>
        </p:txBody>
      </p:sp>
      <p:pic>
        <p:nvPicPr>
          <p:cNvPr id="8194" name="Picture 2" descr="C:\Users\Brenda Patten\Documents\WORKING LANDSCAPE\P1090420.JPG"/>
          <p:cNvPicPr>
            <a:picLocks noChangeAspect="1" noChangeArrowheads="1"/>
          </p:cNvPicPr>
          <p:nvPr/>
        </p:nvPicPr>
        <p:blipFill>
          <a:blip r:embed="rId3" cstate="print"/>
          <a:srcRect/>
          <a:stretch>
            <a:fillRect/>
          </a:stretch>
        </p:blipFill>
        <p:spPr bwMode="auto">
          <a:xfrm>
            <a:off x="1600202" y="1524000"/>
            <a:ext cx="6293308" cy="5105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Low-Maintenance</a:t>
            </a:r>
            <a:br>
              <a:rPr lang="en-US" dirty="0" smtClean="0"/>
            </a:br>
            <a:r>
              <a:rPr lang="en-US" dirty="0" smtClean="0"/>
              <a:t>Landscape Design Planning</a:t>
            </a:r>
            <a:endParaRPr lang="en-US" dirty="0"/>
          </a:p>
        </p:txBody>
      </p:sp>
      <p:sp>
        <p:nvSpPr>
          <p:cNvPr id="3" name="Content Placeholder 2"/>
          <p:cNvSpPr>
            <a:spLocks noGrp="1"/>
          </p:cNvSpPr>
          <p:nvPr>
            <p:ph idx="1"/>
          </p:nvPr>
        </p:nvSpPr>
        <p:spPr/>
        <p:txBody>
          <a:bodyPr>
            <a:normAutofit/>
          </a:bodyPr>
          <a:lstStyle/>
          <a:p>
            <a:r>
              <a:rPr lang="en-US" dirty="0" smtClean="0"/>
              <a:t>Even the perfectly designed and installed landscape will fail if maintenance fails</a:t>
            </a:r>
          </a:p>
          <a:p>
            <a:r>
              <a:rPr lang="en-US" dirty="0" smtClean="0"/>
              <a:t>Many maintenance problems are designed into landscapes</a:t>
            </a:r>
          </a:p>
          <a:p>
            <a:r>
              <a:rPr lang="en-US" dirty="0" smtClean="0"/>
              <a:t>Complex designs usually require more maintenance</a:t>
            </a:r>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Assembling the Base Plan</a:t>
            </a:r>
            <a:endParaRPr lang="en-US" dirty="0"/>
          </a:p>
        </p:txBody>
      </p:sp>
      <p:sp>
        <p:nvSpPr>
          <p:cNvPr id="3" name="Content Placeholder 2"/>
          <p:cNvSpPr>
            <a:spLocks noGrp="1"/>
          </p:cNvSpPr>
          <p:nvPr>
            <p:ph idx="1"/>
          </p:nvPr>
        </p:nvSpPr>
        <p:spPr/>
        <p:txBody>
          <a:bodyPr>
            <a:normAutofit fontScale="92500"/>
          </a:bodyPr>
          <a:lstStyle/>
          <a:p>
            <a:pPr marL="514350" indent="-514350"/>
            <a:r>
              <a:rPr lang="en-US" dirty="0" smtClean="0"/>
              <a:t>Obtain architect drawings</a:t>
            </a:r>
          </a:p>
          <a:p>
            <a:pPr marL="914400" lvl="1" indent="-514350"/>
            <a:r>
              <a:rPr lang="en-US" dirty="0" smtClean="0"/>
              <a:t>Plan view drawings (house plans) floor plans</a:t>
            </a:r>
          </a:p>
          <a:p>
            <a:pPr marL="914400" lvl="1" indent="-514350"/>
            <a:r>
              <a:rPr lang="en-US" dirty="0" smtClean="0"/>
              <a:t>Sections—side view or cut away slice</a:t>
            </a:r>
          </a:p>
          <a:p>
            <a:pPr marL="914400" lvl="1" indent="-514350"/>
            <a:r>
              <a:rPr lang="en-US" dirty="0" smtClean="0"/>
              <a:t>Perspectives or elevations</a:t>
            </a:r>
          </a:p>
          <a:p>
            <a:pPr marL="914400" lvl="1" indent="-514350"/>
            <a:r>
              <a:rPr lang="en-US" dirty="0" smtClean="0"/>
              <a:t>Contour map or topographic</a:t>
            </a:r>
          </a:p>
          <a:p>
            <a:pPr marL="914400" lvl="1" indent="-514350"/>
            <a:r>
              <a:rPr lang="en-US" dirty="0" smtClean="0"/>
              <a:t>Site or deed map—dimensions with proper angles</a:t>
            </a:r>
          </a:p>
          <a:p>
            <a:pPr marL="914400" lvl="1" indent="-514350"/>
            <a:endParaRPr lang="en-US" dirty="0" smtClean="0"/>
          </a:p>
          <a:p>
            <a:pPr marL="914400" lvl="1" indent="-514350">
              <a:buNone/>
            </a:pPr>
            <a:r>
              <a:rPr lang="en-US" dirty="0" smtClean="0"/>
              <a:t>These plans maybe secured from the builder, developer or county or city property records.</a:t>
            </a:r>
          </a:p>
          <a:p>
            <a:pPr>
              <a:buNone/>
            </a:pPr>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Keep outlines of grass, decks, sidewalks simple</a:t>
            </a:r>
          </a:p>
          <a:p>
            <a:pPr lvl="1"/>
            <a:r>
              <a:rPr lang="en-US" dirty="0" smtClean="0"/>
              <a:t>Use curing lines in the borders--more natural </a:t>
            </a:r>
          </a:p>
          <a:p>
            <a:r>
              <a:rPr lang="en-US" dirty="0" smtClean="0"/>
              <a:t>Keep lawn out of small wedges and acute angles</a:t>
            </a:r>
          </a:p>
          <a:p>
            <a:pPr lvl="1"/>
            <a:r>
              <a:rPr lang="en-US" dirty="0" smtClean="0"/>
              <a:t>Avoid acute angles—obtuse is allowable</a:t>
            </a:r>
          </a:p>
          <a:p>
            <a:r>
              <a:rPr lang="en-US" dirty="0" smtClean="0"/>
              <a:t>If it can be mowed with a riding lawnmower without a lot of trimming, it is a low maintenance design</a:t>
            </a:r>
          </a:p>
          <a:p>
            <a:r>
              <a:rPr lang="en-US" dirty="0" smtClean="0"/>
              <a:t>When lines and forms intersect a square, connect them at right angles--90 degrees</a:t>
            </a:r>
          </a:p>
          <a:p>
            <a:r>
              <a:rPr lang="en-US" dirty="0" smtClean="0"/>
              <a:t>Landscape the borders of the property—especially the rear garden</a:t>
            </a:r>
          </a:p>
          <a:p>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Trees and Shrubs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Avoid improper plant selection, spacing and installation</a:t>
            </a:r>
          </a:p>
          <a:p>
            <a:r>
              <a:rPr lang="en-US" dirty="0" smtClean="0"/>
              <a:t>Own planting bed</a:t>
            </a:r>
          </a:p>
          <a:p>
            <a:pPr lvl="1"/>
            <a:r>
              <a:rPr lang="en-US" dirty="0" smtClean="0"/>
              <a:t>Less edging and trimming if not planted in grass</a:t>
            </a:r>
          </a:p>
          <a:p>
            <a:r>
              <a:rPr lang="en-US" dirty="0" smtClean="0"/>
              <a:t>Next to building Placement</a:t>
            </a:r>
          </a:p>
          <a:p>
            <a:pPr lvl="1"/>
            <a:r>
              <a:rPr lang="en-US" dirty="0" smtClean="0"/>
              <a:t>Genetically small w/ slow rate of growth</a:t>
            </a:r>
          </a:p>
          <a:p>
            <a:r>
              <a:rPr lang="en-US" dirty="0" smtClean="0"/>
              <a:t>Selection </a:t>
            </a:r>
          </a:p>
          <a:p>
            <a:pPr lvl="2"/>
            <a:r>
              <a:rPr lang="en-US" dirty="0" smtClean="0"/>
              <a:t>Little pruning </a:t>
            </a:r>
          </a:p>
          <a:p>
            <a:pPr lvl="2"/>
            <a:r>
              <a:rPr lang="en-US" dirty="0" smtClean="0"/>
              <a:t>Pest resistance</a:t>
            </a:r>
          </a:p>
          <a:p>
            <a:pPr lvl="2"/>
            <a:r>
              <a:rPr lang="en-US" dirty="0" smtClean="0"/>
              <a:t>Avoid messy fruit drop</a:t>
            </a:r>
          </a:p>
          <a:p>
            <a:pPr lvl="1"/>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Keep plant materials separate from grass</a:t>
            </a:r>
          </a:p>
          <a:p>
            <a:r>
              <a:rPr lang="en-US" dirty="0" smtClean="0"/>
              <a:t>Leave open areas of lawn</a:t>
            </a:r>
          </a:p>
          <a:p>
            <a:r>
              <a:rPr lang="en-US" dirty="0" smtClean="0"/>
              <a:t>Learn to use weed barrier fabrics, mulches, groundcovers and chemicals to reduce weeds</a:t>
            </a:r>
          </a:p>
          <a:p>
            <a:r>
              <a:rPr lang="en-US" dirty="0" smtClean="0"/>
              <a:t>Only plant grass where it is actually needed</a:t>
            </a:r>
          </a:p>
          <a:p>
            <a:r>
              <a:rPr lang="en-US" dirty="0" smtClean="0"/>
              <a:t>Use edging materials that are impregnable </a:t>
            </a:r>
          </a:p>
          <a:p>
            <a:pPr lvl="1"/>
            <a:r>
              <a:rPr lang="en-US" dirty="0" smtClean="0"/>
              <a:t>Bender board, metal or concrete edging</a:t>
            </a:r>
          </a:p>
          <a:p>
            <a:pPr lvl="1"/>
            <a:r>
              <a:rPr lang="en-US" dirty="0" smtClean="0"/>
              <a:t>Distinct mowing edge, clean lawn boundary</a:t>
            </a:r>
          </a:p>
          <a:p>
            <a:pPr lvl="1"/>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Flowers</a:t>
            </a:r>
            <a:endParaRPr lang="en-US" dirty="0"/>
          </a:p>
        </p:txBody>
      </p:sp>
      <p:sp>
        <p:nvSpPr>
          <p:cNvPr id="3" name="Content Placeholder 2"/>
          <p:cNvSpPr>
            <a:spLocks noGrp="1"/>
          </p:cNvSpPr>
          <p:nvPr>
            <p:ph idx="1"/>
          </p:nvPr>
        </p:nvSpPr>
        <p:spPr/>
        <p:txBody>
          <a:bodyPr/>
          <a:lstStyle/>
          <a:p>
            <a:r>
              <a:rPr lang="en-US" dirty="0" smtClean="0"/>
              <a:t>Use annuals sparingly</a:t>
            </a:r>
          </a:p>
          <a:p>
            <a:pPr lvl="1"/>
            <a:r>
              <a:rPr lang="en-US" dirty="0" smtClean="0"/>
              <a:t>Plant every year</a:t>
            </a:r>
          </a:p>
          <a:p>
            <a:pPr lvl="1"/>
            <a:r>
              <a:rPr lang="en-US" dirty="0" smtClean="0"/>
              <a:t>Labor and money intensive</a:t>
            </a:r>
          </a:p>
          <a:p>
            <a:r>
              <a:rPr lang="en-US" dirty="0" smtClean="0"/>
              <a:t>Rely more heavily on perennial flowers, ground covers, flowering shrubs &amp; vines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Architect drawing examples:</a:t>
            </a:r>
            <a:endParaRPr lang="en-US" dirty="0"/>
          </a:p>
        </p:txBody>
      </p:sp>
      <p:pic>
        <p:nvPicPr>
          <p:cNvPr id="1026" name="Picture 2" descr="C:\Users\Brenda Patten\Documents\WORKING LANDSCAPE\Landscape designs modified\117.JPG"/>
          <p:cNvPicPr>
            <a:picLocks noChangeAspect="1" noChangeArrowheads="1"/>
          </p:cNvPicPr>
          <p:nvPr/>
        </p:nvPicPr>
        <p:blipFill>
          <a:blip r:embed="rId3" cstate="print"/>
          <a:srcRect/>
          <a:stretch>
            <a:fillRect/>
          </a:stretch>
        </p:blipFill>
        <p:spPr bwMode="auto">
          <a:xfrm>
            <a:off x="4343400" y="1676400"/>
            <a:ext cx="4556125" cy="3810000"/>
          </a:xfrm>
          <a:prstGeom prst="rect">
            <a:avLst/>
          </a:prstGeom>
          <a:ln>
            <a:noFill/>
          </a:ln>
          <a:effectLst>
            <a:outerShdw blurRad="190500" algn="tl" rotWithShape="0">
              <a:srgbClr val="000000">
                <a:alpha val="70000"/>
              </a:srgbClr>
            </a:outerShdw>
          </a:effectLst>
        </p:spPr>
      </p:pic>
      <p:pic>
        <p:nvPicPr>
          <p:cNvPr id="2" name="Picture 2" descr="C:\Users\Brenda Patten\Documents\WORKING LANDSCAPE\P1090437.JPG"/>
          <p:cNvPicPr>
            <a:picLocks noChangeAspect="1" noChangeArrowheads="1"/>
          </p:cNvPicPr>
          <p:nvPr/>
        </p:nvPicPr>
        <p:blipFill>
          <a:blip r:embed="rId4" cstate="print"/>
          <a:srcRect/>
          <a:stretch>
            <a:fillRect/>
          </a:stretch>
        </p:blipFill>
        <p:spPr bwMode="auto">
          <a:xfrm>
            <a:off x="381001" y="1905000"/>
            <a:ext cx="3649339" cy="34920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 drawing examples:</a:t>
            </a:r>
            <a:endParaRPr lang="en-US" dirty="0"/>
          </a:p>
        </p:txBody>
      </p:sp>
      <p:pic>
        <p:nvPicPr>
          <p:cNvPr id="3074" name="Picture 2" descr="C:\Users\Brenda Patten\Documents\WORKING LANDSCAPE\P1090440.JPG"/>
          <p:cNvPicPr>
            <a:picLocks noChangeAspect="1" noChangeArrowheads="1"/>
          </p:cNvPicPr>
          <p:nvPr/>
        </p:nvPicPr>
        <p:blipFill>
          <a:blip r:embed="rId3" cstate="print"/>
          <a:srcRect/>
          <a:stretch>
            <a:fillRect/>
          </a:stretch>
        </p:blipFill>
        <p:spPr bwMode="auto">
          <a:xfrm>
            <a:off x="304803" y="1676402"/>
            <a:ext cx="2543175" cy="1744165"/>
          </a:xfrm>
          <a:prstGeom prst="rect">
            <a:avLst/>
          </a:prstGeom>
          <a:noFill/>
        </p:spPr>
      </p:pic>
      <p:pic>
        <p:nvPicPr>
          <p:cNvPr id="4" name="Picture 2" descr="C:\Users\Brenda Patten\Documents\WORKING LANDSCAPE\P1090438.JPG"/>
          <p:cNvPicPr>
            <a:picLocks noChangeAspect="1" noChangeArrowheads="1"/>
          </p:cNvPicPr>
          <p:nvPr/>
        </p:nvPicPr>
        <p:blipFill>
          <a:blip r:embed="rId4" cstate="print"/>
          <a:srcRect/>
          <a:stretch>
            <a:fillRect/>
          </a:stretch>
        </p:blipFill>
        <p:spPr bwMode="auto">
          <a:xfrm>
            <a:off x="2895601" y="1676401"/>
            <a:ext cx="2671763" cy="1647938"/>
          </a:xfrm>
          <a:prstGeom prst="rect">
            <a:avLst/>
          </a:prstGeom>
          <a:noFill/>
        </p:spPr>
      </p:pic>
      <p:pic>
        <p:nvPicPr>
          <p:cNvPr id="5" name="Picture 2" descr="C:\Users\Brenda Patten\Documents\WORKING LANDSCAPE\P1090441.JPG"/>
          <p:cNvPicPr>
            <a:picLocks noChangeAspect="1" noChangeArrowheads="1"/>
          </p:cNvPicPr>
          <p:nvPr/>
        </p:nvPicPr>
        <p:blipFill>
          <a:blip r:embed="rId5" cstate="print"/>
          <a:srcRect/>
          <a:stretch>
            <a:fillRect/>
          </a:stretch>
        </p:blipFill>
        <p:spPr bwMode="auto">
          <a:xfrm>
            <a:off x="304800" y="3505202"/>
            <a:ext cx="2459309" cy="2867025"/>
          </a:xfrm>
          <a:prstGeom prst="rect">
            <a:avLst/>
          </a:prstGeom>
          <a:noFill/>
        </p:spPr>
      </p:pic>
      <p:pic>
        <p:nvPicPr>
          <p:cNvPr id="6" name="Picture 2" descr="C:\Users\Brenda Patten\Documents\WORKING LANDSCAPE\P1090442.JPG"/>
          <p:cNvPicPr>
            <a:picLocks noChangeAspect="1" noChangeArrowheads="1"/>
          </p:cNvPicPr>
          <p:nvPr/>
        </p:nvPicPr>
        <p:blipFill>
          <a:blip r:embed="rId6" cstate="print"/>
          <a:srcRect/>
          <a:stretch>
            <a:fillRect/>
          </a:stretch>
        </p:blipFill>
        <p:spPr bwMode="auto">
          <a:xfrm>
            <a:off x="5715002" y="1676400"/>
            <a:ext cx="2550532" cy="1676400"/>
          </a:xfrm>
          <a:prstGeom prst="rect">
            <a:avLst/>
          </a:prstGeom>
          <a:noFill/>
        </p:spPr>
      </p:pic>
      <p:pic>
        <p:nvPicPr>
          <p:cNvPr id="7" name="Picture 2" descr="C:\Users\Brenda Patten\Documents\WORKING LANDSCAPE\P1090443.JPG"/>
          <p:cNvPicPr>
            <a:picLocks noChangeAspect="1" noChangeArrowheads="1"/>
          </p:cNvPicPr>
          <p:nvPr/>
        </p:nvPicPr>
        <p:blipFill>
          <a:blip r:embed="rId7" cstate="print"/>
          <a:srcRect/>
          <a:stretch>
            <a:fillRect/>
          </a:stretch>
        </p:blipFill>
        <p:spPr bwMode="auto">
          <a:xfrm>
            <a:off x="3276603" y="3581401"/>
            <a:ext cx="3609975" cy="25113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Assembling the Base Plan</a:t>
            </a:r>
            <a:endParaRPr lang="en-US" dirty="0"/>
          </a:p>
        </p:txBody>
      </p:sp>
      <p:sp>
        <p:nvSpPr>
          <p:cNvPr id="3" name="Content Placeholder 2"/>
          <p:cNvSpPr>
            <a:spLocks noGrp="1"/>
          </p:cNvSpPr>
          <p:nvPr>
            <p:ph idx="1"/>
          </p:nvPr>
        </p:nvSpPr>
        <p:spPr/>
        <p:txBody>
          <a:bodyPr>
            <a:normAutofit/>
          </a:bodyPr>
          <a:lstStyle/>
          <a:p>
            <a:pPr lvl="1">
              <a:buNone/>
            </a:pPr>
            <a:r>
              <a:rPr lang="en-US" dirty="0" smtClean="0"/>
              <a:t>The base plan should consist of </a:t>
            </a:r>
          </a:p>
          <a:p>
            <a:pPr lvl="2"/>
            <a:r>
              <a:rPr lang="en-US" dirty="0" smtClean="0"/>
              <a:t>accurate </a:t>
            </a:r>
            <a:r>
              <a:rPr lang="en-US" dirty="0"/>
              <a:t>house placement on the </a:t>
            </a:r>
            <a:r>
              <a:rPr lang="en-US" dirty="0" smtClean="0"/>
              <a:t>lot</a:t>
            </a:r>
          </a:p>
          <a:p>
            <a:pPr lvl="2"/>
            <a:r>
              <a:rPr lang="en-US" dirty="0" smtClean="0"/>
              <a:t>accurate </a:t>
            </a:r>
            <a:r>
              <a:rPr lang="en-US" dirty="0"/>
              <a:t>lot and house dimensions with window </a:t>
            </a:r>
            <a:r>
              <a:rPr lang="en-US" dirty="0" smtClean="0"/>
              <a:t>&amp; </a:t>
            </a:r>
            <a:r>
              <a:rPr lang="en-US" dirty="0"/>
              <a:t>door </a:t>
            </a:r>
            <a:r>
              <a:rPr lang="en-US" dirty="0" smtClean="0"/>
              <a:t>placement</a:t>
            </a:r>
          </a:p>
          <a:p>
            <a:pPr lvl="2"/>
            <a:r>
              <a:rPr lang="en-US" dirty="0" smtClean="0"/>
              <a:t>existing </a:t>
            </a:r>
            <a:r>
              <a:rPr lang="en-US" dirty="0"/>
              <a:t>driveways </a:t>
            </a:r>
            <a:r>
              <a:rPr lang="en-US" dirty="0" smtClean="0"/>
              <a:t>&amp;/</a:t>
            </a:r>
            <a:r>
              <a:rPr lang="en-US" dirty="0"/>
              <a:t>or </a:t>
            </a:r>
            <a:r>
              <a:rPr lang="en-US" dirty="0" smtClean="0"/>
              <a:t>walks (hardscape)</a:t>
            </a:r>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a:bodyPr>
          <a:lstStyle/>
          <a:p>
            <a:r>
              <a:rPr lang="en-US" dirty="0" smtClean="0"/>
              <a:t>Conducting A Site Analysis</a:t>
            </a:r>
            <a:endParaRPr lang="en-US" dirty="0"/>
          </a:p>
        </p:txBody>
      </p:sp>
      <p:sp>
        <p:nvSpPr>
          <p:cNvPr id="3" name="Content Placeholder 2"/>
          <p:cNvSpPr>
            <a:spLocks noGrp="1"/>
          </p:cNvSpPr>
          <p:nvPr>
            <p:ph idx="1"/>
          </p:nvPr>
        </p:nvSpPr>
        <p:spPr/>
        <p:txBody>
          <a:bodyPr>
            <a:normAutofit/>
          </a:bodyPr>
          <a:lstStyle/>
          <a:p>
            <a:pPr lvl="0"/>
            <a:r>
              <a:rPr lang="en-US" sz="3200" dirty="0" smtClean="0"/>
              <a:t>Features that will stay</a:t>
            </a:r>
          </a:p>
          <a:p>
            <a:pPr lvl="1"/>
            <a:r>
              <a:rPr lang="en-US" sz="2800" dirty="0" smtClean="0"/>
              <a:t>Existing vegetation</a:t>
            </a:r>
          </a:p>
          <a:p>
            <a:pPr lvl="2"/>
            <a:r>
              <a:rPr lang="en-US" sz="2400" dirty="0" smtClean="0"/>
              <a:t>tree and shrub condition and placement</a:t>
            </a:r>
          </a:p>
          <a:p>
            <a:pPr lvl="2"/>
            <a:r>
              <a:rPr lang="en-US" sz="2400" dirty="0" smtClean="0"/>
              <a:t>trees on adjoining property that affect shade patterns </a:t>
            </a:r>
          </a:p>
          <a:p>
            <a:pPr lvl="2"/>
            <a:r>
              <a:rPr lang="en-US" sz="2400" dirty="0" smtClean="0"/>
              <a:t>Protect existing vegetation during construction</a:t>
            </a:r>
          </a:p>
          <a:p>
            <a:pPr lvl="1"/>
            <a:r>
              <a:rPr lang="en-US" sz="2800" dirty="0" smtClean="0"/>
              <a:t>Hardscape</a:t>
            </a:r>
          </a:p>
          <a:p>
            <a:pPr lvl="1"/>
            <a:r>
              <a:rPr lang="en-US" sz="2800" dirty="0" smtClean="0"/>
              <a:t>Permanent features</a:t>
            </a:r>
            <a:endParaRPr lang="en-US" sz="3200" dirty="0" smtClean="0"/>
          </a:p>
          <a:p>
            <a:endParaRPr lang="en-US" dirty="0"/>
          </a:p>
        </p:txBody>
      </p:sp>
      <p:sp>
        <p:nvSpPr>
          <p:cNvPr id="4" name="Rectangle 3"/>
          <p:cNvSpPr/>
          <p:nvPr/>
        </p:nvSpPr>
        <p:spPr>
          <a:xfrm>
            <a:off x="7292211" y="0"/>
            <a:ext cx="1851789" cy="369332"/>
          </a:xfrm>
          <a:prstGeom prst="rect">
            <a:avLst/>
          </a:prstGeom>
        </p:spPr>
        <p:txBody>
          <a:bodyPr wrap="none">
            <a:spAutoFit/>
          </a:bodyPr>
          <a:lstStyle/>
          <a:p>
            <a:r>
              <a:rPr lang="en-US" dirty="0" smtClean="0"/>
              <a:t>edis.ifas.ufl.edu.</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1077</TotalTime>
  <Words>2769</Words>
  <Application>Microsoft Office PowerPoint</Application>
  <PresentationFormat>On-screen Show (4:3)</PresentationFormat>
  <Paragraphs>489</Paragraphs>
  <Slides>53</Slides>
  <Notes>52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Solstice</vt:lpstr>
      <vt:lpstr> </vt:lpstr>
      <vt:lpstr>PowerPoint Presentation</vt:lpstr>
      <vt:lpstr>Landscape plans are drawn from a bird’s eye view. Aerial photo and plans drawn for the landscape.</vt:lpstr>
      <vt:lpstr> Steps In Design </vt:lpstr>
      <vt:lpstr>Assembling the Base Plan</vt:lpstr>
      <vt:lpstr>Architect drawing examples:</vt:lpstr>
      <vt:lpstr>Architect drawing examples:</vt:lpstr>
      <vt:lpstr>Assembling the Base Plan</vt:lpstr>
      <vt:lpstr>Conducting A Site Analysis</vt:lpstr>
      <vt:lpstr>Conducting A Site Analysis</vt:lpstr>
      <vt:lpstr>Conducting A Site Analysis</vt:lpstr>
      <vt:lpstr>Conducting A Site Analysis</vt:lpstr>
      <vt:lpstr>Conducting A Site Analysis</vt:lpstr>
      <vt:lpstr>Conducting A Site Analysis</vt:lpstr>
      <vt:lpstr>Conducting A Site Analysis</vt:lpstr>
      <vt:lpstr>Site Analysis Examples</vt:lpstr>
      <vt:lpstr>Use of color on Site Analysis</vt:lpstr>
      <vt:lpstr>Client Evaluation</vt:lpstr>
      <vt:lpstr>PowerPoint Presentation</vt:lpstr>
      <vt:lpstr>PowerPoint Presentation</vt:lpstr>
      <vt:lpstr>PowerPoint Presentation</vt:lpstr>
      <vt:lpstr>PowerPoint Presentation</vt:lpstr>
      <vt:lpstr> Bubble Diagram </vt:lpstr>
      <vt:lpstr>Public Area  (Entrance area or front yard)</vt:lpstr>
      <vt:lpstr>Private Area  (Living Area or backyard)</vt:lpstr>
      <vt:lpstr>Utility Area (service/work area)</vt:lpstr>
      <vt:lpstr>Play Area</vt:lpstr>
      <vt:lpstr>Bubble Diagram Examples</vt:lpstr>
      <vt:lpstr>Use of color on Bubble Diagram</vt:lpstr>
      <vt:lpstr> Final Design Plan (form composition) </vt:lpstr>
      <vt:lpstr>Final Plan Example</vt:lpstr>
      <vt:lpstr>Outdoor Room Concept</vt:lpstr>
      <vt:lpstr>Outdoor Room Concept</vt:lpstr>
      <vt:lpstr>Outdoor wall</vt:lpstr>
      <vt:lpstr>Outdoor floor</vt:lpstr>
      <vt:lpstr>Outdoor ceiling</vt:lpstr>
      <vt:lpstr>Foundation Plantings:</vt:lpstr>
      <vt:lpstr>Foundation Mistakes</vt:lpstr>
      <vt:lpstr>Designing a Flower Garden</vt:lpstr>
      <vt:lpstr>Steps in Garden designing:</vt:lpstr>
      <vt:lpstr>Skeleton </vt:lpstr>
      <vt:lpstr>Tendon</vt:lpstr>
      <vt:lpstr>Flesh</vt:lpstr>
      <vt:lpstr>Sparkle</vt:lpstr>
      <vt:lpstr>PowerPoint Presentation</vt:lpstr>
      <vt:lpstr>Choosing plants</vt:lpstr>
      <vt:lpstr>Planting Plan Examples</vt:lpstr>
      <vt:lpstr>Hardscape &amp; tree planting legend</vt:lpstr>
      <vt:lpstr>Low-Maintenance Landscape Design Planning</vt:lpstr>
      <vt:lpstr>Design</vt:lpstr>
      <vt:lpstr>Trees and Shrubs</vt:lpstr>
      <vt:lpstr>Lawn</vt:lpstr>
      <vt:lpstr>Flowers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Landscape Design Process</dc:title>
  <dc:creator>Brenda Patten</dc:creator>
  <cp:lastModifiedBy>Debra Rumford</cp:lastModifiedBy>
  <cp:revision>167</cp:revision>
  <dcterms:created xsi:type="dcterms:W3CDTF">2010-03-02T17:55:37Z</dcterms:created>
  <dcterms:modified xsi:type="dcterms:W3CDTF">2015-09-03T20:06:39Z</dcterms:modified>
</cp:coreProperties>
</file>