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42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20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144" autoAdjust="0"/>
    <p:restoredTop sz="95143" autoAdjust="0"/>
  </p:normalViewPr>
  <p:slideViewPr>
    <p:cSldViewPr>
      <p:cViewPr>
        <p:scale>
          <a:sx n="100" d="100"/>
          <a:sy n="100" d="100"/>
        </p:scale>
        <p:origin x="-152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9894-E9CF-4E7A-8C01-AD3AAB83C4CF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54C8-AF81-4494-B86D-B78371DA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F384-9061-4631-817B-BFD5D65D66CB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8F8C-D0DB-405D-A23E-B9B2B54D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http://www.okstate.edu/ag/asnr/hortla/needham/Images/equipment/anvil_and_blade_pruners.JPG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http://2.bp.blogspot.com/_unxwHMygDLQ/SvIsnjzXnuI/AAAAAAAAFOU/VNqhpNnQ3pU/s400/shorthandle_bulb_planter.jpg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http://www.catalogclearance.com/itm_img/burlap.jpg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http://1.bp.blogspot.com/_QV7qTOVGe9M/SbGZKmrHFlI/AAAAAAAAAHQ/V8e0UiWtIgQ/s200/wraps%2520too%2520far%2520set%2520022405.jpg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http://www.rittenhouse.ca/content/images/big%5Cgreen-gorilla-1gal.jpg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http://www.turf.msu.edu/assets/ArticlePhotos/_resampled/LargePhoto-Cultivation112.JPG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http://www.portable-electric-power-generators.com/images/powertools/husqvarna/HUS_3120xp_lg.jpg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http://image.made-in-china.com/2f0j00SMetckIaOUpL/Cut-off-Machine-Chop-Saw-CK72355-.jpg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http://www.sci.sdsu.edu/SERG/restorationproj/chaparraland/miramar/mitigation2/fig2.jpg</a:t>
            </a:r>
          </a:p>
          <a:p>
            <a:endParaRPr lang="en-US" dirty="0" smtClean="0"/>
          </a:p>
          <a:p>
            <a:r>
              <a:rPr lang="en-US" dirty="0" smtClean="0"/>
              <a:t>http://2.bp.blogspot.com/_NmecAwc7NVo/SDLhWinLCYI/AAAAAAAAAEE/PSuvExP7I3s/s400/irrigation+drip+emmitter.JPG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http://igoe.ie/cms/images/stories/products/RepairnRestoration/drylok.jpg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http://img.diytrade.com/cdimg/931628/9157027/0/1243387015/Mist_Duster_Power_Knapsack_Sprayer_Italy_Standard.jpg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kk.org/cooltools/alvin-scale-sm.jpg&amp;imgrefurl=http://www.kk.org/cooltools/archives/003771.php&amp;usg=__7TTr_v6lWU-WE7FWgh9mlhqE-cg=&amp;h=255&amp;w=266&amp;sz=10&amp;hl=en&amp;start=2&amp;itbs=1&amp;tbnid=R9-KbVO1fJDjlM:&amp;tbnh=108&amp;tbnw=113&amp;prev=/images%3Fq%3Darchitect%25E2%2580%2599s%2Bscale%26hl%3Den%26sa%3DG%26gbv%3D2%26tbs%3Disch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http://hackedgadgets.com/wp-content/_USB_dust_mask.jpg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http://auction.uufh-nc.org/uploaddir/a-Edger.jpg</a:t>
            </a:r>
          </a:p>
          <a:p>
            <a:endParaRPr lang="en-US" dirty="0" smtClean="0"/>
          </a:p>
          <a:p>
            <a:r>
              <a:rPr lang="en-US" dirty="0" smtClean="0"/>
              <a:t>http://images.meredith.com/bhg/images/03/p_ORT701218.jpg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http://www.suburbanlandscapesupply.com/catalog/images/landscapepictures/edging.jpg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http://www.emeraldseedandsupply.com/photos/JuteNet.jpg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http://www.kiowacd.org/images/fertilizer_tablet.jpg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http://www.qcsupply.com/images/products/130100PCLG.jpg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http://ecx.images-amazon.com/images/I/410J64P4REL._SL500_AA300_.jpg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http://www.approvedgasmasks.com/images/evo5000-mask.jpg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http://www.freeplants.com/Grafting_10.jpg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http://cartsandanchors.com/images/products/thumb/Diablo_side_rootball_paint.JPG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http://www.otteruk.com/it040001.jpg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http://www.continentalrollomixer.com/samples/before_and_after/13-13-13_Un-Coated_Granular_Fertilizer~13-13-13_Fertilizer_with_12%2B_Polymer_Coating.jpg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http://ohioline.osu.edu/b817/images/b817_10.jpg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http://www.rittenhouse.ca/content/images/big%5Cbahco_gs-180.jpg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http://www.mineralprocess.com/pellets-1.jpg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http://www.montrosesupply.com/shop/images/HEARING%20PROTECTION.JPG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http://www.dawsonindia.com/product/Garden%20and%20Hand%20Tools/HEDGE%20SHEAR.jpg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http://www.southernobserver.com/images/hoe.jpg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https://www.hardwareworld.com/files/pi/l8/L/9W7B.jpg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http://www.thegarden.co.uk/stock_images/1112214.jpg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http://www.crew1717.org/VC/mulch/vapine_bark_mulch.jpg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http://www1.zoysiafarms.com/images/products/LG_HoseEndSprayer.jpg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https://secure.demonweb.co.uk/earls100/earls_shop/images/copper_washers.jpg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http://www.farmtek.com/wcsstore/EngineeringServices/allbizunits/prodimages/full/wf1790a.jpg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http://www.drillspot.com/pimages/85/8534_300.jpg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http://diy-green-home-improvement.com/wp/wp-content/uploads/2009/06/landscapefabric.jpg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http://www.benmeadows.com/images/xl/UNION-Poly-Leaf-Rake-BEN_i_bmw161683.jpg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http://www.tlcfortrees.info/images/Loppers.jpg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illiamthecoroner.files.wordpress.com/2008/06/mattock.jpg&amp;imgrefurl=http://williamthecoroner.wordpress.com/2008/06/05/somewhere-between-gardening-and-exasperation/&amp;usg=__AUhy2SjMGOPVjUvE63rrlapypDQ=&amp;h=400&amp;w=400&amp;sz=8&amp;hl=en&amp;start=1&amp;itbs=1&amp;tbnid=QGZxBQUDC_Q-lM:&amp;tbnh=124&amp;tbnw=124&amp;prev=/images%3Fq%3Dmattock%26hl%3Den%26sa%3DG%26gbv%3D2%26tbs%3Disch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http://www.northerntool.com/images/product/images/163321_lg.jpg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http://s7g1.scene7.com/is/image/BandQ/4078500137102_001c_v001_zp</a:t>
            </a:r>
          </a:p>
          <a:p>
            <a:endParaRPr lang="en-US" dirty="0" smtClean="0"/>
          </a:p>
          <a:p>
            <a:r>
              <a:rPr lang="en-US" dirty="0" smtClean="0"/>
              <a:t>http://www.dripdepot.com/images/product/1119-2.jpg</a:t>
            </a:r>
          </a:p>
          <a:p>
            <a:endParaRPr lang="en-US" dirty="0" smtClean="0"/>
          </a:p>
          <a:p>
            <a:r>
              <a:rPr lang="en-US" dirty="0" smtClean="0"/>
              <a:t>http://www.verobeachbusinessdirectory.com/images/mosquito-mist.jpg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http://img.hgtv.com/HGTV/2008/07/14/gby1702_3c-mixing-soil-media_lg.jpg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http://ecx.images-amazon.com/images/I/21NJ4F%2B4IcL._SL160_.jpg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http://gthydroponics.com/images/NP300%5B1%5D.jpg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http://www.rumfordgardener.com/ca/images/SL2500.jpg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http://upload.wikimedia.org/wikipedia/commons/9/9a/Schultz_Sphagnum_Peat_Moss.jpg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http://www.dawsonindia.com/product/Garden%20and%20Hand%20Tools/PICK%20AXE.jpg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http://www.eijkelkamp.com/Portals/2/Eijkelkamp/Images/thumb/0305SB%20Motorized%20soil%20auger%20set.JPG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http://karlkuemmerling.com/store/media/189/18900110.jpg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http://www.acohardware.com/uploaded/images/GardenPageII/Pole%20Pruner%2022233333.jpg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http://www.homedepot.com/catalog/productImages/400/1f/1f7b398f-7411-452a-8b93-04b846591cf6_400.jpg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http://www.reaselackpolymers.com/full-images/1039088.jpg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http://www.drumsanders.net/images/pictures/northern-industrial-bow-saw--21in..jpg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http://www.plumbersurplus.com/images/prod/1/Orbit_54070.jpg</a:t>
            </a:r>
          </a:p>
          <a:p>
            <a:endParaRPr lang="en-US" dirty="0" smtClean="0"/>
          </a:p>
          <a:p>
            <a:r>
              <a:rPr lang="en-US" dirty="0" smtClean="0"/>
              <a:t>http://www.longfence.com/assets/Image/SprinklerHeadRGB.jpg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http://www.prosupplydepot.com/catalog/images/QPIPostHoleDigger92380.gif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http://www.wise4living.com/hgblower/images/electric_leaf_blower.jpg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http://www.wilkinsonplus.com/content/ebiz/wilkinsonplus/invt/0227665/0227665_m.jpg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http://clark.wsu.edu/horticulture/GardenCenter/images/PotInGround.jpg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http://www.cooltropicalplants.com/image-files/greenhouse-equipment-03.jpg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http://image.made-in-china.com/2f0j00lBjtFbaGhIko/Pruning-Saw.jpg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http://furniture.lovetoknow.com/Make_PVC_Furniture</a:t>
            </a:r>
          </a:p>
          <a:p>
            <a:endParaRPr lang="en-US" dirty="0" smtClean="0"/>
          </a:p>
          <a:p>
            <a:r>
              <a:rPr lang="en-US" dirty="0" smtClean="0"/>
              <a:t>http://suppliers.jimtrade.com/resize_image.aspx?MaxSize=228&amp;filen=88/87492/103938.jpg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http://fivenonblondes.files.wordpress.com/2008/04/reel-mower.jpg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http://image.made-in-china.com/2f0j00pMqaOLhghouS/Urea-Resin-Coated.jpg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http://www.landscapingwisconsin.com/images/appleton_brick_paver_walk.jpg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http://www2.sunysuffolk.edu/greens/home/images/tools/materials%20%20%20hardware/Respirator.jpg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http://www.gardening-tools-direct.co.uk/images/rotarymowerhayterrang53prol.jpg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http://gear.tinyfarmblog.com/wp-content/uploads/2007/12/troy-bilt_horse.jpg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http://img.alibaba.com/photo/262872397/round_point_shovel_with_firblglass_handle.jpg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http://www.alligata.co.uk/media/gbu0/prodsm/safety-goggles.jpg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http://www.free-background-wallpaper.com/images/Wallpapers1280/Beach-Wallpaper/Sand-Dunes-Soft.jpg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http://877joebark.com/yahoo_site_admin/assets/images/scoop_shovel.18163454_std.jpg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http://www.americannettings.com/images/large/woven_shadecloth_large.jpg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s://www.creativeglassguild.co.uk/catalog/images/sharpening-stone.jpg&amp;imgrefurl=https://www.creativeglassguild.co.uk/catalog/index.php%3FcPath%3D45_55&amp;usg=__BcDhXuaOKStP7256Fsn25VOTPEg=&amp;h=300&amp;w=300&amp;sz=7&amp;hl=en&amp;start=2&amp;itbs=1&amp;tbnid=WR-n9eIgE3oOsM:&amp;tbnh=116&amp;tbnw=116&amp;prev=/images%3Fq%3Dsharpening%2Bstone%26hl%3Den%26sa%3DG%26gbv%3D2%26tbs%3Disch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http://tnfarmsupply.com/images/hoz.jpg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http://img.hgtv.com/HGTV/2003/03/06/gby506_1e_lg.jpg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http://www.hollywoodsandvines.com/images/SoakerHose.jpg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http://sciencefirst.com/images/6244010.jpg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http://www.jelpc-pneumatic.com/images/Solenoid%20valve/2W250-25.jpg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http://www.gwestern.com/images/superior%20wood%20spade.jpg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http://www.aircraftspruce.com/catalog/graphics/12-21375.jpg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http://www.repotme.com/potting-media/img/Premium-Sphagnum-Moss-600.jpg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http://catalog.ehgriffith.com/images/Spraysuit.jpg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http://877joebark.com/yahoo_site_admin/assets/images/square_point_shovel.3213712_std.jpg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http://ecx.images-amazon.com/images/I/315MZ848KEL.jpg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http://beingwife.files.wordpress.com/2009/02/tape_measure.jpg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http://www.imitationrain.com/images/bubbhigh.jpg</a:t>
            </a:r>
          </a:p>
          <a:p>
            <a:endParaRPr lang="en-US" dirty="0" smtClean="0"/>
          </a:p>
          <a:p>
            <a:r>
              <a:rPr lang="en-US" dirty="0" smtClean="0"/>
              <a:t>http://s7d5.scene7.com/is/image/HardwareandTools/046878541191?wid=200&amp;hei=200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http://grocerystorefeet.files.wordpress.com/2009/11/punch-time-clock.jpg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http://www.thecompostshop.co.uk/images/topsoil2.jpg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http://www.benmeadows.com/images/xl/Aluminum-Tree-Caliper-BEN_i_bmw152264.jpg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http://img.hgtv.com/HGTV/2009/02/27/gby1804_4c-tree-wrap2_s4x3_lg.jpg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http://www.ultimatehandyman.co.uk/pointing%20trowel.jpg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http://plantpropagation.com/PlantPropagatePics/VermiculitePot300.jpg</a:t>
            </a:r>
          </a:p>
          <a:p>
            <a:endParaRPr lang="en-US" dirty="0" smtClean="0"/>
          </a:p>
          <a:p>
            <a:r>
              <a:rPr lang="en-US" dirty="0" smtClean="0"/>
              <a:t>http://veggiesmith.com/blog/wp-content/uploads/2009/05/vermiculite.jpg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http://pubs.caes.uga.edu/caespubs/pubcd/B1329/B1329-5-2.jpg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http://www.acwsupply.com/~acwsycom/images/400AL.jpg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http://www.oregonwireproducts.com/product_thumbs/t_basket_OutlinedSmall.jpg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ar_spade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furniture.lovetoknow.com/Slideshow:Inexpensive_Patio_Furniture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Nursery/Landscape </a:t>
            </a:r>
            <a:br>
              <a:rPr lang="en-US" dirty="0" smtClean="0"/>
            </a:br>
            <a:r>
              <a:rPr lang="en-US" dirty="0" smtClean="0"/>
              <a:t>Equipment &amp; Supplies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Identification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263</a:t>
            </a:r>
            <a:br>
              <a:rPr lang="en-US" dirty="0" smtClean="0"/>
            </a:br>
            <a:r>
              <a:rPr lang="en-US" dirty="0" smtClean="0"/>
              <a:t>bubbler head, irrigation</a:t>
            </a:r>
            <a:endParaRPr lang="en-US" dirty="0"/>
          </a:p>
        </p:txBody>
      </p:sp>
      <p:pic>
        <p:nvPicPr>
          <p:cNvPr id="97282" name="Picture 2" descr="http://www.imitationrain.com/images/bubb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3517900" cy="3910824"/>
          </a:xfrm>
          <a:prstGeom prst="rect">
            <a:avLst/>
          </a:prstGeom>
          <a:noFill/>
        </p:spPr>
      </p:pic>
      <p:pic>
        <p:nvPicPr>
          <p:cNvPr id="97284" name="Picture 4" descr="http://s7d5.scene7.com/is/image/HardwareandTools/046878541191?wid=200&amp;hei=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5814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15240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imitationrain.com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45720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s7d5.scene7.com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353</a:t>
            </a:r>
            <a:br>
              <a:rPr lang="en-US" dirty="0" smtClean="0"/>
            </a:br>
            <a:r>
              <a:rPr lang="en-US" dirty="0" smtClean="0"/>
              <a:t>water breaker</a:t>
            </a:r>
            <a:endParaRPr lang="en-US" dirty="0"/>
          </a:p>
        </p:txBody>
      </p:sp>
      <p:pic>
        <p:nvPicPr>
          <p:cNvPr id="4098" name="Picture 2" descr="http://www.acwsupply.com/~acwsycom/images/400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4648200" cy="464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239000" y="685800"/>
            <a:ext cx="1744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acwsupply.com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354</a:t>
            </a:r>
            <a:br>
              <a:rPr lang="en-US" dirty="0" smtClean="0"/>
            </a:br>
            <a:r>
              <a:rPr lang="en-US" dirty="0" smtClean="0"/>
              <a:t>wire tree basket</a:t>
            </a:r>
            <a:endParaRPr lang="en-US" dirty="0"/>
          </a:p>
        </p:txBody>
      </p:sp>
      <p:pic>
        <p:nvPicPr>
          <p:cNvPr id="3074" name="Picture 2" descr="http://www.oregonwireproducts.com/product_thumbs/t_basket_Outlined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3389586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1524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oregonwireproducts.com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264</a:t>
            </a:r>
            <a:br>
              <a:rPr lang="en-US" dirty="0" smtClean="0"/>
            </a:br>
            <a:r>
              <a:rPr lang="en-US" dirty="0" smtClean="0"/>
              <a:t>bulb planter</a:t>
            </a:r>
            <a:endParaRPr lang="en-US" dirty="0"/>
          </a:p>
        </p:txBody>
      </p:sp>
      <p:pic>
        <p:nvPicPr>
          <p:cNvPr id="96258" name="Picture 2" descr="http://2.bp.blogspot.com/_unxwHMygDLQ/SvIsnjzXnuI/AAAAAAAAFOU/VNqhpNnQ3pU/s400/shorthandle_bulb_pla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3657600" cy="43891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2.bp.blogspot.com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265</a:t>
            </a:r>
            <a:br>
              <a:rPr lang="en-US" dirty="0" smtClean="0"/>
            </a:br>
            <a:r>
              <a:rPr lang="en-US" dirty="0" smtClean="0"/>
              <a:t>burlap</a:t>
            </a:r>
            <a:endParaRPr lang="en-US" dirty="0"/>
          </a:p>
        </p:txBody>
      </p:sp>
      <p:pic>
        <p:nvPicPr>
          <p:cNvPr id="95234" name="Picture 2" descr="http://www.catalogclearance.com/itm_img/burl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096000" cy="40576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catalogclearance.com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266</a:t>
            </a:r>
            <a:br>
              <a:rPr lang="en-US" dirty="0" smtClean="0"/>
            </a:br>
            <a:r>
              <a:rPr lang="en-US" dirty="0" smtClean="0"/>
              <a:t>chaps</a:t>
            </a:r>
            <a:endParaRPr lang="en-US" dirty="0"/>
          </a:p>
        </p:txBody>
      </p:sp>
      <p:pic>
        <p:nvPicPr>
          <p:cNvPr id="94210" name="Picture 2" descr="http://1.bp.blogspot.com/_QV7qTOVGe9M/SbGZKmrHFlI/AAAAAAAAAHQ/V8e0UiWtIgQ/s200/wraps%2520too%2520far%2520set%2520022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200400" cy="438410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1.bp.blogspot.com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267</a:t>
            </a:r>
            <a:br>
              <a:rPr lang="en-US" dirty="0" smtClean="0"/>
            </a:br>
            <a:r>
              <a:rPr lang="en-US" dirty="0" smtClean="0"/>
              <a:t>compressed air sprayer</a:t>
            </a:r>
            <a:endParaRPr lang="en-US" dirty="0"/>
          </a:p>
        </p:txBody>
      </p:sp>
      <p:pic>
        <p:nvPicPr>
          <p:cNvPr id="93186" name="Picture 2" descr="http://www.rittenhouse.ca/content/images/big%5Cgreen-gorilla-1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925" y="1524000"/>
            <a:ext cx="3038475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rittenhouse.ca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268</a:t>
            </a:r>
            <a:br>
              <a:rPr lang="en-US" dirty="0" smtClean="0"/>
            </a:br>
            <a:r>
              <a:rPr lang="en-US" dirty="0" smtClean="0"/>
              <a:t>core </a:t>
            </a:r>
            <a:r>
              <a:rPr lang="en-US" dirty="0" err="1" smtClean="0"/>
              <a:t>aerifier</a:t>
            </a:r>
            <a:endParaRPr lang="en-US" dirty="0"/>
          </a:p>
        </p:txBody>
      </p:sp>
      <p:pic>
        <p:nvPicPr>
          <p:cNvPr id="92162" name="Picture 2" descr="http://www.turf.msu.edu/assets/ArticlePhotos/_resampled/LargePhoto-Cultivation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6096000" cy="40576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43800" y="1524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turf.msu.edu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269</a:t>
            </a:r>
            <a:br>
              <a:rPr lang="en-US" dirty="0" smtClean="0"/>
            </a:br>
            <a:r>
              <a:rPr lang="en-US" dirty="0" smtClean="0"/>
              <a:t>chain saw</a:t>
            </a:r>
            <a:endParaRPr lang="en-US" dirty="0"/>
          </a:p>
        </p:txBody>
      </p:sp>
      <p:pic>
        <p:nvPicPr>
          <p:cNvPr id="91138" name="Picture 2" descr="http://www.portable-electric-power-generators.com/images/powertools/husqvarna/HUS_3120xp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4648200" cy="431618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00600" y="152400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portable-electric-power-generators.com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270</a:t>
            </a:r>
            <a:br>
              <a:rPr lang="en-US" dirty="0" smtClean="0"/>
            </a:br>
            <a:r>
              <a:rPr lang="en-US" dirty="0" smtClean="0"/>
              <a:t>cut-off machine</a:t>
            </a:r>
            <a:endParaRPr lang="en-US" dirty="0"/>
          </a:p>
        </p:txBody>
      </p:sp>
      <p:pic>
        <p:nvPicPr>
          <p:cNvPr id="90114" name="Picture 2" descr="http://image.made-in-china.com/2f0j00SMetckIaOUpL/Cut-off-Machine-Chop-Saw-CK72355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3429000" cy="41447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72200" y="2286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image.made-in-china.com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271</a:t>
            </a:r>
            <a:br>
              <a:rPr lang="en-US" dirty="0" smtClean="0"/>
            </a:br>
            <a:r>
              <a:rPr lang="en-US" dirty="0" smtClean="0"/>
              <a:t>drip emitter, irrigation</a:t>
            </a:r>
            <a:endParaRPr lang="en-US" dirty="0"/>
          </a:p>
        </p:txBody>
      </p:sp>
      <p:pic>
        <p:nvPicPr>
          <p:cNvPr id="89090" name="Picture 2" descr="http://www.sci.sdsu.edu/SERG/restorationproj/chaparraland/miramar/mitigation2/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3684632" cy="2514600"/>
          </a:xfrm>
          <a:prstGeom prst="rect">
            <a:avLst/>
          </a:prstGeom>
          <a:noFill/>
        </p:spPr>
      </p:pic>
      <p:pic>
        <p:nvPicPr>
          <p:cNvPr id="89092" name="Picture 4" descr="http://2.bp.blogspot.com/_NmecAwc7NVo/SDLhWinLCYI/AAAAAAAAAEE/PSuvExP7I3s/s400/irrigation+drip+emmi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8100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24532" y="6858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sci.sdsu.edu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3810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2.bp.blogspot.com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272</a:t>
            </a:r>
            <a:br>
              <a:rPr lang="en-US" dirty="0" smtClean="0"/>
            </a:br>
            <a:r>
              <a:rPr lang="en-US" dirty="0" smtClean="0"/>
              <a:t>dry-lock wall block</a:t>
            </a:r>
            <a:endParaRPr lang="en-US" dirty="0"/>
          </a:p>
        </p:txBody>
      </p:sp>
      <p:pic>
        <p:nvPicPr>
          <p:cNvPr id="88066" name="Picture 2" descr="http://igoe.ie/cms/images/stories/products/RepairnRestoration/dry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52600"/>
            <a:ext cx="3276600" cy="42511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77200" y="1524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igoe.ie/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255</a:t>
            </a:r>
            <a:br>
              <a:rPr lang="en-US" dirty="0" smtClean="0"/>
            </a:br>
            <a:r>
              <a:rPr lang="en-US" dirty="0" smtClean="0"/>
              <a:t>anvil-and-blade pruner</a:t>
            </a:r>
            <a:endParaRPr lang="en-US" dirty="0"/>
          </a:p>
        </p:txBody>
      </p:sp>
      <p:pic>
        <p:nvPicPr>
          <p:cNvPr id="200706" name="Picture 2" descr="http://www.okstate.edu/ag/asnr/hortla/needham/Images/equipment/anvil_and_blade_pru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6096000" cy="3781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286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okstate.edu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273</a:t>
            </a:r>
            <a:br>
              <a:rPr lang="en-US" dirty="0" smtClean="0"/>
            </a:br>
            <a:r>
              <a:rPr lang="en-US" dirty="0" smtClean="0"/>
              <a:t>duster</a:t>
            </a:r>
            <a:endParaRPr lang="en-US" dirty="0"/>
          </a:p>
        </p:txBody>
      </p:sp>
      <p:pic>
        <p:nvPicPr>
          <p:cNvPr id="164866" name="Picture 2" descr="http://img.diytrade.com/cdimg/931628/9157027/0/1243387015/Mist_Duster_Power_Knapsack_Sprayer_Italy_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3609975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img.diytrade.com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274</a:t>
            </a:r>
            <a:br>
              <a:rPr lang="en-US" dirty="0" smtClean="0"/>
            </a:br>
            <a:r>
              <a:rPr lang="en-US" dirty="0" smtClean="0"/>
              <a:t>dust mask</a:t>
            </a:r>
            <a:endParaRPr lang="en-US" dirty="0"/>
          </a:p>
        </p:txBody>
      </p:sp>
      <p:pic>
        <p:nvPicPr>
          <p:cNvPr id="86018" name="Picture 2" descr="http://hackedgadgets.com/wp-content/_USB_dust_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6061364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1524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hackedgadgets.com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275</a:t>
            </a:r>
            <a:br>
              <a:rPr lang="en-US" dirty="0" smtClean="0"/>
            </a:br>
            <a:r>
              <a:rPr lang="en-US" dirty="0" smtClean="0"/>
              <a:t>edger (power or hand)</a:t>
            </a:r>
            <a:endParaRPr lang="en-US" dirty="0"/>
          </a:p>
        </p:txBody>
      </p:sp>
      <p:pic>
        <p:nvPicPr>
          <p:cNvPr id="84994" name="Picture 2" descr="http://auction.uufh-nc.org/uploaddir/a-Ed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810000" cy="2857500"/>
          </a:xfrm>
          <a:prstGeom prst="rect">
            <a:avLst/>
          </a:prstGeom>
          <a:noFill/>
        </p:spPr>
      </p:pic>
      <p:pic>
        <p:nvPicPr>
          <p:cNvPr id="84996" name="Picture 4" descr="http://images.meredith.com/bhg/images/03/p_ORT70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3429000" cy="4857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15240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auction.uufh-nc.org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4572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images.meredith.com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276</a:t>
            </a:r>
            <a:br>
              <a:rPr lang="en-US" dirty="0" smtClean="0"/>
            </a:br>
            <a:r>
              <a:rPr lang="en-US" dirty="0" smtClean="0"/>
              <a:t>edging</a:t>
            </a:r>
            <a:endParaRPr lang="en-US" dirty="0"/>
          </a:p>
        </p:txBody>
      </p:sp>
      <p:pic>
        <p:nvPicPr>
          <p:cNvPr id="83970" name="Picture 2" descr="http://www.suburbanlandscapesupply.com/catalog/images/landscapepictures/ed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3248025" cy="4822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5000" y="152400"/>
            <a:ext cx="334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suburbanlandscapesupply.com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277</a:t>
            </a:r>
            <a:br>
              <a:rPr lang="en-US" dirty="0" smtClean="0"/>
            </a:br>
            <a:r>
              <a:rPr lang="en-US" dirty="0" smtClean="0"/>
              <a:t>engineer’s scale</a:t>
            </a:r>
            <a:endParaRPr lang="en-US" dirty="0"/>
          </a:p>
        </p:txBody>
      </p:sp>
      <p:pic>
        <p:nvPicPr>
          <p:cNvPr id="82945" name="Picture 1" descr="C:\Users\Brenda Patten\Documents\Drafting tools\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278</a:t>
            </a:r>
            <a:br>
              <a:rPr lang="en-US" dirty="0" smtClean="0"/>
            </a:br>
            <a:r>
              <a:rPr lang="en-US" dirty="0" smtClean="0"/>
              <a:t>erosion netting</a:t>
            </a:r>
            <a:endParaRPr lang="en-US" dirty="0"/>
          </a:p>
        </p:txBody>
      </p:sp>
      <p:pic>
        <p:nvPicPr>
          <p:cNvPr id="81922" name="Picture 2" descr="http://www.emeraldseedandsupply.com/photos/Jute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867400" cy="391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943600" y="152400"/>
            <a:ext cx="305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emeraldseedandsupply.com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279</a:t>
            </a:r>
            <a:br>
              <a:rPr lang="en-US" dirty="0" smtClean="0"/>
            </a:br>
            <a:r>
              <a:rPr lang="en-US" dirty="0" smtClean="0"/>
              <a:t>fertilizer tablet</a:t>
            </a:r>
            <a:endParaRPr lang="en-US" dirty="0"/>
          </a:p>
        </p:txBody>
      </p:sp>
      <p:pic>
        <p:nvPicPr>
          <p:cNvPr id="80898" name="Picture 2" descr="http://www.kiowacd.org/images/fertilizer_tab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5646525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0" y="1524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kiowacd.org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280</a:t>
            </a:r>
            <a:br>
              <a:rPr lang="en-US" dirty="0" smtClean="0"/>
            </a:br>
            <a:r>
              <a:rPr lang="en-US" dirty="0" smtClean="0"/>
              <a:t>galvanized pipe</a:t>
            </a:r>
            <a:endParaRPr lang="en-US" dirty="0"/>
          </a:p>
        </p:txBody>
      </p:sp>
      <p:pic>
        <p:nvPicPr>
          <p:cNvPr id="79874" name="Picture 2" descr="http://www.qcsupply.com/images/products/130100PC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47244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78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qcsupply.com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281</a:t>
            </a:r>
            <a:br>
              <a:rPr lang="en-US" dirty="0" smtClean="0"/>
            </a:br>
            <a:r>
              <a:rPr lang="en-US" dirty="0" smtClean="0"/>
              <a:t>garden (spading) fork</a:t>
            </a:r>
            <a:endParaRPr lang="en-US" dirty="0"/>
          </a:p>
        </p:txBody>
      </p:sp>
      <p:pic>
        <p:nvPicPr>
          <p:cNvPr id="38914" name="Picture 2" descr="http://upload.wikimedia.org/wikipedia/commons/thumb/a/a4/Bar_spade.jpg/140px-Bar_spa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447800"/>
            <a:ext cx="2249277" cy="53340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282</a:t>
            </a:r>
            <a:br>
              <a:rPr lang="en-US" dirty="0" smtClean="0"/>
            </a:br>
            <a:r>
              <a:rPr lang="en-US" dirty="0" smtClean="0"/>
              <a:t>garden (bow) rake</a:t>
            </a:r>
            <a:endParaRPr lang="en-US" dirty="0"/>
          </a:p>
        </p:txBody>
      </p:sp>
      <p:pic>
        <p:nvPicPr>
          <p:cNvPr id="76802" name="Picture 2" descr="http://ecx.images-amazon.com/images/I/410J64P4REL.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81200"/>
            <a:ext cx="41148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4572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ecx.images-amazon.com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256</a:t>
            </a:r>
            <a:br>
              <a:rPr lang="en-US" dirty="0" smtClean="0"/>
            </a:br>
            <a:r>
              <a:rPr lang="en-US" dirty="0" smtClean="0"/>
              <a:t>architect’s scale</a:t>
            </a:r>
            <a:endParaRPr lang="en-US" dirty="0"/>
          </a:p>
        </p:txBody>
      </p:sp>
      <p:pic>
        <p:nvPicPr>
          <p:cNvPr id="104450" name="Picture 2" descr="http://www.kk.org/cooltools/alvin-scale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800600" cy="4602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229600" y="1524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kk.org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283</a:t>
            </a:r>
            <a:br>
              <a:rPr lang="en-US" dirty="0" smtClean="0"/>
            </a:br>
            <a:r>
              <a:rPr lang="en-US" dirty="0" smtClean="0"/>
              <a:t>gas mask</a:t>
            </a:r>
            <a:endParaRPr lang="en-US" dirty="0"/>
          </a:p>
        </p:txBody>
      </p:sp>
      <p:pic>
        <p:nvPicPr>
          <p:cNvPr id="75778" name="Picture 2" descr="http://www.approvedgasmasks.com/images/evo5000-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4038600" cy="43094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2286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approvedgasmasks.com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</a:t>
            </a:r>
            <a:br>
              <a:rPr lang="en-US" dirty="0" smtClean="0"/>
            </a:br>
            <a:r>
              <a:rPr lang="en-US" dirty="0" smtClean="0"/>
              <a:t>grafting band</a:t>
            </a:r>
            <a:endParaRPr lang="en-US" dirty="0"/>
          </a:p>
        </p:txBody>
      </p:sp>
      <p:pic>
        <p:nvPicPr>
          <p:cNvPr id="74754" name="Picture 2" descr="http://www.freeplants.com/Grafting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4800600" cy="37395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freeplants.com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285</a:t>
            </a:r>
            <a:br>
              <a:rPr lang="en-US" dirty="0" smtClean="0"/>
            </a:br>
            <a:r>
              <a:rPr lang="en-US" dirty="0" smtClean="0"/>
              <a:t>grafting tool</a:t>
            </a:r>
            <a:endParaRPr lang="en-US" dirty="0"/>
          </a:p>
        </p:txBody>
      </p:sp>
      <p:pic>
        <p:nvPicPr>
          <p:cNvPr id="73732" name="Picture 4" descr="http://www.otteruk.com/it04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581400" cy="41870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0" y="1524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otteruk.com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286</a:t>
            </a:r>
            <a:br>
              <a:rPr lang="en-US" dirty="0" smtClean="0"/>
            </a:br>
            <a:r>
              <a:rPr lang="en-US" dirty="0" smtClean="0"/>
              <a:t>granular fertilizer</a:t>
            </a:r>
            <a:endParaRPr lang="en-US" dirty="0"/>
          </a:p>
        </p:txBody>
      </p:sp>
      <p:pic>
        <p:nvPicPr>
          <p:cNvPr id="72706" name="Picture 2" descr="http://www.continentalrollomixer.com/samples/before_and_after/13-13-13_Un-Coated_Granular_Fertilizer~13-13-13_Fertilizer_with_12%2B_Polymer_Co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6381750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152400"/>
            <a:ext cx="278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continentalrollomixer.com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287</a:t>
            </a:r>
            <a:br>
              <a:rPr lang="en-US" dirty="0" smtClean="0"/>
            </a:br>
            <a:r>
              <a:rPr lang="en-US" dirty="0" smtClean="0"/>
              <a:t>gravity (drop) spreader</a:t>
            </a:r>
            <a:endParaRPr lang="en-US" dirty="0"/>
          </a:p>
        </p:txBody>
      </p:sp>
      <p:pic>
        <p:nvPicPr>
          <p:cNvPr id="71682" name="Picture 2" descr="http://ohioline.osu.edu/b817/images/b817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5867400" cy="33737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ohioline.osu.edu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288</a:t>
            </a:r>
            <a:br>
              <a:rPr lang="en-US" dirty="0" smtClean="0"/>
            </a:br>
            <a:r>
              <a:rPr lang="en-US" dirty="0" smtClean="0"/>
              <a:t>grass shears</a:t>
            </a:r>
            <a:endParaRPr lang="en-US" dirty="0"/>
          </a:p>
        </p:txBody>
      </p:sp>
      <p:pic>
        <p:nvPicPr>
          <p:cNvPr id="70658" name="Picture 2" descr="http://www.rittenhouse.ca/content/images/big%5Cbahco_gs-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5074267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rittenhouse.ca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289</a:t>
            </a:r>
            <a:br>
              <a:rPr lang="en-US" dirty="0" smtClean="0"/>
            </a:br>
            <a:r>
              <a:rPr lang="en-US" dirty="0" smtClean="0"/>
              <a:t>ground/</a:t>
            </a:r>
            <a:r>
              <a:rPr lang="en-US" dirty="0" err="1" smtClean="0"/>
              <a:t>pelleted</a:t>
            </a:r>
            <a:r>
              <a:rPr lang="en-US" dirty="0" smtClean="0"/>
              <a:t> limestone</a:t>
            </a:r>
            <a:endParaRPr lang="en-US" dirty="0"/>
          </a:p>
        </p:txBody>
      </p:sp>
      <p:pic>
        <p:nvPicPr>
          <p:cNvPr id="69634" name="Picture 2" descr="http://www.mineralprocess.com/pellet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4953000" cy="382088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81800" y="1524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mineralprocess.com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290</a:t>
            </a:r>
            <a:br>
              <a:rPr lang="en-US" dirty="0" smtClean="0"/>
            </a:br>
            <a:r>
              <a:rPr lang="en-US" dirty="0" smtClean="0"/>
              <a:t>hearing protection</a:t>
            </a:r>
            <a:endParaRPr lang="en-US" dirty="0"/>
          </a:p>
        </p:txBody>
      </p:sp>
      <p:pic>
        <p:nvPicPr>
          <p:cNvPr id="68610" name="Picture 2" descr="http://www.montrosesupply.com/shop/images/HEARING%20PROT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753100" cy="34480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152400"/>
            <a:ext cx="22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montrosesupply.com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291</a:t>
            </a:r>
            <a:br>
              <a:rPr lang="en-US" dirty="0" smtClean="0"/>
            </a:br>
            <a:r>
              <a:rPr lang="en-US" dirty="0" smtClean="0"/>
              <a:t>hedge shears</a:t>
            </a:r>
            <a:endParaRPr lang="en-US" dirty="0"/>
          </a:p>
        </p:txBody>
      </p:sp>
      <p:pic>
        <p:nvPicPr>
          <p:cNvPr id="67586" name="Picture 2" descr="http://www.dawsonindia.com/product/Garden%20and%20Hand%20Tools/HEDGE%20SH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7772400" cy="36004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1524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dawsonindia.com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292</a:t>
            </a:r>
            <a:br>
              <a:rPr lang="en-US" dirty="0" smtClean="0"/>
            </a:br>
            <a:r>
              <a:rPr lang="en-US" dirty="0" smtClean="0"/>
              <a:t>hoe</a:t>
            </a:r>
            <a:endParaRPr lang="en-US" dirty="0"/>
          </a:p>
        </p:txBody>
      </p:sp>
      <p:pic>
        <p:nvPicPr>
          <p:cNvPr id="66562" name="Picture 2" descr="http://www.southernobserver.com/images/h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38200"/>
            <a:ext cx="4724400" cy="48070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6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southernobserver.com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257</a:t>
            </a:r>
            <a:br>
              <a:rPr lang="en-US" dirty="0" smtClean="0"/>
            </a:br>
            <a:r>
              <a:rPr lang="en-US" dirty="0" smtClean="0"/>
              <a:t>ball cart (B&amp;B truck)</a:t>
            </a:r>
            <a:endParaRPr lang="en-US" dirty="0"/>
          </a:p>
        </p:txBody>
      </p:sp>
      <p:pic>
        <p:nvPicPr>
          <p:cNvPr id="103426" name="Picture 2" descr="http://cartsandanchors.com/images/products/thumb/Diablo_side_rootball_pa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3733800" cy="49846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2286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cartsandanchors.com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293</a:t>
            </a:r>
            <a:br>
              <a:rPr lang="en-US" dirty="0" smtClean="0"/>
            </a:br>
            <a:r>
              <a:rPr lang="en-US" dirty="0" smtClean="0"/>
              <a:t>hook-and-blade pruners</a:t>
            </a:r>
            <a:endParaRPr lang="en-US" dirty="0"/>
          </a:p>
        </p:txBody>
      </p:sp>
      <p:pic>
        <p:nvPicPr>
          <p:cNvPr id="65538" name="Picture 2" descr="https://www.hardwareworld.com/files/pi/l8/L/9W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4343400" cy="4343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81800" y="22860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hardwareworld.com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294</a:t>
            </a:r>
            <a:br>
              <a:rPr lang="en-US" dirty="0" smtClean="0"/>
            </a:br>
            <a:r>
              <a:rPr lang="en-US" dirty="0" smtClean="0"/>
              <a:t>hose-end repair fitting</a:t>
            </a:r>
            <a:endParaRPr lang="en-US" dirty="0"/>
          </a:p>
        </p:txBody>
      </p:sp>
      <p:pic>
        <p:nvPicPr>
          <p:cNvPr id="123906" name="Picture 2" descr="http://www.thegarden.co.uk/stock_images/1112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810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thegarden.co.uk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295</a:t>
            </a:r>
            <a:br>
              <a:rPr lang="en-US" dirty="0" smtClean="0"/>
            </a:br>
            <a:r>
              <a:rPr lang="en-US" dirty="0" smtClean="0"/>
              <a:t>hose-end sprayer</a:t>
            </a:r>
            <a:endParaRPr lang="en-US" dirty="0"/>
          </a:p>
        </p:txBody>
      </p:sp>
      <p:pic>
        <p:nvPicPr>
          <p:cNvPr id="63490" name="Picture 2" descr="http://www1.zoysiafarms.com/images/products/LG_HoseEndSpr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44958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1.zoysiafarms.com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296</a:t>
            </a:r>
            <a:br>
              <a:rPr lang="en-US" dirty="0" smtClean="0"/>
            </a:br>
            <a:r>
              <a:rPr lang="en-US" dirty="0" smtClean="0"/>
              <a:t>hose-end washer</a:t>
            </a:r>
            <a:endParaRPr lang="en-US" dirty="0"/>
          </a:p>
        </p:txBody>
      </p:sp>
      <p:pic>
        <p:nvPicPr>
          <p:cNvPr id="62466" name="Picture 2" descr="https://secure.demonweb.co.uk/earls100/earls_shop/images/copper_was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362200" cy="381101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6858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secure.demonweb.co.uk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297</a:t>
            </a:r>
            <a:br>
              <a:rPr lang="en-US" dirty="0" smtClean="0"/>
            </a:br>
            <a:r>
              <a:rPr lang="en-US" dirty="0" smtClean="0"/>
              <a:t>hose repair coupling</a:t>
            </a:r>
            <a:endParaRPr lang="en-US" dirty="0"/>
          </a:p>
        </p:txBody>
      </p:sp>
      <p:pic>
        <p:nvPicPr>
          <p:cNvPr id="61442" name="Picture 2" descr="http://www.farmtek.com/wcsstore/EngineeringServices/allbizunits/prodimages/full/wf17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4419600" cy="4419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43800" y="4572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farmtek.com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298</a:t>
            </a:r>
            <a:br>
              <a:rPr lang="en-US" dirty="0" smtClean="0"/>
            </a:br>
            <a:r>
              <a:rPr lang="en-US" dirty="0" smtClean="0"/>
              <a:t>impulse sprinkler</a:t>
            </a:r>
            <a:endParaRPr lang="en-US" dirty="0"/>
          </a:p>
        </p:txBody>
      </p:sp>
      <p:pic>
        <p:nvPicPr>
          <p:cNvPr id="60418" name="Picture 2" descr="http://www.drillspot.com/pimages/85/8534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3886200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2286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drillspot.com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299</a:t>
            </a:r>
            <a:br>
              <a:rPr lang="en-US" dirty="0" smtClean="0"/>
            </a:br>
            <a:r>
              <a:rPr lang="en-US" dirty="0" smtClean="0"/>
              <a:t>landscape fabric</a:t>
            </a:r>
            <a:endParaRPr lang="en-US" dirty="0"/>
          </a:p>
        </p:txBody>
      </p:sp>
      <p:pic>
        <p:nvPicPr>
          <p:cNvPr id="59394" name="Picture 2" descr="http://diy-green-home-improvement.com/wp/wp-content/uploads/2009/06/landscapefab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199" y="2057399"/>
            <a:ext cx="3810001" cy="3390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0" y="152400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diy-green-home-improvement.com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300</a:t>
            </a:r>
            <a:br>
              <a:rPr lang="en-US" dirty="0" smtClean="0"/>
            </a:br>
            <a:r>
              <a:rPr lang="en-US" dirty="0" smtClean="0"/>
              <a:t>leaf rake</a:t>
            </a:r>
            <a:endParaRPr lang="en-US" dirty="0"/>
          </a:p>
        </p:txBody>
      </p:sp>
      <p:pic>
        <p:nvPicPr>
          <p:cNvPr id="58370" name="Picture 2" descr="http://www.benmeadows.com/images/xl/UNION-Poly-Leaf-Rake-BEN_i_bmw161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4648200" cy="33467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benmeadows.com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301</a:t>
            </a:r>
            <a:br>
              <a:rPr lang="en-US" dirty="0" smtClean="0"/>
            </a:br>
            <a:r>
              <a:rPr lang="en-US" dirty="0" smtClean="0"/>
              <a:t>loppers</a:t>
            </a:r>
            <a:endParaRPr lang="en-US" dirty="0"/>
          </a:p>
        </p:txBody>
      </p:sp>
      <p:pic>
        <p:nvPicPr>
          <p:cNvPr id="57346" name="Picture 2" descr="http://www.tlcfortrees.info/images/Lop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772150" cy="3924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tlcfortrees.info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302</a:t>
            </a:r>
            <a:br>
              <a:rPr lang="en-US" dirty="0" smtClean="0"/>
            </a:br>
            <a:r>
              <a:rPr lang="en-US" dirty="0" smtClean="0"/>
              <a:t>mattock</a:t>
            </a:r>
            <a:endParaRPr lang="en-US" dirty="0"/>
          </a:p>
        </p:txBody>
      </p:sp>
      <p:pic>
        <p:nvPicPr>
          <p:cNvPr id="56322" name="Picture 2" descr="http://williamthecoroner.files.wordpress.com/2008/06/mat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53000" y="152400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williamthecoroner.files.wordpress.com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258</a:t>
            </a:r>
            <a:br>
              <a:rPr lang="en-US" dirty="0" smtClean="0"/>
            </a:br>
            <a:r>
              <a:rPr lang="en-US" dirty="0" smtClean="0"/>
              <a:t>bark mulch</a:t>
            </a:r>
            <a:endParaRPr lang="en-US" dirty="0"/>
          </a:p>
        </p:txBody>
      </p:sp>
      <p:pic>
        <p:nvPicPr>
          <p:cNvPr id="102404" name="Picture 4" descr="http://www.crew1717.org/VC/mulch/vapine_bark_mul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09800"/>
            <a:ext cx="5943600" cy="44577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6858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crew1717.org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303</a:t>
            </a:r>
            <a:br>
              <a:rPr lang="en-US" dirty="0" smtClean="0"/>
            </a:br>
            <a:r>
              <a:rPr lang="en-US" dirty="0" smtClean="0"/>
              <a:t>measuring wheel</a:t>
            </a:r>
            <a:endParaRPr lang="en-US" dirty="0"/>
          </a:p>
        </p:txBody>
      </p:sp>
      <p:pic>
        <p:nvPicPr>
          <p:cNvPr id="55298" name="Picture 2" descr="http://www.northerntool.com/images/product/images/163321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northerntool.com/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304</a:t>
            </a:r>
            <a:br>
              <a:rPr lang="en-US" dirty="0" smtClean="0"/>
            </a:br>
            <a:r>
              <a:rPr lang="en-US" dirty="0" smtClean="0"/>
              <a:t>mist nozzle (mist bed)</a:t>
            </a:r>
            <a:endParaRPr lang="en-US" dirty="0"/>
          </a:p>
        </p:txBody>
      </p:sp>
      <p:pic>
        <p:nvPicPr>
          <p:cNvPr id="54274" name="Picture 2" descr="http://s7g1.scene7.com/is/image/BandQ/4078500137102_001c_v001_z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54276" name="Picture 4" descr="http://www.dripdepot.com/images/product/1119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09800"/>
            <a:ext cx="2422525" cy="2422525"/>
          </a:xfrm>
          <a:prstGeom prst="rect">
            <a:avLst/>
          </a:prstGeom>
          <a:noFill/>
        </p:spPr>
      </p:pic>
      <p:pic>
        <p:nvPicPr>
          <p:cNvPr id="54278" name="Picture 6" descr="http://www.verobeachbusinessdirectory.com/images/mosquito-m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048000"/>
            <a:ext cx="1308100" cy="9810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22547" y="697468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s7g1.scene7.com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68795" y="4572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dripdepot.com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228600"/>
            <a:ext cx="3540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verobeachbusinessdirectory.com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305</a:t>
            </a:r>
            <a:br>
              <a:rPr lang="en-US" dirty="0" smtClean="0"/>
            </a:br>
            <a:r>
              <a:rPr lang="en-US" dirty="0" smtClean="0"/>
              <a:t>mower blade balancer</a:t>
            </a:r>
            <a:endParaRPr lang="en-US" dirty="0"/>
          </a:p>
        </p:txBody>
      </p:sp>
      <p:pic>
        <p:nvPicPr>
          <p:cNvPr id="53250" name="Picture 2" descr="http://ecx.images-amazon.com/images/I/21NJ4F%2B4IcL._SL16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3505200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1524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ecx.images-amazon.com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306</a:t>
            </a:r>
            <a:br>
              <a:rPr lang="en-US" dirty="0" smtClean="0"/>
            </a:br>
            <a:r>
              <a:rPr lang="en-US" dirty="0" smtClean="0"/>
              <a:t>nursery container</a:t>
            </a:r>
            <a:endParaRPr lang="en-US" dirty="0"/>
          </a:p>
        </p:txBody>
      </p:sp>
      <p:pic>
        <p:nvPicPr>
          <p:cNvPr id="52226" name="Picture 2" descr="http://gthydroponics.com/images/NP300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41148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gthydroponics.com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307</a:t>
            </a:r>
            <a:br>
              <a:rPr lang="en-US" dirty="0" smtClean="0"/>
            </a:br>
            <a:r>
              <a:rPr lang="en-US" dirty="0" smtClean="0"/>
              <a:t>oscillating sprinkler</a:t>
            </a:r>
            <a:endParaRPr lang="en-US" dirty="0"/>
          </a:p>
        </p:txBody>
      </p:sp>
      <p:pic>
        <p:nvPicPr>
          <p:cNvPr id="51202" name="Picture 2" descr="http://www.rumfordgardener.com/ca/images/SL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0"/>
            <a:ext cx="4762500" cy="4762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rumfordgardener.com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308</a:t>
            </a:r>
            <a:br>
              <a:rPr lang="en-US" dirty="0" smtClean="0"/>
            </a:br>
            <a:r>
              <a:rPr lang="en-US" dirty="0" smtClean="0"/>
              <a:t>peat moss</a:t>
            </a:r>
            <a:endParaRPr lang="en-US" dirty="0"/>
          </a:p>
        </p:txBody>
      </p:sp>
      <p:pic>
        <p:nvPicPr>
          <p:cNvPr id="50178" name="Picture 2" descr="http://upload.wikimedia.org/wikipedia/commons/9/9a/Schultz_Sphagnum_Peat_M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5257800" cy="35107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1524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upload.wikimedia.org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309</a:t>
            </a:r>
            <a:br>
              <a:rPr lang="en-US" dirty="0" smtClean="0"/>
            </a:br>
            <a:r>
              <a:rPr lang="en-US" dirty="0" smtClean="0"/>
              <a:t>pick axe</a:t>
            </a:r>
            <a:endParaRPr lang="en-US" dirty="0"/>
          </a:p>
        </p:txBody>
      </p:sp>
      <p:pic>
        <p:nvPicPr>
          <p:cNvPr id="49154" name="Picture 2" descr="http://www.dawsonindia.com/product/Garden%20and%20Hand%20Tools/PICK%20A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444" y="1676400"/>
            <a:ext cx="4256556" cy="37379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dawsonindia.com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310</a:t>
            </a:r>
            <a:br>
              <a:rPr lang="en-US" dirty="0" smtClean="0"/>
            </a:br>
            <a:r>
              <a:rPr lang="en-US" dirty="0" smtClean="0"/>
              <a:t>planting/earth/soil auger</a:t>
            </a:r>
            <a:endParaRPr lang="en-US" dirty="0"/>
          </a:p>
        </p:txBody>
      </p:sp>
      <p:pic>
        <p:nvPicPr>
          <p:cNvPr id="48130" name="Picture 2" descr="http://www.eijkelkamp.com/Portals/2/Eijkelkamp/Images/thumb/0305SB%20Motorized%20soil%20auger%20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3750189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239000" y="1524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eijkelkamp.com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311</a:t>
            </a:r>
            <a:br>
              <a:rPr lang="en-US" dirty="0" smtClean="0"/>
            </a:br>
            <a:r>
              <a:rPr lang="en-US" dirty="0" smtClean="0"/>
              <a:t>planting bar</a:t>
            </a:r>
            <a:endParaRPr lang="en-US" dirty="0"/>
          </a:p>
        </p:txBody>
      </p:sp>
      <p:pic>
        <p:nvPicPr>
          <p:cNvPr id="47106" name="Picture 2" descr="http://karlkuemmerling.com/store/media/189/1890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00175"/>
            <a:ext cx="4391025" cy="43910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22860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karlkuemmerling.com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312</a:t>
            </a:r>
            <a:br>
              <a:rPr lang="en-US" dirty="0" smtClean="0"/>
            </a:br>
            <a:r>
              <a:rPr lang="en-US" dirty="0" smtClean="0"/>
              <a:t>pole pruner</a:t>
            </a:r>
            <a:endParaRPr lang="en-US" dirty="0"/>
          </a:p>
        </p:txBody>
      </p:sp>
      <p:pic>
        <p:nvPicPr>
          <p:cNvPr id="46082" name="Picture 2" descr="http://www.acohardware.com/uploaded/images/GardenPageII/Pole%20Pruner%20222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1333500" cy="60674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3810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acohardware.com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259</a:t>
            </a:r>
            <a:br>
              <a:rPr lang="en-US" dirty="0" smtClean="0"/>
            </a:br>
            <a:r>
              <a:rPr lang="en-US" dirty="0" smtClean="0"/>
              <a:t>bark medium</a:t>
            </a:r>
            <a:endParaRPr lang="en-US" dirty="0"/>
          </a:p>
        </p:txBody>
      </p:sp>
      <p:pic>
        <p:nvPicPr>
          <p:cNvPr id="193538" name="Picture 2" descr="http://img.hgtv.com/HGTV/2008/07/14/gby1702_3c-mixing-soil-media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95450"/>
            <a:ext cx="5867400" cy="44005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1524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313</a:t>
            </a:r>
            <a:br>
              <a:rPr lang="en-US" dirty="0" smtClean="0"/>
            </a:br>
            <a:r>
              <a:rPr lang="en-US" dirty="0" smtClean="0"/>
              <a:t>polyethylene film</a:t>
            </a:r>
            <a:endParaRPr lang="en-US" dirty="0"/>
          </a:p>
        </p:txBody>
      </p:sp>
      <p:pic>
        <p:nvPicPr>
          <p:cNvPr id="45058" name="Picture 2" descr="http://www.homedepot.com/catalog/productImages/400/1f/1f7b398f-7411-452a-8b93-04b846591cf6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4572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homedepot.com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314</a:t>
            </a:r>
            <a:br>
              <a:rPr lang="en-US" dirty="0" smtClean="0"/>
            </a:br>
            <a:r>
              <a:rPr lang="en-US" dirty="0" smtClean="0"/>
              <a:t>Polyethylene pipe</a:t>
            </a:r>
            <a:endParaRPr lang="en-US" dirty="0"/>
          </a:p>
        </p:txBody>
      </p:sp>
      <p:pic>
        <p:nvPicPr>
          <p:cNvPr id="44034" name="Picture 2" descr="http://www.reaselackpolymers.com/full-images/1039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4762500" cy="4762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30480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reaselackpolymers.com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315</a:t>
            </a:r>
            <a:br>
              <a:rPr lang="en-US" dirty="0" smtClean="0"/>
            </a:br>
            <a:r>
              <a:rPr lang="en-US" dirty="0" smtClean="0"/>
              <a:t>pop-up irrigation head</a:t>
            </a:r>
            <a:endParaRPr lang="en-US" dirty="0"/>
          </a:p>
        </p:txBody>
      </p:sp>
      <p:pic>
        <p:nvPicPr>
          <p:cNvPr id="43010" name="Picture 2" descr="http://www.plumbersurplus.com/images/prod/1/Orbit_54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247900" cy="2905125"/>
          </a:xfrm>
          <a:prstGeom prst="rect">
            <a:avLst/>
          </a:prstGeom>
          <a:noFill/>
        </p:spPr>
      </p:pic>
      <p:pic>
        <p:nvPicPr>
          <p:cNvPr id="43012" name="Picture 4" descr="http://www.longfence.com/assets/Image/SprinklerHead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5638800" cy="3762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4572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plumbersurplus.com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1524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longfence.com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316</a:t>
            </a:r>
            <a:br>
              <a:rPr lang="en-US" dirty="0" smtClean="0"/>
            </a:br>
            <a:r>
              <a:rPr lang="en-US" dirty="0" smtClean="0"/>
              <a:t>post-hole digger</a:t>
            </a:r>
            <a:endParaRPr lang="en-US" dirty="0"/>
          </a:p>
        </p:txBody>
      </p:sp>
      <p:pic>
        <p:nvPicPr>
          <p:cNvPr id="41986" name="Picture 2" descr="http://www.prosupplydepot.com/catalog/images/QPIPostHoleDigger923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4286250" cy="4286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1524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prosupplydepot.com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317</a:t>
            </a:r>
            <a:br>
              <a:rPr lang="en-US" dirty="0" smtClean="0"/>
            </a:br>
            <a:r>
              <a:rPr lang="en-US" dirty="0" smtClean="0"/>
              <a:t>power blower</a:t>
            </a:r>
            <a:endParaRPr lang="en-US" dirty="0"/>
          </a:p>
        </p:txBody>
      </p:sp>
      <p:pic>
        <p:nvPicPr>
          <p:cNvPr id="40962" name="Picture 2" descr="http://www.wise4living.com/hgblower/images/electric_leaf_b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4953000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wise4living.com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318</a:t>
            </a:r>
            <a:br>
              <a:rPr lang="en-US" dirty="0" smtClean="0"/>
            </a:br>
            <a:r>
              <a:rPr lang="en-US" dirty="0" smtClean="0"/>
              <a:t>power hedge trimmer</a:t>
            </a:r>
            <a:endParaRPr lang="en-US" dirty="0"/>
          </a:p>
        </p:txBody>
      </p:sp>
      <p:pic>
        <p:nvPicPr>
          <p:cNvPr id="39938" name="Picture 2" descr="http://www.wilkinsonplus.com/content/ebiz/wilkinsonplus/invt/0227665/0227665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05000"/>
            <a:ext cx="3886200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wilkinsonplus.com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319</a:t>
            </a:r>
            <a:br>
              <a:rPr lang="en-US" dirty="0" smtClean="0"/>
            </a:br>
            <a:r>
              <a:rPr lang="en-US" dirty="0" smtClean="0"/>
              <a:t>pot-in-pot units</a:t>
            </a:r>
            <a:endParaRPr lang="en-US" dirty="0"/>
          </a:p>
        </p:txBody>
      </p:sp>
      <p:pic>
        <p:nvPicPr>
          <p:cNvPr id="38914" name="Picture 2" descr="http://clark.wsu.edu/horticulture/GardenCenter/images/PotIn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5334000" cy="35604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clark.wsu.edu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320</a:t>
            </a:r>
            <a:br>
              <a:rPr lang="en-US" dirty="0" smtClean="0"/>
            </a:br>
            <a:r>
              <a:rPr lang="en-US" dirty="0" smtClean="0"/>
              <a:t>propagation mat</a:t>
            </a:r>
            <a:endParaRPr lang="en-US" dirty="0"/>
          </a:p>
        </p:txBody>
      </p:sp>
      <p:pic>
        <p:nvPicPr>
          <p:cNvPr id="37890" name="Picture 2" descr="http://www.cooltropicalplants.com/image-files/greenhouse-equipment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638800" cy="37709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cooltropicalplants.com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321</a:t>
            </a:r>
            <a:br>
              <a:rPr lang="en-US" dirty="0" smtClean="0"/>
            </a:br>
            <a:r>
              <a:rPr lang="en-US" dirty="0" smtClean="0"/>
              <a:t>pruning saw</a:t>
            </a:r>
            <a:endParaRPr lang="en-US" dirty="0"/>
          </a:p>
        </p:txBody>
      </p:sp>
      <p:pic>
        <p:nvPicPr>
          <p:cNvPr id="36866" name="Picture 2" descr="http://image.made-in-china.com/2f0j00lBjtFbaGhIko/Pruning-S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3594100" cy="3594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72200" y="1524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image.made-in-china.com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322</a:t>
            </a:r>
            <a:br>
              <a:rPr lang="en-US" dirty="0" smtClean="0"/>
            </a:br>
            <a:r>
              <a:rPr lang="en-US" dirty="0" smtClean="0"/>
              <a:t>PVC (polyvinylchloride) pipe</a:t>
            </a:r>
            <a:endParaRPr lang="en-US" dirty="0"/>
          </a:p>
        </p:txBody>
      </p:sp>
      <p:pic>
        <p:nvPicPr>
          <p:cNvPr id="35842" name="Picture 2" descr="patio furniture">
            <a:hlinkClick r:id="rId3" tooltip="patio furnitur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57400"/>
            <a:ext cx="2390775" cy="2381250"/>
          </a:xfrm>
          <a:prstGeom prst="rect">
            <a:avLst/>
          </a:prstGeom>
          <a:noFill/>
        </p:spPr>
      </p:pic>
      <p:pic>
        <p:nvPicPr>
          <p:cNvPr id="35844" name="Picture 4" descr="http://suppliers.jimtrade.com/resize_image.aspx?MaxSize=228&amp;filen=88/87492/103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0"/>
            <a:ext cx="2171700" cy="2171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54889" y="457200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furniture.lovetoknow.com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1524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suppliers.jimtrade.com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260</a:t>
            </a:r>
            <a:br>
              <a:rPr lang="en-US" dirty="0" smtClean="0"/>
            </a:br>
            <a:r>
              <a:rPr lang="en-US" dirty="0" smtClean="0"/>
              <a:t>bow saw</a:t>
            </a:r>
            <a:endParaRPr lang="en-US" dirty="0"/>
          </a:p>
        </p:txBody>
      </p:sp>
      <p:pic>
        <p:nvPicPr>
          <p:cNvPr id="100356" name="Picture 4" descr="http://www.drumsanders.net/images/pictures/northern-industrial-bow-saw--21in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44958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2286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drumsanders.net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323</a:t>
            </a:r>
            <a:br>
              <a:rPr lang="en-US" dirty="0" smtClean="0"/>
            </a:br>
            <a:r>
              <a:rPr lang="en-US" dirty="0" smtClean="0"/>
              <a:t>reel mower</a:t>
            </a:r>
            <a:endParaRPr lang="en-US" dirty="0"/>
          </a:p>
        </p:txBody>
      </p:sp>
      <p:pic>
        <p:nvPicPr>
          <p:cNvPr id="34818" name="Picture 2" descr="http://fivenonblondes.files.wordpress.com/2008/04/reel-m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0"/>
            <a:ext cx="3505200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81600" y="152400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fivenonblondes.files.wordpress.com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324</a:t>
            </a:r>
            <a:br>
              <a:rPr lang="en-US" dirty="0" smtClean="0"/>
            </a:br>
            <a:r>
              <a:rPr lang="en-US" dirty="0" smtClean="0"/>
              <a:t>resin-coated fertilizer</a:t>
            </a:r>
            <a:endParaRPr lang="en-US" dirty="0"/>
          </a:p>
        </p:txBody>
      </p:sp>
      <p:pic>
        <p:nvPicPr>
          <p:cNvPr id="33794" name="Picture 2" descr="http://image.made-in-china.com/2f0j00pMqaOLhghouS/Urea-Resin-Coat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28800" y="1524000"/>
            <a:ext cx="6350000" cy="475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2200" y="1524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image.made-in-china.com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325</a:t>
            </a:r>
            <a:br>
              <a:rPr lang="en-US" dirty="0" smtClean="0"/>
            </a:br>
            <a:r>
              <a:rPr lang="en-US" dirty="0" smtClean="0"/>
              <a:t>respirator</a:t>
            </a:r>
            <a:endParaRPr lang="en-US" dirty="0"/>
          </a:p>
        </p:txBody>
      </p:sp>
      <p:pic>
        <p:nvPicPr>
          <p:cNvPr id="32770" name="Picture 2" descr="http://www2.sunysuffolk.edu/greens/home/images/tools/materials%20%20%20hardware/Respi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743575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7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2.sunysuffolk.edu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326</a:t>
            </a:r>
            <a:br>
              <a:rPr lang="en-US" dirty="0" smtClean="0"/>
            </a:br>
            <a:r>
              <a:rPr lang="en-US" dirty="0" smtClean="0"/>
              <a:t>rotary mower</a:t>
            </a:r>
            <a:endParaRPr lang="en-US" dirty="0"/>
          </a:p>
        </p:txBody>
      </p:sp>
      <p:pic>
        <p:nvPicPr>
          <p:cNvPr id="31746" name="Picture 2" descr="http://www.gardening-tools-direct.co.uk/images/rotarymowerhayterrang53p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3962400" cy="396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943600" y="38100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gardening-tools-direct.co.uk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327</a:t>
            </a:r>
            <a:br>
              <a:rPr lang="en-US" dirty="0" smtClean="0"/>
            </a:br>
            <a:r>
              <a:rPr lang="en-US" dirty="0" smtClean="0"/>
              <a:t>rototiller</a:t>
            </a:r>
            <a:endParaRPr lang="en-US" dirty="0"/>
          </a:p>
        </p:txBody>
      </p:sp>
      <p:pic>
        <p:nvPicPr>
          <p:cNvPr id="30722" name="Picture 2" descr="http://gear.tinyfarmblog.com/wp-content/uploads/2007/12/troy-bilt_ho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44958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gear.tinyfarmblog.com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328</a:t>
            </a:r>
            <a:br>
              <a:rPr lang="en-US" dirty="0" smtClean="0"/>
            </a:br>
            <a:r>
              <a:rPr lang="en-US" dirty="0" smtClean="0"/>
              <a:t>round point shovel</a:t>
            </a:r>
            <a:endParaRPr lang="en-US" dirty="0"/>
          </a:p>
        </p:txBody>
      </p:sp>
      <p:pic>
        <p:nvPicPr>
          <p:cNvPr id="29698" name="Picture 2" descr="http://img.alibaba.com/photo/262872397/round_point_shovel_with_firblglass_ha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4210050" cy="3752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2286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img.alibaba.com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329</a:t>
            </a:r>
            <a:br>
              <a:rPr lang="en-US" dirty="0" smtClean="0"/>
            </a:br>
            <a:r>
              <a:rPr lang="en-US" dirty="0" smtClean="0"/>
              <a:t>safety goggles</a:t>
            </a:r>
            <a:endParaRPr lang="en-US" dirty="0"/>
          </a:p>
        </p:txBody>
      </p:sp>
      <p:pic>
        <p:nvPicPr>
          <p:cNvPr id="28674" name="Picture 2" descr="http://www.alligata.co.uk/media/gbu0/prodsm/safety-gog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791200" cy="37498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alligata.co.uk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330</a:t>
            </a:r>
            <a:br>
              <a:rPr lang="en-US" dirty="0" smtClean="0"/>
            </a:br>
            <a:r>
              <a:rPr lang="en-US" dirty="0" smtClean="0"/>
              <a:t>sand</a:t>
            </a:r>
            <a:endParaRPr lang="en-US" dirty="0"/>
          </a:p>
        </p:txBody>
      </p:sp>
      <p:pic>
        <p:nvPicPr>
          <p:cNvPr id="27650" name="Picture 2" descr="http://www.free-background-wallpaper.com/images/Wallpapers1280/Beach-Wallpaper/Sand-Dunes-So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4508500" cy="360793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15240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free-background-wallpaper.com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331</a:t>
            </a:r>
            <a:br>
              <a:rPr lang="en-US" dirty="0" smtClean="0"/>
            </a:br>
            <a:r>
              <a:rPr lang="en-US" dirty="0" smtClean="0"/>
              <a:t>scoop shovel</a:t>
            </a:r>
            <a:endParaRPr lang="en-US" dirty="0"/>
          </a:p>
        </p:txBody>
      </p:sp>
      <p:pic>
        <p:nvPicPr>
          <p:cNvPr id="26626" name="Picture 2" descr="http://877joebark.com/yahoo_site_admin/assets/images/scoop_shovel.18163454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3933825" cy="3933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877joebark.com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332</a:t>
            </a:r>
            <a:br>
              <a:rPr lang="en-US" dirty="0" smtClean="0"/>
            </a:br>
            <a:r>
              <a:rPr lang="en-US" dirty="0" smtClean="0"/>
              <a:t>shade fabric</a:t>
            </a:r>
            <a:endParaRPr lang="en-US" dirty="0"/>
          </a:p>
        </p:txBody>
      </p:sp>
      <p:pic>
        <p:nvPicPr>
          <p:cNvPr id="25602" name="Picture 2" descr="http://www.americannettings.com/images/large/woven_shadecloth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4191000" cy="41635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americannettings.com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261</a:t>
            </a:r>
            <a:br>
              <a:rPr lang="en-US" dirty="0" smtClean="0"/>
            </a:br>
            <a:r>
              <a:rPr lang="en-US" dirty="0" smtClean="0"/>
              <a:t>brick paver</a:t>
            </a:r>
            <a:endParaRPr lang="en-US" dirty="0"/>
          </a:p>
        </p:txBody>
      </p:sp>
      <p:pic>
        <p:nvPicPr>
          <p:cNvPr id="99330" name="Picture 2" descr="http://www.landscapingwisconsin.com/images/appleton_brick_paver_w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3276600" cy="43225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0" y="22860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landscapingwisconsin.com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333</a:t>
            </a:r>
            <a:br>
              <a:rPr lang="en-US" dirty="0" smtClean="0"/>
            </a:br>
            <a:r>
              <a:rPr lang="en-US" dirty="0" smtClean="0"/>
              <a:t>sharpening stone</a:t>
            </a:r>
            <a:endParaRPr lang="en-US" dirty="0"/>
          </a:p>
        </p:txBody>
      </p:sp>
      <p:pic>
        <p:nvPicPr>
          <p:cNvPr id="24578" name="Picture 2" descr="https://www.creativeglassguild.co.uk/catalog/images/sharpening-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47244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0" y="304800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creativeglassguild.co.uk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334</a:t>
            </a:r>
            <a:br>
              <a:rPr lang="en-US" dirty="0" smtClean="0"/>
            </a:br>
            <a:r>
              <a:rPr lang="en-US" dirty="0" smtClean="0"/>
              <a:t>siphon proportioner</a:t>
            </a:r>
            <a:endParaRPr lang="en-US" dirty="0"/>
          </a:p>
        </p:txBody>
      </p:sp>
      <p:pic>
        <p:nvPicPr>
          <p:cNvPr id="23554" name="Picture 2" descr="http://tnfarmsupply.com/images/h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5029200" cy="477455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228600"/>
            <a:ext cx="198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tnfarmsupply.com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335</a:t>
            </a:r>
            <a:br>
              <a:rPr lang="en-US" dirty="0" smtClean="0"/>
            </a:br>
            <a:r>
              <a:rPr lang="en-US" dirty="0" smtClean="0"/>
              <a:t>soaker hose</a:t>
            </a:r>
            <a:endParaRPr lang="en-US" dirty="0"/>
          </a:p>
        </p:txBody>
      </p:sp>
      <p:pic>
        <p:nvPicPr>
          <p:cNvPr id="22530" name="Picture 2" descr="http://www.hollywoodsandvines.com/images/SoakerH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953000" cy="4292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3810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hollywoodsandvines.com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336</a:t>
            </a:r>
            <a:br>
              <a:rPr lang="en-US" dirty="0" smtClean="0"/>
            </a:br>
            <a:r>
              <a:rPr lang="en-US" dirty="0" smtClean="0"/>
              <a:t>soil sampling tube</a:t>
            </a:r>
            <a:endParaRPr lang="en-US" dirty="0"/>
          </a:p>
        </p:txBody>
      </p:sp>
      <p:pic>
        <p:nvPicPr>
          <p:cNvPr id="21506" name="Picture 2" descr="http://sciencefirst.com/images/6244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5105400" cy="510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2286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sciencefirst.com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337</a:t>
            </a:r>
            <a:br>
              <a:rPr lang="en-US" dirty="0" smtClean="0"/>
            </a:br>
            <a:r>
              <a:rPr lang="en-US" dirty="0" smtClean="0"/>
              <a:t>solenoid valve</a:t>
            </a:r>
            <a:endParaRPr lang="en-US" dirty="0"/>
          </a:p>
        </p:txBody>
      </p:sp>
      <p:pic>
        <p:nvPicPr>
          <p:cNvPr id="20482" name="Picture 2" descr="http://www.jelpc-pneumatic.com/images/Solenoid%20valve/2W250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876800" cy="4876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228600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jelpc-pneumatic.com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338</a:t>
            </a:r>
            <a:br>
              <a:rPr lang="en-US" dirty="0" smtClean="0"/>
            </a:br>
            <a:r>
              <a:rPr lang="en-US" dirty="0" smtClean="0"/>
              <a:t>spade</a:t>
            </a:r>
            <a:endParaRPr lang="en-US" dirty="0"/>
          </a:p>
        </p:txBody>
      </p:sp>
      <p:pic>
        <p:nvPicPr>
          <p:cNvPr id="19458" name="Picture 2" descr="http://www.gwestern.com/images/superior%20wood%20sp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609600"/>
            <a:ext cx="5694829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gwestern.com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339</a:t>
            </a:r>
            <a:br>
              <a:rPr lang="en-US" dirty="0" smtClean="0"/>
            </a:br>
            <a:r>
              <a:rPr lang="en-US" dirty="0" smtClean="0"/>
              <a:t>spark plug gap gauge</a:t>
            </a:r>
            <a:endParaRPr lang="en-US" dirty="0"/>
          </a:p>
        </p:txBody>
      </p:sp>
      <p:pic>
        <p:nvPicPr>
          <p:cNvPr id="18434" name="Picture 2" descr="http://www.aircraftspruce.com/catalog/graphics/12-21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3962400" cy="43878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aircraftspruce.com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340</a:t>
            </a:r>
            <a:br>
              <a:rPr lang="en-US" dirty="0" smtClean="0"/>
            </a:br>
            <a:r>
              <a:rPr lang="en-US" dirty="0" smtClean="0"/>
              <a:t>sphagnum moss</a:t>
            </a:r>
            <a:endParaRPr lang="en-US" dirty="0"/>
          </a:p>
        </p:txBody>
      </p:sp>
      <p:pic>
        <p:nvPicPr>
          <p:cNvPr id="17410" name="Picture 2" descr="http://www.repotme.com/potting-media/img/Premium-Sphagnum-Moss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4356100" cy="4356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152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repotme.com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341</a:t>
            </a:r>
            <a:br>
              <a:rPr lang="en-US" dirty="0" smtClean="0"/>
            </a:br>
            <a:r>
              <a:rPr lang="en-US" dirty="0" smtClean="0"/>
              <a:t>spray suit</a:t>
            </a:r>
            <a:endParaRPr lang="en-US" dirty="0"/>
          </a:p>
        </p:txBody>
      </p:sp>
      <p:pic>
        <p:nvPicPr>
          <p:cNvPr id="16386" name="Picture 2" descr="http://catalog.ehgriffith.com/images/Spray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048000" cy="41893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228600"/>
            <a:ext cx="237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catalog.ehgriffith.com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342</a:t>
            </a:r>
            <a:br>
              <a:rPr lang="en-US" dirty="0" smtClean="0"/>
            </a:br>
            <a:r>
              <a:rPr lang="en-US" dirty="0" smtClean="0"/>
              <a:t>square point (flat) shovel</a:t>
            </a:r>
            <a:endParaRPr lang="en-US" dirty="0"/>
          </a:p>
        </p:txBody>
      </p:sp>
      <p:pic>
        <p:nvPicPr>
          <p:cNvPr id="15362" name="Picture 2" descr="http://877joebark.com/yahoo_site_admin/assets/images/square_point_shovel.3213712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4543425" cy="45434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2286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877joebark.com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262</a:t>
            </a:r>
            <a:br>
              <a:rPr lang="en-US" dirty="0" smtClean="0"/>
            </a:br>
            <a:r>
              <a:rPr lang="en-US" dirty="0" smtClean="0"/>
              <a:t>broadcast (cyclone) spreader</a:t>
            </a:r>
            <a:endParaRPr lang="en-US" dirty="0"/>
          </a:p>
        </p:txBody>
      </p:sp>
      <p:pic>
        <p:nvPicPr>
          <p:cNvPr id="98308" name="Picture 4" descr="http://img.hgtv.com/HGTV/2003/03/06/gby506_1e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58674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3810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343</a:t>
            </a:r>
            <a:br>
              <a:rPr lang="en-US" dirty="0" smtClean="0"/>
            </a:br>
            <a:r>
              <a:rPr lang="en-US" dirty="0" smtClean="0"/>
              <a:t>string trimmer</a:t>
            </a:r>
            <a:endParaRPr lang="en-US" dirty="0"/>
          </a:p>
        </p:txBody>
      </p:sp>
      <p:pic>
        <p:nvPicPr>
          <p:cNvPr id="14338" name="Picture 2" descr="http://black-decker.tool-box-hardware.com/images/Black-Decker-NST2018-18-Volt-Cordless-Electric-12-Inch-Grass-Hog-String-Trimmer-With-Two-Batteries-B0001Q2EMU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3924300" cy="3924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2286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ecx.images-amazon.com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344</a:t>
            </a:r>
            <a:br>
              <a:rPr lang="en-US" dirty="0" smtClean="0"/>
            </a:br>
            <a:r>
              <a:rPr lang="en-US" dirty="0" smtClean="0"/>
              <a:t>tape measure</a:t>
            </a:r>
            <a:endParaRPr lang="en-US" dirty="0"/>
          </a:p>
        </p:txBody>
      </p:sp>
      <p:pic>
        <p:nvPicPr>
          <p:cNvPr id="13314" name="Picture 2" descr="http://beingwife.files.wordpress.com/2009/02/tape_mea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939" y="1828800"/>
            <a:ext cx="5376586" cy="5029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5000" y="228600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beingwife.files.wordpress.com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345</a:t>
            </a:r>
            <a:br>
              <a:rPr lang="en-US" dirty="0" smtClean="0"/>
            </a:br>
            <a:r>
              <a:rPr lang="en-US" dirty="0" err="1" smtClean="0"/>
              <a:t>timeclock</a:t>
            </a:r>
            <a:endParaRPr lang="en-US" dirty="0"/>
          </a:p>
        </p:txBody>
      </p:sp>
      <p:pic>
        <p:nvPicPr>
          <p:cNvPr id="12290" name="Picture 2" descr="http://grocerystorefeet.files.wordpress.com/2009/11/punch-time-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4665133" cy="52482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53000" y="152400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grocerystorefeet.files.wordpress.com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346</a:t>
            </a:r>
            <a:br>
              <a:rPr lang="en-US" dirty="0" smtClean="0"/>
            </a:br>
            <a:r>
              <a:rPr lang="en-US" dirty="0" smtClean="0"/>
              <a:t>topsoil</a:t>
            </a:r>
            <a:endParaRPr lang="en-US" dirty="0"/>
          </a:p>
        </p:txBody>
      </p:sp>
      <p:pic>
        <p:nvPicPr>
          <p:cNvPr id="11266" name="Picture 2" descr="http://www.thecompostshop.co.uk/images/topsoi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838200"/>
            <a:ext cx="3657600" cy="51206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00800" y="1524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thecompostshop.co.uk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347</a:t>
            </a:r>
            <a:br>
              <a:rPr lang="en-US" dirty="0" smtClean="0"/>
            </a:br>
            <a:r>
              <a:rPr lang="en-US" dirty="0" smtClean="0"/>
              <a:t>tree caliper</a:t>
            </a:r>
            <a:endParaRPr lang="en-US" dirty="0"/>
          </a:p>
        </p:txBody>
      </p:sp>
      <p:pic>
        <p:nvPicPr>
          <p:cNvPr id="10242" name="Picture 2" descr="http://www.benmeadows.com/images/xl/Aluminum-Tree-Caliper-BEN_i_bmw152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4286250" cy="39528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benmeadows.com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348</a:t>
            </a:r>
            <a:br>
              <a:rPr lang="en-US" dirty="0" smtClean="0"/>
            </a:br>
            <a:r>
              <a:rPr lang="en-US" dirty="0" smtClean="0"/>
              <a:t>tree wrap</a:t>
            </a:r>
            <a:endParaRPr lang="en-US" dirty="0"/>
          </a:p>
        </p:txBody>
      </p:sp>
      <p:pic>
        <p:nvPicPr>
          <p:cNvPr id="9218" name="Picture 2" descr="http://img.hgtv.com/HGTV/2009/02/27/gby1804_4c-tree-wrap2_s4x3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8674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349</a:t>
            </a:r>
            <a:br>
              <a:rPr lang="en-US" dirty="0" smtClean="0"/>
            </a:br>
            <a:r>
              <a:rPr lang="en-US" dirty="0" smtClean="0"/>
              <a:t>trowel</a:t>
            </a:r>
            <a:endParaRPr lang="en-US" dirty="0"/>
          </a:p>
        </p:txBody>
      </p:sp>
      <p:pic>
        <p:nvPicPr>
          <p:cNvPr id="8194" name="Picture 2" descr="http://www.ultimatehandyman.co.uk/pointing%20tr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4267200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2286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ultimatehandyman.co.uk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350</a:t>
            </a:r>
            <a:br>
              <a:rPr lang="en-US" dirty="0" smtClean="0"/>
            </a:br>
            <a:r>
              <a:rPr lang="en-US" dirty="0" smtClean="0"/>
              <a:t>T-square</a:t>
            </a:r>
            <a:endParaRPr lang="en-US" dirty="0"/>
          </a:p>
        </p:txBody>
      </p:sp>
      <p:pic>
        <p:nvPicPr>
          <p:cNvPr id="7169" name="Picture 1" descr="C:\Users\Brenda Patten\Documents\Drafting tools\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351</a:t>
            </a:r>
            <a:br>
              <a:rPr lang="en-US" dirty="0" smtClean="0"/>
            </a:br>
            <a:r>
              <a:rPr lang="en-US" dirty="0" smtClean="0"/>
              <a:t>vermiculite</a:t>
            </a:r>
            <a:endParaRPr lang="en-US" dirty="0"/>
          </a:p>
        </p:txBody>
      </p:sp>
      <p:pic>
        <p:nvPicPr>
          <p:cNvPr id="6146" name="Picture 2" descr="http://plantpropagation.com/PlantPropagatePics/VermiculitePot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2857500" cy="3810000"/>
          </a:xfrm>
          <a:prstGeom prst="rect">
            <a:avLst/>
          </a:prstGeom>
          <a:noFill/>
        </p:spPr>
      </p:pic>
      <p:pic>
        <p:nvPicPr>
          <p:cNvPr id="6148" name="Picture 4" descr="http://veggiesmith.com/blog/wp-content/uploads/2009/05/vermicul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4305300" cy="3238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1524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plantpropagation.com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39266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veggiesmith.com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352</a:t>
            </a:r>
            <a:br>
              <a:rPr lang="en-US" dirty="0" smtClean="0"/>
            </a:br>
            <a:r>
              <a:rPr lang="en-US" dirty="0" smtClean="0"/>
              <a:t>vertical mower</a:t>
            </a:r>
            <a:endParaRPr lang="en-US" dirty="0"/>
          </a:p>
        </p:txBody>
      </p:sp>
      <p:pic>
        <p:nvPicPr>
          <p:cNvPr id="5122" name="Picture 2" descr="http://pubs.caes.uga.edu/caespubs/pubcd/B1329/B1329-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3657600" cy="405045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pubs.caes.uga.edu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385</TotalTime>
  <Words>688</Words>
  <Application>Microsoft Office PowerPoint</Application>
  <PresentationFormat>On-screen Show (4:3)</PresentationFormat>
  <Paragraphs>420</Paragraphs>
  <Slides>101</Slides>
  <Notes>98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Solstice</vt:lpstr>
      <vt:lpstr>Nursery/Landscape  Equipment &amp; Supplies</vt:lpstr>
      <vt:lpstr>255 anvil-and-blade pruner</vt:lpstr>
      <vt:lpstr>256 architect’s scale</vt:lpstr>
      <vt:lpstr>257 ball cart (B&amp;B truck)</vt:lpstr>
      <vt:lpstr>258 bark mulch</vt:lpstr>
      <vt:lpstr>259 bark medium</vt:lpstr>
      <vt:lpstr>260 bow saw</vt:lpstr>
      <vt:lpstr>261 brick paver</vt:lpstr>
      <vt:lpstr>262 broadcast (cyclone) spreader</vt:lpstr>
      <vt:lpstr>263 bubbler head, irrigation</vt:lpstr>
      <vt:lpstr>264 bulb planter</vt:lpstr>
      <vt:lpstr>265 burlap</vt:lpstr>
      <vt:lpstr>266 chaps</vt:lpstr>
      <vt:lpstr>267 compressed air sprayer</vt:lpstr>
      <vt:lpstr>268 core aerifier</vt:lpstr>
      <vt:lpstr>269 chain saw</vt:lpstr>
      <vt:lpstr>270 cut-off machine</vt:lpstr>
      <vt:lpstr>271 drip emitter, irrigation</vt:lpstr>
      <vt:lpstr>272 dry-lock wall block</vt:lpstr>
      <vt:lpstr>273 duster</vt:lpstr>
      <vt:lpstr>274 dust mask</vt:lpstr>
      <vt:lpstr>275 edger (power or hand)</vt:lpstr>
      <vt:lpstr>276 edging</vt:lpstr>
      <vt:lpstr>277 engineer’s scale</vt:lpstr>
      <vt:lpstr>278 erosion netting</vt:lpstr>
      <vt:lpstr>279 fertilizer tablet</vt:lpstr>
      <vt:lpstr>280 galvanized pipe</vt:lpstr>
      <vt:lpstr>281 garden (spading) fork</vt:lpstr>
      <vt:lpstr>282 garden (bow) rake</vt:lpstr>
      <vt:lpstr>283 gas mask</vt:lpstr>
      <vt:lpstr>284 grafting band</vt:lpstr>
      <vt:lpstr>285 grafting tool</vt:lpstr>
      <vt:lpstr>286 granular fertilizer</vt:lpstr>
      <vt:lpstr>287 gravity (drop) spreader</vt:lpstr>
      <vt:lpstr>288 grass shears</vt:lpstr>
      <vt:lpstr>289 ground/pelleted limestone</vt:lpstr>
      <vt:lpstr>290 hearing protection</vt:lpstr>
      <vt:lpstr>291 hedge shears</vt:lpstr>
      <vt:lpstr>292 hoe</vt:lpstr>
      <vt:lpstr>293 hook-and-blade pruners</vt:lpstr>
      <vt:lpstr>294 hose-end repair fitting</vt:lpstr>
      <vt:lpstr>295 hose-end sprayer</vt:lpstr>
      <vt:lpstr>296 hose-end washer</vt:lpstr>
      <vt:lpstr>297 hose repair coupling</vt:lpstr>
      <vt:lpstr>298 impulse sprinkler</vt:lpstr>
      <vt:lpstr>299 landscape fabric</vt:lpstr>
      <vt:lpstr>300 leaf rake</vt:lpstr>
      <vt:lpstr>301 loppers</vt:lpstr>
      <vt:lpstr>302 mattock</vt:lpstr>
      <vt:lpstr>303 measuring wheel</vt:lpstr>
      <vt:lpstr>304 mist nozzle (mist bed)</vt:lpstr>
      <vt:lpstr>305 mower blade balancer</vt:lpstr>
      <vt:lpstr>306 nursery container</vt:lpstr>
      <vt:lpstr>307 oscillating sprinkler</vt:lpstr>
      <vt:lpstr>308 peat moss</vt:lpstr>
      <vt:lpstr>309 pick axe</vt:lpstr>
      <vt:lpstr>310 planting/earth/soil auger</vt:lpstr>
      <vt:lpstr>311 planting bar</vt:lpstr>
      <vt:lpstr>312 pole pruner</vt:lpstr>
      <vt:lpstr>313 polyethylene film</vt:lpstr>
      <vt:lpstr>314 Polyethylene pipe</vt:lpstr>
      <vt:lpstr>315 pop-up irrigation head</vt:lpstr>
      <vt:lpstr>316 post-hole digger</vt:lpstr>
      <vt:lpstr>317 power blower</vt:lpstr>
      <vt:lpstr>318 power hedge trimmer</vt:lpstr>
      <vt:lpstr>319 pot-in-pot units</vt:lpstr>
      <vt:lpstr>320 propagation mat</vt:lpstr>
      <vt:lpstr>321 pruning saw</vt:lpstr>
      <vt:lpstr>322 PVC (polyvinylchloride) pipe</vt:lpstr>
      <vt:lpstr>323 reel mower</vt:lpstr>
      <vt:lpstr>324 resin-coated fertilizer</vt:lpstr>
      <vt:lpstr>325 respirator</vt:lpstr>
      <vt:lpstr>326 rotary mower</vt:lpstr>
      <vt:lpstr>327 rototiller</vt:lpstr>
      <vt:lpstr>328 round point shovel</vt:lpstr>
      <vt:lpstr>329 safety goggles</vt:lpstr>
      <vt:lpstr>330 sand</vt:lpstr>
      <vt:lpstr>331 scoop shovel</vt:lpstr>
      <vt:lpstr>332 shade fabric</vt:lpstr>
      <vt:lpstr>333 sharpening stone</vt:lpstr>
      <vt:lpstr>334 siphon proportioner</vt:lpstr>
      <vt:lpstr>335 soaker hose</vt:lpstr>
      <vt:lpstr>336 soil sampling tube</vt:lpstr>
      <vt:lpstr>337 solenoid valve</vt:lpstr>
      <vt:lpstr>338 spade</vt:lpstr>
      <vt:lpstr>339 spark plug gap gauge</vt:lpstr>
      <vt:lpstr>340 sphagnum moss</vt:lpstr>
      <vt:lpstr>341 spray suit</vt:lpstr>
      <vt:lpstr>342 square point (flat) shovel</vt:lpstr>
      <vt:lpstr>343 string trimmer</vt:lpstr>
      <vt:lpstr>344 tape measure</vt:lpstr>
      <vt:lpstr>345 timeclock</vt:lpstr>
      <vt:lpstr>346 topsoil</vt:lpstr>
      <vt:lpstr>347 tree caliper</vt:lpstr>
      <vt:lpstr>348 tree wrap</vt:lpstr>
      <vt:lpstr>349 trowel</vt:lpstr>
      <vt:lpstr>350 T-square</vt:lpstr>
      <vt:lpstr>351 vermiculite</vt:lpstr>
      <vt:lpstr>352 vertical mower</vt:lpstr>
      <vt:lpstr>353 water breaker</vt:lpstr>
      <vt:lpstr>354 wire tree basket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Equipment &amp; Supplies Identifificiation</dc:title>
  <dc:creator>Brenda Patten</dc:creator>
  <cp:lastModifiedBy>Brenda Patten</cp:lastModifiedBy>
  <cp:revision>51</cp:revision>
  <dcterms:created xsi:type="dcterms:W3CDTF">2010-01-12T21:34:14Z</dcterms:created>
  <dcterms:modified xsi:type="dcterms:W3CDTF">2010-06-09T18:40:17Z</dcterms:modified>
</cp:coreProperties>
</file>