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311" r:id="rId3"/>
    <p:sldId id="257" r:id="rId4"/>
    <p:sldId id="258" r:id="rId5"/>
    <p:sldId id="259" r:id="rId6"/>
    <p:sldId id="260" r:id="rId7"/>
    <p:sldId id="322" r:id="rId8"/>
    <p:sldId id="262" r:id="rId9"/>
    <p:sldId id="263" r:id="rId10"/>
    <p:sldId id="264" r:id="rId11"/>
    <p:sldId id="265" r:id="rId12"/>
    <p:sldId id="332" r:id="rId13"/>
    <p:sldId id="310" r:id="rId14"/>
    <p:sldId id="267" r:id="rId15"/>
    <p:sldId id="336" r:id="rId16"/>
    <p:sldId id="269" r:id="rId17"/>
    <p:sldId id="374" r:id="rId18"/>
    <p:sldId id="270" r:id="rId19"/>
    <p:sldId id="341" r:id="rId20"/>
    <p:sldId id="272" r:id="rId21"/>
    <p:sldId id="347" r:id="rId22"/>
    <p:sldId id="274" r:id="rId23"/>
    <p:sldId id="275" r:id="rId24"/>
    <p:sldId id="276" r:id="rId25"/>
    <p:sldId id="312" r:id="rId26"/>
    <p:sldId id="277" r:id="rId27"/>
    <p:sldId id="278" r:id="rId28"/>
    <p:sldId id="279" r:id="rId29"/>
    <p:sldId id="280" r:id="rId30"/>
    <p:sldId id="281" r:id="rId31"/>
    <p:sldId id="365" r:id="rId32"/>
    <p:sldId id="283" r:id="rId33"/>
    <p:sldId id="284" r:id="rId34"/>
    <p:sldId id="371" r:id="rId35"/>
    <p:sldId id="373" r:id="rId36"/>
    <p:sldId id="287" r:id="rId37"/>
    <p:sldId id="313" r:id="rId38"/>
    <p:sldId id="288" r:id="rId39"/>
    <p:sldId id="289" r:id="rId40"/>
    <p:sldId id="290" r:id="rId41"/>
    <p:sldId id="291" r:id="rId42"/>
    <p:sldId id="292" r:id="rId43"/>
    <p:sldId id="293"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4" autoAdjust="0"/>
    <p:restoredTop sz="93000" autoAdjust="0"/>
  </p:normalViewPr>
  <p:slideViewPr>
    <p:cSldViewPr>
      <p:cViewPr>
        <p:scale>
          <a:sx n="100" d="100"/>
          <a:sy n="100" d="100"/>
        </p:scale>
        <p:origin x="-147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A0A30-97E0-4C87-82C7-14539B0FC803}" type="datetimeFigureOut">
              <a:rPr lang="en-US" smtClean="0"/>
              <a:pPr/>
              <a:t>6/9/2010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7B97-0DF9-4221-8446-ECBEF299D8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Scarabaeoide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en.wiktionary.org/wiki/wil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Leaf" TargetMode="External"/><Relationship Id="rId3" Type="http://schemas.openxmlformats.org/officeDocument/2006/relationships/hyperlink" Target="http://en.wikipedia.org/wiki/Malus" TargetMode="External"/><Relationship Id="rId7" Type="http://schemas.openxmlformats.org/officeDocument/2006/relationships/hyperlink" Target="http://en.wikipedia.org/wiki/Frui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Venturia_inaequalis" TargetMode="External"/><Relationship Id="rId5" Type="http://schemas.openxmlformats.org/officeDocument/2006/relationships/hyperlink" Target="http://en.wikipedia.org/wiki/Fungus" TargetMode="External"/><Relationship Id="rId4" Type="http://schemas.openxmlformats.org/officeDocument/2006/relationships/hyperlink" Target="http://en.wikipedia.org/wiki/Ascomycet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Fungus" TargetMode="External"/><Relationship Id="rId7" Type="http://schemas.openxmlformats.org/officeDocument/2006/relationships/hyperlink" Target="http://en.wikipedia.org/w/index.php?title=Marssonina&amp;action=edit&amp;redlink=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1830" TargetMode="External"/><Relationship Id="rId5" Type="http://schemas.openxmlformats.org/officeDocument/2006/relationships/hyperlink" Target="#cite_note-0"/><Relationship Id="rId4" Type="http://schemas.openxmlformats.org/officeDocument/2006/relationships/hyperlink" Target="http://en.wikipedia.org/wiki/Ros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Fungus" TargetMode="External"/><Relationship Id="rId7" Type="http://schemas.openxmlformats.org/officeDocument/2006/relationships/hyperlink" Target="http://en.wikipedia.org/w/index.php?title=Marssonina&amp;action=edit&amp;redlink=1"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1830" TargetMode="External"/><Relationship Id="rId5" Type="http://schemas.openxmlformats.org/officeDocument/2006/relationships/hyperlink" Target="#cite_note-0"/><Relationship Id="rId4" Type="http://schemas.openxmlformats.org/officeDocument/2006/relationships/hyperlink" Target="http://en.wikipedia.org/wiki/Ros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Necrotrophic" TargetMode="External"/><Relationship Id="rId7" Type="http://schemas.openxmlformats.org/officeDocument/2006/relationships/hyperlink" Target="http://en.wikipedia.org/wiki/Horticultur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Viticulture" TargetMode="External"/><Relationship Id="rId5" Type="http://schemas.openxmlformats.org/officeDocument/2006/relationships/hyperlink" Target="http://en.wikipedia.org/wiki/Wine_grapes" TargetMode="External"/><Relationship Id="rId4" Type="http://schemas.openxmlformats.org/officeDocument/2006/relationships/hyperlink" Target="http://en.wikipedia.org/wiki/Fungus"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Bacterium" TargetMode="External"/><Relationship Id="rId3" Type="http://schemas.openxmlformats.org/officeDocument/2006/relationships/hyperlink" Target="http://en.wikipedia.org/wiki/Plant_pathology" TargetMode="External"/><Relationship Id="rId7" Type="http://schemas.openxmlformats.org/officeDocument/2006/relationships/hyperlink" Target="http://en.wikipedia.org/wiki/Fungus" TargetMode="External"/><Relationship Id="rId12" Type="http://schemas.openxmlformats.org/officeDocument/2006/relationships/hyperlink" Target="http://en.wikipedia.org/wiki/Genu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Horticulture" TargetMode="External"/><Relationship Id="rId11" Type="http://schemas.openxmlformats.org/officeDocument/2006/relationships/hyperlink" Target="http://en.wikipedia.org/wiki/Species" TargetMode="External"/><Relationship Id="rId5" Type="http://schemas.openxmlformats.org/officeDocument/2006/relationships/hyperlink" Target="http://en.wikipedia.org/wiki/Agriculture" TargetMode="External"/><Relationship Id="rId10" Type="http://schemas.openxmlformats.org/officeDocument/2006/relationships/hyperlink" Target="http://en.wikipedia.org/wiki/Virus" TargetMode="External"/><Relationship Id="rId4" Type="http://schemas.openxmlformats.org/officeDocument/2006/relationships/hyperlink" Target="http://en.wikipedia.org/wiki/Symptom" TargetMode="External"/><Relationship Id="rId9" Type="http://schemas.openxmlformats.org/officeDocument/2006/relationships/hyperlink" Target="http://en.wikipedia.org/wiki/Mycoplasm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T-DNA" TargetMode="External"/><Relationship Id="rId3" Type="http://schemas.openxmlformats.org/officeDocument/2006/relationships/hyperlink" Target="http://en.wikipedia.org/wiki/Tumour" TargetMode="External"/><Relationship Id="rId7" Type="http://schemas.openxmlformats.org/officeDocument/2006/relationships/hyperlink" Target="http://en.wikipedia.org/wiki/DNA"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Bacterium" TargetMode="External"/><Relationship Id="rId5" Type="http://schemas.openxmlformats.org/officeDocument/2006/relationships/hyperlink" Target="http://en.wikipedia.org/wiki/Gram_negative" TargetMode="External"/><Relationship Id="rId10" Type="http://schemas.openxmlformats.org/officeDocument/2006/relationships/hyperlink" Target="http://en.wikipedia.org/wiki/Genome" TargetMode="External"/><Relationship Id="rId4" Type="http://schemas.openxmlformats.org/officeDocument/2006/relationships/hyperlink" Target="http://en.wikipedia.org/wiki/Dicot" TargetMode="External"/><Relationship Id="rId9" Type="http://schemas.openxmlformats.org/officeDocument/2006/relationships/hyperlink" Target="#cite_note-0"/></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Disease" TargetMode="External"/><Relationship Id="rId3" Type="http://schemas.openxmlformats.org/officeDocument/2006/relationships/hyperlink" Target="http://en.wikipedia.org/wiki/Contagious_disease" TargetMode="External"/><Relationship Id="rId7" Type="http://schemas.openxmlformats.org/officeDocument/2006/relationships/hyperlink" Target="http://en.wikipedia.org/wiki/Orchard" TargetMode="External"/><Relationship Id="rId12" Type="http://schemas.openxmlformats.org/officeDocument/2006/relationships/hyperlink" Target="http://en.wikipedia.org/wiki/Leave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Rosaceae" TargetMode="External"/><Relationship Id="rId11" Type="http://schemas.openxmlformats.org/officeDocument/2006/relationships/hyperlink" Target="http://en.wikipedia.org/wiki/Shoot" TargetMode="External"/><Relationship Id="rId5" Type="http://schemas.openxmlformats.org/officeDocument/2006/relationships/hyperlink" Target="http://en.wikipedia.org/wiki/Pear" TargetMode="External"/><Relationship Id="rId10" Type="http://schemas.openxmlformats.org/officeDocument/2006/relationships/hyperlink" Target="http://en.wikipedia.org/wiki/Blossom" TargetMode="External"/><Relationship Id="rId4" Type="http://schemas.openxmlformats.org/officeDocument/2006/relationships/hyperlink" Target="http://en.wikipedia.org/wiki/Apple" TargetMode="External"/><Relationship Id="rId9" Type="http://schemas.openxmlformats.org/officeDocument/2006/relationships/hyperlink" Target="http://en.wikipedia.org/wiki/Fi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Fungu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en.wikipedia.org/wiki/Spore" TargetMode="External"/><Relationship Id="rId4" Type="http://schemas.openxmlformats.org/officeDocument/2006/relationships/hyperlink" Target="http://en.wikipedia.org/wiki/Erysiphales"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Phytophthora_cinnamomi" TargetMode="External"/><Relationship Id="rId3" Type="http://schemas.openxmlformats.org/officeDocument/2006/relationships/hyperlink" Target="http://en.wikipedia.org/wiki/Overwatering" TargetMode="External"/><Relationship Id="rId7" Type="http://schemas.openxmlformats.org/officeDocument/2006/relationships/hyperlink" Target="http://en.wikipedia.org/wiki/Phytophthora"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Water_mould" TargetMode="External"/><Relationship Id="rId5" Type="http://schemas.openxmlformats.org/officeDocument/2006/relationships/hyperlink" Target="http://en.wikipedia.org/wiki/Lethal" TargetMode="External"/><Relationship Id="rId4" Type="http://schemas.openxmlformats.org/officeDocument/2006/relationships/hyperlink" Target="http://en.wikipedia.org/wiki/Houseplants" TargetMode="External"/><Relationship Id="rId9" Type="http://schemas.openxmlformats.org/officeDocument/2006/relationships/hyperlink" Target="http://en.wikipedia.org/wiki/Arthropod"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pm.ucdavis.edu/PMG/P/W-GM-PANN-OK.009.html" TargetMode="External"/><Relationship Id="rId7" Type="http://schemas.openxmlformats.org/officeDocument/2006/relationships/hyperlink" Target="http://www.ipm.ucdavis.edu/PMG/P/W-GM-PANN-FL.005.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ipm.ucdavis.edu/PMG/P/W-GM-PANN-FL.002.html" TargetMode="External"/><Relationship Id="rId5" Type="http://schemas.openxmlformats.org/officeDocument/2006/relationships/hyperlink" Target="http://www.ipm.ucdavis.edu/PMG/P/W-GM-PANN-OK.014.html" TargetMode="External"/><Relationship Id="rId4" Type="http://schemas.openxmlformats.org/officeDocument/2006/relationships/hyperlink" Target="http://www.ipm.ucdavis.edu/PMG/P/W-GM-PANN-SG.002.html"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cite_note-flora-1"/><Relationship Id="rId13" Type="http://schemas.openxmlformats.org/officeDocument/2006/relationships/hyperlink" Target="#cite_note-nhm-0"/><Relationship Id="rId18" Type="http://schemas.openxmlformats.org/officeDocument/2006/relationships/hyperlink" Target="http://en.wikipedia.org/wiki/Herbaceous" TargetMode="External"/><Relationship Id="rId26" Type="http://schemas.openxmlformats.org/officeDocument/2006/relationships/hyperlink" Target="http://en.wikipedia.org/wiki/Subspecies" TargetMode="External"/><Relationship Id="rId3" Type="http://schemas.openxmlformats.org/officeDocument/2006/relationships/hyperlink" Target="http://en.wikipedia.org/wiki/Plantago" TargetMode="External"/><Relationship Id="rId21" Type="http://schemas.openxmlformats.org/officeDocument/2006/relationships/hyperlink" Target="http://en.wikipedia.org/wiki/Leaf" TargetMode="External"/><Relationship Id="rId7" Type="http://schemas.openxmlformats.org/officeDocument/2006/relationships/hyperlink" Target="#cite_note-nhm-0"/><Relationship Id="rId12" Type="http://schemas.openxmlformats.org/officeDocument/2006/relationships/hyperlink" Target="#cite_note-grin-3"/><Relationship Id="rId17" Type="http://schemas.openxmlformats.org/officeDocument/2006/relationships/hyperlink" Target="#cite_note-6"/><Relationship Id="rId25" Type="http://schemas.openxmlformats.org/officeDocument/2006/relationships/hyperlink" Target="#cite_note-blamey-7"/><Relationship Id="rId2" Type="http://schemas.openxmlformats.org/officeDocument/2006/relationships/slide" Target="../slides/slide27.xml"/><Relationship Id="rId16" Type="http://schemas.openxmlformats.org/officeDocument/2006/relationships/hyperlink" Target="http://en.wikipedia.org/wiki/Field_dressing_(bandage)" TargetMode="External"/><Relationship Id="rId20" Type="http://schemas.openxmlformats.org/officeDocument/2006/relationships/hyperlink" Target="http://en.wikipedia.org/wiki/Rosette_(botany)" TargetMode="External"/><Relationship Id="rId29" Type="http://schemas.openxmlformats.org/officeDocument/2006/relationships/hyperlink" Target="#cite_note-blamey-7"/><Relationship Id="rId1" Type="http://schemas.openxmlformats.org/officeDocument/2006/relationships/notesMaster" Target="../notesMasters/notesMaster1.xml"/><Relationship Id="rId6" Type="http://schemas.openxmlformats.org/officeDocument/2006/relationships/hyperlink" Target="http://en.wikipedia.org/wiki/Asia" TargetMode="External"/><Relationship Id="rId11" Type="http://schemas.openxmlformats.org/officeDocument/2006/relationships/hyperlink" Target="http://en.wikipedia.org/wiki/Weed" TargetMode="External"/><Relationship Id="rId24" Type="http://schemas.openxmlformats.org/officeDocument/2006/relationships/hyperlink" Target="#cite_note-pakistan-2"/><Relationship Id="rId5" Type="http://schemas.openxmlformats.org/officeDocument/2006/relationships/hyperlink" Target="http://en.wikipedia.org/wiki/Europe" TargetMode="External"/><Relationship Id="rId15" Type="http://schemas.openxmlformats.org/officeDocument/2006/relationships/hyperlink" Target="#cite_note-bsbi-5"/><Relationship Id="rId23" Type="http://schemas.openxmlformats.org/officeDocument/2006/relationships/hyperlink" Target="http://en.wikipedia.org/wiki/Stamen" TargetMode="External"/><Relationship Id="rId28" Type="http://schemas.openxmlformats.org/officeDocument/2006/relationships/hyperlink" Target="http://en.wikipedia.org/w/index.php?title=Plantago_major&amp;action=edit&amp;section=1" TargetMode="External"/><Relationship Id="rId10" Type="http://schemas.openxmlformats.org/officeDocument/2006/relationships/hyperlink" Target="http://en.wikipedia.org/wiki/Naturalisation_(biology)" TargetMode="External"/><Relationship Id="rId19" Type="http://schemas.openxmlformats.org/officeDocument/2006/relationships/hyperlink" Target="http://en.wikipedia.org/wiki/Perennial_plant" TargetMode="External"/><Relationship Id="rId4" Type="http://schemas.openxmlformats.org/officeDocument/2006/relationships/hyperlink" Target="http://en.wikipedia.org/wiki/Plantaginaceae" TargetMode="External"/><Relationship Id="rId9" Type="http://schemas.openxmlformats.org/officeDocument/2006/relationships/hyperlink" Target="#cite_note-pakistan-2"/><Relationship Id="rId14" Type="http://schemas.openxmlformats.org/officeDocument/2006/relationships/hyperlink" Target="#cite_note-jncc-4"/><Relationship Id="rId22" Type="http://schemas.openxmlformats.org/officeDocument/2006/relationships/hyperlink" Target="http://en.wikipedia.org/wiki/Flower" TargetMode="External"/><Relationship Id="rId27" Type="http://schemas.openxmlformats.org/officeDocument/2006/relationships/hyperlink" Target="#cite_note-flora-1"/></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Latin" TargetMode="External"/><Relationship Id="rId13" Type="http://schemas.openxmlformats.org/officeDocument/2006/relationships/hyperlink" Target="http://en.wikipedia.org/wiki/Panicle" TargetMode="External"/><Relationship Id="rId18" Type="http://schemas.openxmlformats.org/officeDocument/2006/relationships/hyperlink" Target="http://en.wikipedia.org/wiki/Flour" TargetMode="External"/><Relationship Id="rId3" Type="http://schemas.openxmlformats.org/officeDocument/2006/relationships/hyperlink" Target="http://en.wikipedia.org/wiki/Genus" TargetMode="External"/><Relationship Id="rId21" Type="http://schemas.openxmlformats.org/officeDocument/2006/relationships/hyperlink" Target="http://en.wikipedia.org/wiki/Beer" TargetMode="External"/><Relationship Id="rId7" Type="http://schemas.openxmlformats.org/officeDocument/2006/relationships/hyperlink" Target="http://en.wikipedia.org/wiki/Monocotyledon" TargetMode="External"/><Relationship Id="rId12" Type="http://schemas.openxmlformats.org/officeDocument/2006/relationships/hyperlink" Target="#cite_note-0"/><Relationship Id="rId17" Type="http://schemas.openxmlformats.org/officeDocument/2006/relationships/hyperlink" Target="http://en.wikipedia.org/wiki/Hemisphere" TargetMode="External"/><Relationship Id="rId2" Type="http://schemas.openxmlformats.org/officeDocument/2006/relationships/slide" Target="../slides/slide30.xml"/><Relationship Id="rId16" Type="http://schemas.openxmlformats.org/officeDocument/2006/relationships/hyperlink" Target="http://en.wikipedia.org/wiki/Germination" TargetMode="External"/><Relationship Id="rId20" Type="http://schemas.openxmlformats.org/officeDocument/2006/relationships/hyperlink" Target="http://en.wikipedia.org/wiki/Fermentation_(food)" TargetMode="External"/><Relationship Id="rId1" Type="http://schemas.openxmlformats.org/officeDocument/2006/relationships/notesMaster" Target="../notesMasters/notesMaster1.xml"/><Relationship Id="rId6" Type="http://schemas.openxmlformats.org/officeDocument/2006/relationships/hyperlink" Target="http://en.wikipedia.org/wiki/Fonio" TargetMode="External"/><Relationship Id="rId11" Type="http://schemas.openxmlformats.org/officeDocument/2006/relationships/hyperlink" Target="http://en.wikipedia.org/wiki/Leaf" TargetMode="External"/><Relationship Id="rId5" Type="http://schemas.openxmlformats.org/officeDocument/2006/relationships/hyperlink" Target="http://en.wikipedia.org/wiki/Poaceae" TargetMode="External"/><Relationship Id="rId15" Type="http://schemas.openxmlformats.org/officeDocument/2006/relationships/hyperlink" Target="#cite_note-1"/><Relationship Id="rId23" Type="http://schemas.openxmlformats.org/officeDocument/2006/relationships/hyperlink" Target="http://en.wikipedia.org/wiki/Africa" TargetMode="External"/><Relationship Id="rId10" Type="http://schemas.openxmlformats.org/officeDocument/2006/relationships/hyperlink" Target="http://en.wikipedia.org/wiki/Flower" TargetMode="External"/><Relationship Id="rId19" Type="http://schemas.openxmlformats.org/officeDocument/2006/relationships/hyperlink" Target="http://en.wikipedia.org/wiki/Porridge" TargetMode="External"/><Relationship Id="rId4" Type="http://schemas.openxmlformats.org/officeDocument/2006/relationships/hyperlink" Target="http://en.wikipedia.org/wiki/Grass" TargetMode="External"/><Relationship Id="rId9" Type="http://schemas.openxmlformats.org/officeDocument/2006/relationships/hyperlink" Target="http://en.wikipedia.org/wiki/Inflorescences" TargetMode="External"/><Relationship Id="rId14" Type="http://schemas.openxmlformats.org/officeDocument/2006/relationships/hyperlink" Target="http://en.wikipedia.org/wiki/Rachis" TargetMode="External"/><Relationship Id="rId22" Type="http://schemas.openxmlformats.org/officeDocument/2006/relationships/hyperlink" Target="http://en.wikipedia.org/wiki/Staple_crop"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cite_note-1"/><Relationship Id="rId13" Type="http://schemas.openxmlformats.org/officeDocument/2006/relationships/hyperlink" Target="http://en.wikipedia.org/wiki/Head_(botany)" TargetMode="External"/><Relationship Id="rId18" Type="http://schemas.openxmlformats.org/officeDocument/2006/relationships/hyperlink" Target="#cite_note-4"/><Relationship Id="rId3" Type="http://schemas.openxmlformats.org/officeDocument/2006/relationships/hyperlink" Target="http://en.wikipedia.org/wiki/Flowering_plant" TargetMode="External"/><Relationship Id="rId7" Type="http://schemas.openxmlformats.org/officeDocument/2006/relationships/hyperlink" Target="#cite_note-0"/><Relationship Id="rId12" Type="http://schemas.openxmlformats.org/officeDocument/2006/relationships/hyperlink" Target="http://en.wikipedia.org/wiki/Genus" TargetMode="External"/><Relationship Id="rId17" Type="http://schemas.openxmlformats.org/officeDocument/2006/relationships/hyperlink" Target="#cite_note-4"/><Relationship Id="rId2" Type="http://schemas.openxmlformats.org/officeDocument/2006/relationships/slide" Target="../slides/slide31.xml"/><Relationship Id="rId16" Type="http://schemas.openxmlformats.org/officeDocument/2006/relationships/hyperlink" Target="http://en.wikipedia.org/wiki/Pollination" TargetMode="External"/><Relationship Id="rId1" Type="http://schemas.openxmlformats.org/officeDocument/2006/relationships/notesMaster" Target="../notesMasters/notesMaster1.xml"/><Relationship Id="rId6" Type="http://schemas.openxmlformats.org/officeDocument/2006/relationships/hyperlink" Target="http://en.wikipedia.org/wiki/Taraxacum_erythrospermum" TargetMode="External"/><Relationship Id="rId11" Type="http://schemas.openxmlformats.org/officeDocument/2006/relationships/hyperlink" Target="http://en.wikipedia.org/wiki/Wikipedia:IPA_for_English" TargetMode="External"/><Relationship Id="rId5" Type="http://schemas.openxmlformats.org/officeDocument/2006/relationships/hyperlink" Target="http://en.wikipedia.org/wiki/Taraxacum_officinale" TargetMode="External"/><Relationship Id="rId15" Type="http://schemas.openxmlformats.org/officeDocument/2006/relationships/hyperlink" Target="http://en.wikipedia.org/wiki/Apomixis" TargetMode="External"/><Relationship Id="rId10" Type="http://schemas.openxmlformats.org/officeDocument/2006/relationships/hyperlink" Target="#cite_note-3"/><Relationship Id="rId4" Type="http://schemas.openxmlformats.org/officeDocument/2006/relationships/hyperlink" Target="http://en.wikipedia.org/wiki/Asteraceae" TargetMode="External"/><Relationship Id="rId9" Type="http://schemas.openxmlformats.org/officeDocument/2006/relationships/hyperlink" Target="#cite_note-2"/><Relationship Id="rId14" Type="http://schemas.openxmlformats.org/officeDocument/2006/relationships/hyperlink" Target="http://en.wikipedia.org/wiki/Asexual_reproduction"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Leaf" TargetMode="External"/><Relationship Id="rId13" Type="http://schemas.openxmlformats.org/officeDocument/2006/relationships/hyperlink" Target="http://en.wikipedia.org/wiki/Nectar" TargetMode="External"/><Relationship Id="rId18" Type="http://schemas.openxmlformats.org/officeDocument/2006/relationships/hyperlink" Target="http://en.wikipedia.org/wiki/North_America" TargetMode="External"/><Relationship Id="rId3" Type="http://schemas.openxmlformats.org/officeDocument/2006/relationships/hyperlink" Target="http://en.wikipedia.org/wiki/Lamium" TargetMode="External"/><Relationship Id="rId7" Type="http://schemas.openxmlformats.org/officeDocument/2006/relationships/hyperlink" Target="http://en.wikipedia.org/wiki/Annual_plant" TargetMode="External"/><Relationship Id="rId12" Type="http://schemas.openxmlformats.org/officeDocument/2006/relationships/hyperlink" Target="http://en.wikipedia.org/wiki/Weed" TargetMode="External"/><Relationship Id="rId17" Type="http://schemas.openxmlformats.org/officeDocument/2006/relationships/hyperlink" Target="http://en.wikipedia.org/wiki/Naturalisation_(biology)" TargetMode="External"/><Relationship Id="rId2" Type="http://schemas.openxmlformats.org/officeDocument/2006/relationships/slide" Target="../slides/slide32.xml"/><Relationship Id="rId16" Type="http://schemas.openxmlformats.org/officeDocument/2006/relationships/hyperlink" Target="http://en.wikipedia.org/wiki/Honeybee" TargetMode="External"/><Relationship Id="rId1" Type="http://schemas.openxmlformats.org/officeDocument/2006/relationships/notesMaster" Target="../notesMasters/notesMaster1.xml"/><Relationship Id="rId6" Type="http://schemas.openxmlformats.org/officeDocument/2006/relationships/hyperlink" Target="http://en.wikipedia.org/wiki/Africa" TargetMode="External"/><Relationship Id="rId11" Type="http://schemas.openxmlformats.org/officeDocument/2006/relationships/hyperlink" Target="http://en.wikipedia.org/wiki/Seed" TargetMode="External"/><Relationship Id="rId5" Type="http://schemas.openxmlformats.org/officeDocument/2006/relationships/hyperlink" Target="http://en.wikipedia.org/wiki/Asia" TargetMode="External"/><Relationship Id="rId15" Type="http://schemas.openxmlformats.org/officeDocument/2006/relationships/hyperlink" Target="http://en.wikipedia.org/wiki/Bee" TargetMode="External"/><Relationship Id="rId10" Type="http://schemas.openxmlformats.org/officeDocument/2006/relationships/hyperlink" Target="http://en.wikipedia.org/wiki/Mediterranean_region" TargetMode="External"/><Relationship Id="rId4" Type="http://schemas.openxmlformats.org/officeDocument/2006/relationships/hyperlink" Target="http://en.wikipedia.org/wiki/Europe" TargetMode="External"/><Relationship Id="rId9" Type="http://schemas.openxmlformats.org/officeDocument/2006/relationships/hyperlink" Target="http://en.wikipedia.org/wiki/Flower" TargetMode="External"/><Relationship Id="rId14" Type="http://schemas.openxmlformats.org/officeDocument/2006/relationships/hyperlink" Target="http://en.wikipedia.org/wiki/Pollen"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en.wikipedia.org/wiki/Cyperaceae" TargetMode="External"/><Relationship Id="rId13" Type="http://schemas.openxmlformats.org/officeDocument/2006/relationships/hyperlink" Target="http://en.wikipedia.org/wiki/Carpel" TargetMode="External"/><Relationship Id="rId3" Type="http://schemas.openxmlformats.org/officeDocument/2006/relationships/hyperlink" Target="http://en.wikipedia.org/wiki/Perennial_plant" TargetMode="External"/><Relationship Id="rId7" Type="http://schemas.openxmlformats.org/officeDocument/2006/relationships/hyperlink" Target="http://en.wikipedia.org/wiki/Botany" TargetMode="External"/><Relationship Id="rId12" Type="http://schemas.openxmlformats.org/officeDocument/2006/relationships/hyperlink" Target="http://en.wikipedia.org/wiki/Stamen" TargetMode="External"/><Relationship Id="rId2" Type="http://schemas.openxmlformats.org/officeDocument/2006/relationships/slide" Target="../slides/slide33.xml"/><Relationship Id="rId16" Type="http://schemas.openxmlformats.org/officeDocument/2006/relationships/hyperlink" Target="http://en.wikipedia.org/wiki/Bulb" TargetMode="External"/><Relationship Id="rId1" Type="http://schemas.openxmlformats.org/officeDocument/2006/relationships/notesMaster" Target="../notesMasters/notesMaster1.xml"/><Relationship Id="rId6" Type="http://schemas.openxmlformats.org/officeDocument/2006/relationships/hyperlink" Target="http://en.wikipedia.org/wiki/Nut_(fruit)" TargetMode="External"/><Relationship Id="rId11" Type="http://schemas.openxmlformats.org/officeDocument/2006/relationships/hyperlink" Target="http://en.wikipedia.org/wiki/Hermaphrodite#In_plants" TargetMode="External"/><Relationship Id="rId5" Type="http://schemas.openxmlformats.org/officeDocument/2006/relationships/hyperlink" Target="http://en.wikipedia.org/wiki/Tuber" TargetMode="External"/><Relationship Id="rId15" Type="http://schemas.openxmlformats.org/officeDocument/2006/relationships/hyperlink" Target="http://en.wikipedia.org/wiki/Rhizome" TargetMode="External"/><Relationship Id="rId10" Type="http://schemas.openxmlformats.org/officeDocument/2006/relationships/hyperlink" Target="http://en.wikipedia.org/wiki/Plant_stem" TargetMode="External"/><Relationship Id="rId4" Type="http://schemas.openxmlformats.org/officeDocument/2006/relationships/hyperlink" Target="http://en.wikipedia.org/wiki/Cyperus_esculentus" TargetMode="External"/><Relationship Id="rId9" Type="http://schemas.openxmlformats.org/officeDocument/2006/relationships/hyperlink" Target="http://en.wikipedia.org/wiki/Flower" TargetMode="External"/><Relationship Id="rId14" Type="http://schemas.openxmlformats.org/officeDocument/2006/relationships/hyperlink" Target="http://en.wikipedia.org/wiki/Ache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Polar" TargetMode="External"/><Relationship Id="rId13" Type="http://schemas.openxmlformats.org/officeDocument/2006/relationships/hyperlink" Target="http://en.wikipedia.org/wiki/Sorrel" TargetMode="External"/><Relationship Id="rId3" Type="http://schemas.openxmlformats.org/officeDocument/2006/relationships/hyperlink" Target="http://en.wikipedia.org/wiki/Wikipedia:IPA_for_English" TargetMode="External"/><Relationship Id="rId7" Type="http://schemas.openxmlformats.org/officeDocument/2006/relationships/hyperlink" Target="http://en.wikipedia.org/wiki/Species" TargetMode="External"/><Relationship Id="rId12" Type="http://schemas.openxmlformats.org/officeDocument/2006/relationships/hyperlink" Target="http://en.wikipedia.org/wiki/American_English"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en.wikipedia.org/wiki/Oxalidaceae" TargetMode="External"/><Relationship Id="rId11" Type="http://schemas.openxmlformats.org/officeDocument/2006/relationships/hyperlink" Target="http://en.wikipedia.org/wiki/South_Africa" TargetMode="External"/><Relationship Id="rId5" Type="http://schemas.openxmlformats.org/officeDocument/2006/relationships/hyperlink" Target="http://en.wikipedia.org/wiki/Genus" TargetMode="External"/><Relationship Id="rId10" Type="http://schemas.openxmlformats.org/officeDocument/2006/relationships/hyperlink" Target="http://en.wikipedia.org/wiki/Mexico" TargetMode="External"/><Relationship Id="rId4" Type="http://schemas.openxmlformats.org/officeDocument/2006/relationships/hyperlink" Target="#cite_note-0"/><Relationship Id="rId9" Type="http://schemas.openxmlformats.org/officeDocument/2006/relationships/hyperlink" Target="http://en.wikipedia.org/wiki/Brazil" TargetMode="External"/><Relationship Id="rId14" Type="http://schemas.openxmlformats.org/officeDocument/2006/relationships/hyperlink" Target="http://en.wikipedia.org/wiki/Sourgrass"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en.wikipedia.org/wiki/Middle_East" TargetMode="External"/><Relationship Id="rId13" Type="http://schemas.openxmlformats.org/officeDocument/2006/relationships/hyperlink" Target="http://en.wikipedia.org/wiki/Ontario" TargetMode="External"/><Relationship Id="rId18" Type="http://schemas.openxmlformats.org/officeDocument/2006/relationships/hyperlink" Target="http://en.wikipedia.org/wiki/Flower" TargetMode="External"/><Relationship Id="rId3" Type="http://schemas.openxmlformats.org/officeDocument/2006/relationships/hyperlink" Target="http://en.wikipedia.org/wiki/Annual_plant" TargetMode="External"/><Relationship Id="rId7" Type="http://schemas.openxmlformats.org/officeDocument/2006/relationships/hyperlink" Target="http://en.wikipedia.org/wiki/North_Africa" TargetMode="External"/><Relationship Id="rId12" Type="http://schemas.openxmlformats.org/officeDocument/2006/relationships/hyperlink" Target="http://en.wikipedia.org/wiki/Crawford_Lake" TargetMode="External"/><Relationship Id="rId17" Type="http://schemas.openxmlformats.org/officeDocument/2006/relationships/hyperlink" Target="http://en.wikipedia.org/wiki/Leaf" TargetMode="External"/><Relationship Id="rId2" Type="http://schemas.openxmlformats.org/officeDocument/2006/relationships/slide" Target="../slides/slide35.xml"/><Relationship Id="rId16" Type="http://schemas.openxmlformats.org/officeDocument/2006/relationships/hyperlink" Target="http://en.wikipedia.org/wiki/Weed" TargetMode="External"/><Relationship Id="rId20" Type="http://schemas.openxmlformats.org/officeDocument/2006/relationships/hyperlink" Target="http://en.wikipedia.org/wiki/Soil" TargetMode="External"/><Relationship Id="rId1" Type="http://schemas.openxmlformats.org/officeDocument/2006/relationships/notesMaster" Target="../notesMasters/notesMaster1.xml"/><Relationship Id="rId6" Type="http://schemas.openxmlformats.org/officeDocument/2006/relationships/hyperlink" Target="#cite_note-nytimes-0"/><Relationship Id="rId11" Type="http://schemas.openxmlformats.org/officeDocument/2006/relationships/hyperlink" Target="http://en.wikipedia.org/wiki/Australasia" TargetMode="External"/><Relationship Id="rId5" Type="http://schemas.openxmlformats.org/officeDocument/2006/relationships/hyperlink" Target="http://en.wikipedia.org/wiki/Portulacaceae" TargetMode="External"/><Relationship Id="rId15" Type="http://schemas.openxmlformats.org/officeDocument/2006/relationships/hyperlink" Target="#cite_note-1"/><Relationship Id="rId10" Type="http://schemas.openxmlformats.org/officeDocument/2006/relationships/hyperlink" Target="http://en.wikipedia.org/wiki/Malesia" TargetMode="External"/><Relationship Id="rId19" Type="http://schemas.openxmlformats.org/officeDocument/2006/relationships/hyperlink" Target="http://en.wikipedia.org/wiki/Taproot" TargetMode="External"/><Relationship Id="rId4" Type="http://schemas.openxmlformats.org/officeDocument/2006/relationships/hyperlink" Target="http://en.wikipedia.org/wiki/Succulent" TargetMode="External"/><Relationship Id="rId9" Type="http://schemas.openxmlformats.org/officeDocument/2006/relationships/hyperlink" Target="http://en.wikipedia.org/wiki/Indian_Subcontinent" TargetMode="External"/><Relationship Id="rId14" Type="http://schemas.openxmlformats.org/officeDocument/2006/relationships/hyperlink" Target="http://en.wikipedia.org/wiki/Pre-Columbian"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Trifoliolate" TargetMode="External"/><Relationship Id="rId3" Type="http://schemas.openxmlformats.org/officeDocument/2006/relationships/hyperlink" Target="http://en.wikipedia.org/wiki/Herbaceous" TargetMode="External"/><Relationship Id="rId7" Type="http://schemas.openxmlformats.org/officeDocument/2006/relationships/hyperlink" Target="http://en.wikipedia.org/wiki/Shamrock"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cite_note-wotn-0"/><Relationship Id="rId11" Type="http://schemas.openxmlformats.org/officeDocument/2006/relationships/hyperlink" Target="#cite_note-wotn-0"/><Relationship Id="rId5" Type="http://schemas.openxmlformats.org/officeDocument/2006/relationships/hyperlink" Target="http://en.wikipedia.org/wiki/Peduncle_(botany)" TargetMode="External"/><Relationship Id="rId10" Type="http://schemas.openxmlformats.org/officeDocument/2006/relationships/hyperlink" Target="http://en.wikipedia.org/wiki/Stolon" TargetMode="External"/><Relationship Id="rId4" Type="http://schemas.openxmlformats.org/officeDocument/2006/relationships/hyperlink" Target="http://en.wikipedia.org/wiki/Perennial_plant" TargetMode="External"/><Relationship Id="rId9" Type="http://schemas.openxmlformats.org/officeDocument/2006/relationships/hyperlink" Target="http://en.wikipedia.org/wiki/Petiole_(botany)"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en.wikipedia.org/w/index.php?title=Nitrogen_robbery&amp;action=edit&amp;redlink=1" TargetMode="External"/><Relationship Id="rId13" Type="http://schemas.openxmlformats.org/officeDocument/2006/relationships/hyperlink" Target="http://en.wikipedia.org/wiki/Chlorophyll" TargetMode="External"/><Relationship Id="rId18" Type="http://schemas.openxmlformats.org/officeDocument/2006/relationships/hyperlink" Target="http://en.wikipedia.org/wiki/Rye" TargetMode="External"/><Relationship Id="rId3" Type="http://schemas.openxmlformats.org/officeDocument/2006/relationships/hyperlink" Target="http://en.wikipedia.org/wiki/Protein_deficiency" TargetMode="External"/><Relationship Id="rId7" Type="http://schemas.openxmlformats.org/officeDocument/2006/relationships/hyperlink" Target="http://en.wikipedia.org/wiki/Soil" TargetMode="External"/><Relationship Id="rId12" Type="http://schemas.openxmlformats.org/officeDocument/2006/relationships/hyperlink" Target="http://en.wikipedia.org/wiki/Etiolation" TargetMode="External"/><Relationship Id="rId17" Type="http://schemas.openxmlformats.org/officeDocument/2006/relationships/hyperlink" Target="http://en.wikipedia.org/wiki/Green_manure" TargetMode="External"/><Relationship Id="rId2" Type="http://schemas.openxmlformats.org/officeDocument/2006/relationships/slide" Target="../slides/slide41.xml"/><Relationship Id="rId16" Type="http://schemas.openxmlformats.org/officeDocument/2006/relationships/hyperlink" Target="http://en.wikipedia.org/wiki/Manure" TargetMode="External"/><Relationship Id="rId1" Type="http://schemas.openxmlformats.org/officeDocument/2006/relationships/notesMaster" Target="../notesMasters/notesMaster1.xml"/><Relationship Id="rId6" Type="http://schemas.openxmlformats.org/officeDocument/2006/relationships/hyperlink" Target="http://en.wikipedia.org/wiki/Sawdust" TargetMode="External"/><Relationship Id="rId11" Type="http://schemas.openxmlformats.org/officeDocument/2006/relationships/hyperlink" Target="http://en.wikipedia.org/wiki/Brassica" TargetMode="External"/><Relationship Id="rId5" Type="http://schemas.openxmlformats.org/officeDocument/2006/relationships/hyperlink" Target="http://en.wikipedia.org/wiki/Plant" TargetMode="External"/><Relationship Id="rId15" Type="http://schemas.openxmlformats.org/officeDocument/2006/relationships/hyperlink" Target="http://en.wikipedia.org/wiki/Foliar_feed" TargetMode="External"/><Relationship Id="rId10" Type="http://schemas.openxmlformats.org/officeDocument/2006/relationships/hyperlink" Target="http://en.wikipedia.org/wiki/Legume" TargetMode="External"/><Relationship Id="rId19" Type="http://schemas.openxmlformats.org/officeDocument/2006/relationships/hyperlink" Target="http://en.wikipedia.org/wiki/Winter_tares" TargetMode="External"/><Relationship Id="rId4" Type="http://schemas.openxmlformats.org/officeDocument/2006/relationships/hyperlink" Target="http://en.wikipedia.org/wiki/Nitrogen" TargetMode="External"/><Relationship Id="rId9" Type="http://schemas.openxmlformats.org/officeDocument/2006/relationships/hyperlink" Target="http://en.wikipedia.org/wiki/Nitrogen_fixation" TargetMode="External"/><Relationship Id="rId14" Type="http://schemas.openxmlformats.org/officeDocument/2006/relationships/hyperlink" Target="http://en.wikipedia.org/wiki/Mulch"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houseplants.suite101.com/article.cfm/recognizing_a_root_bound_pot_bound_plant#ixzz0cdCrsu1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Trap_crop" TargetMode="External"/><Relationship Id="rId3" Type="http://schemas.openxmlformats.org/officeDocument/2006/relationships/hyperlink" Target="http://en.wikipedia.org/wiki/Pest_(organism)" TargetMode="External"/><Relationship Id="rId7" Type="http://schemas.openxmlformats.org/officeDocument/2006/relationships/hyperlink" Target="http://en.wikipedia.org/wiki/Spinosad" TargetMode="External"/><Relationship Id="rId12" Type="http://schemas.openxmlformats.org/officeDocument/2006/relationships/hyperlink" Target="http://en.wikipedia.org/wiki/Companion_plant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Insecticide" TargetMode="External"/><Relationship Id="rId11" Type="http://schemas.openxmlformats.org/officeDocument/2006/relationships/hyperlink" Target="http://en.wikipedia.org/wiki/Velvetleaf" TargetMode="External"/><Relationship Id="rId5" Type="http://schemas.openxmlformats.org/officeDocument/2006/relationships/hyperlink" Target="http://en.wikipedia.org/wiki/Garden" TargetMode="External"/><Relationship Id="rId10" Type="http://schemas.openxmlformats.org/officeDocument/2006/relationships/hyperlink" Target="http://en.wikipedia.org/wiki/Aquilegia" TargetMode="External"/><Relationship Id="rId4" Type="http://schemas.openxmlformats.org/officeDocument/2006/relationships/hyperlink" Target="http://en.wikipedia.org/wiki/Crop_(agriculture)" TargetMode="External"/><Relationship Id="rId9" Type="http://schemas.openxmlformats.org/officeDocument/2006/relationships/hyperlink" Target="http://en.wikipedia.org/wiki/Lambsquart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Species" TargetMode="External"/><Relationship Id="rId3" Type="http://schemas.openxmlformats.org/officeDocument/2006/relationships/hyperlink" Target="http://en.wikipedia.org/wiki/Acari" TargetMode="External"/><Relationship Id="rId7" Type="http://schemas.openxmlformats.org/officeDocument/2006/relationships/hyperlink" Target="http://en.wikipedia.org/wiki/Cel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Spider_web" TargetMode="External"/><Relationship Id="rId5" Type="http://schemas.openxmlformats.org/officeDocument/2006/relationships/hyperlink" Target="http://en.wikipedia.org/wiki/Plant" TargetMode="External"/><Relationship Id="rId4" Type="http://schemas.openxmlformats.org/officeDocument/2006/relationships/hyperlink" Target="http://en.wikipedia.org/wiki/Leaf"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Freshwater_snail" TargetMode="External"/><Relationship Id="rId3" Type="http://schemas.openxmlformats.org/officeDocument/2006/relationships/hyperlink" Target="http://en.wikipedia.org/wiki/Common_name" TargetMode="External"/><Relationship Id="rId7" Type="http://schemas.openxmlformats.org/officeDocument/2006/relationships/hyperlink" Target="http://en.wikipedia.org/wiki/Land_snai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Gastropod_shell" TargetMode="External"/><Relationship Id="rId11" Type="http://schemas.openxmlformats.org/officeDocument/2006/relationships/hyperlink" Target="http://en.wikipedia.org/wiki/Snail" TargetMode="External"/><Relationship Id="rId5" Type="http://schemas.openxmlformats.org/officeDocument/2006/relationships/hyperlink" Target="http://en.wikipedia.org/wiki/Gastropoda" TargetMode="External"/><Relationship Id="rId10" Type="http://schemas.openxmlformats.org/officeDocument/2006/relationships/hyperlink" Target="http://en.wikipedia.org/wiki/Gastropod" TargetMode="External"/><Relationship Id="rId4" Type="http://schemas.openxmlformats.org/officeDocument/2006/relationships/hyperlink" Target="http://en.wikipedia.org/wiki/Mollusca" TargetMode="External"/><Relationship Id="rId9" Type="http://schemas.openxmlformats.org/officeDocument/2006/relationships/hyperlink" Target="http://en.wikipedia.org/wiki/Slu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Hemipter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Upload.wikimedia.org</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Ohiolin.osu.edu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Edis.ifas.ufl.edu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White grubs</a:t>
            </a:r>
            <a:r>
              <a:rPr lang="en-US" dirty="0" smtClean="0"/>
              <a:t> or </a:t>
            </a:r>
            <a:r>
              <a:rPr lang="en-US" b="1" dirty="0" err="1" smtClean="0"/>
              <a:t>Grubworms</a:t>
            </a:r>
            <a:r>
              <a:rPr lang="en-US" dirty="0" smtClean="0"/>
              <a:t> are the larvae of scarabs (</a:t>
            </a:r>
            <a:r>
              <a:rPr lang="en-US" dirty="0" smtClean="0">
                <a:hlinkClick r:id="rId3" action="ppaction://hlinkfile" tooltip="Scarabaeoidea"/>
              </a:rPr>
              <a:t>beetles</a:t>
            </a:r>
            <a:r>
              <a:rPr lang="en-US" dirty="0" smtClean="0"/>
              <a:t>). Grubs commonly attack the roots of </a:t>
            </a:r>
            <a:r>
              <a:rPr lang="en-US" dirty="0" err="1" smtClean="0"/>
              <a:t>turfgrasses</a:t>
            </a:r>
            <a:r>
              <a:rPr lang="en-US" dirty="0" smtClean="0"/>
              <a:t> and ornamental plants. Damage first appears as drought stress such as </a:t>
            </a:r>
            <a:r>
              <a:rPr lang="en-US" dirty="0" smtClean="0">
                <a:hlinkClick r:id="rId4" tooltip="wiktionary:wilt"/>
              </a:rPr>
              <a:t>wilting</a:t>
            </a:r>
            <a:r>
              <a:rPr lang="en-US" dirty="0" smtClean="0"/>
              <a:t> and drooping.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Na.fs.fed.us</a:t>
            </a:r>
          </a:p>
          <a:p>
            <a:r>
              <a:rPr lang="en-US" dirty="0" smtClean="0"/>
              <a:t>Anthracnose fungi attack numerous hardwood species, including ash, basswood, birch, catalpa, elm, hickory, </a:t>
            </a:r>
            <a:r>
              <a:rPr lang="en-US" dirty="0" err="1" smtClean="0"/>
              <a:t>horsechestnut</a:t>
            </a:r>
            <a:r>
              <a:rPr lang="en-US" dirty="0" smtClean="0"/>
              <a:t>, London </a:t>
            </a:r>
            <a:r>
              <a:rPr lang="en-US" dirty="0" err="1" smtClean="0"/>
              <a:t>planetree</a:t>
            </a:r>
            <a:r>
              <a:rPr lang="en-US" dirty="0" smtClean="0"/>
              <a:t>, maple, oak, sycamore, </a:t>
            </a:r>
            <a:r>
              <a:rPr lang="en-US" dirty="0" err="1" smtClean="0"/>
              <a:t>tuliptree</a:t>
            </a:r>
            <a:r>
              <a:rPr lang="en-US" dirty="0" smtClean="0"/>
              <a:t>, and walnut (table 1). </a:t>
            </a:r>
          </a:p>
          <a:p>
            <a:r>
              <a:rPr lang="en-US" dirty="0" smtClean="0"/>
              <a:t>Although anthracnose diseases have been found wherever these trees grow, not all hardwoods are equally affected. The diseases are particularly severe on American sycamore, white oak and other oaks in the white oak group, and black walnut. Sometimes, these species are almost completely defoliated; and on black walnut, nut production is affected. Infections are frequently found on other oak species, including scarlet, black, red, and southern red oaks; but the red oaks appear to be less susceptible than the white oaks. Pin oak, swamp chestnut oak, bur oak, and London </a:t>
            </a:r>
            <a:r>
              <a:rPr lang="en-US" dirty="0" err="1" smtClean="0"/>
              <a:t>planetree</a:t>
            </a:r>
            <a:r>
              <a:rPr lang="en-US" dirty="0" smtClean="0"/>
              <a:t> are only occasionally infected by the fungi. </a:t>
            </a:r>
          </a:p>
          <a:p>
            <a:r>
              <a:rPr lang="en-US" b="1" dirty="0" smtClean="0"/>
              <a:t>Table 1.</a:t>
            </a:r>
            <a:r>
              <a:rPr lang="en-US" dirty="0" smtClean="0"/>
              <a:t> </a:t>
            </a:r>
            <a:r>
              <a:rPr lang="en-US" i="1" dirty="0" smtClean="0"/>
              <a:t>Hardwoods affected by anthracnose diseases</a:t>
            </a:r>
            <a:r>
              <a:rPr lang="en-US" dirty="0" smtClean="0"/>
              <a:t> </a:t>
            </a:r>
          </a:p>
          <a:p>
            <a:r>
              <a:rPr lang="en-US" b="1" dirty="0" smtClean="0"/>
              <a:t>Host</a:t>
            </a:r>
            <a:r>
              <a:rPr lang="en-US" dirty="0" smtClean="0"/>
              <a:t> </a:t>
            </a:r>
            <a:r>
              <a:rPr lang="en-US" b="1" dirty="0" smtClean="0"/>
              <a:t>Causal Fungi</a:t>
            </a:r>
            <a:r>
              <a:rPr lang="en-US" dirty="0" smtClean="0"/>
              <a:t> </a:t>
            </a:r>
            <a:r>
              <a:rPr lang="en-US" b="1" dirty="0" smtClean="0"/>
              <a:t>Parts of tree affected</a:t>
            </a:r>
            <a:r>
              <a:rPr lang="en-US" dirty="0" smtClean="0"/>
              <a:t> Ash, several species </a:t>
            </a:r>
            <a:r>
              <a:rPr lang="en-US" i="1" dirty="0" err="1" smtClean="0"/>
              <a:t>Discula</a:t>
            </a:r>
            <a:r>
              <a:rPr lang="en-US" i="1" dirty="0" smtClean="0"/>
              <a:t> </a:t>
            </a:r>
            <a:r>
              <a:rPr lang="en-US" i="1" dirty="0" err="1" smtClean="0"/>
              <a:t>umbrinella</a:t>
            </a:r>
            <a:r>
              <a:rPr lang="en-US" dirty="0" smtClean="0"/>
              <a:t/>
            </a:r>
            <a:br>
              <a:rPr lang="en-US" dirty="0" smtClean="0"/>
            </a:br>
            <a:r>
              <a:rPr lang="en-US" dirty="0" smtClean="0"/>
              <a:t>(</a:t>
            </a:r>
            <a:r>
              <a:rPr lang="en-US" dirty="0" err="1" smtClean="0"/>
              <a:t>Berk</a:t>
            </a:r>
            <a:r>
              <a:rPr lang="en-US" dirty="0" smtClean="0"/>
              <a:t>. et Br.) Sutton </a:t>
            </a:r>
            <a:br>
              <a:rPr lang="en-US" dirty="0" smtClean="0"/>
            </a:br>
            <a:r>
              <a:rPr lang="en-US" dirty="0" smtClean="0"/>
              <a:t>( = </a:t>
            </a:r>
            <a:r>
              <a:rPr lang="en-US" i="1" dirty="0" err="1" smtClean="0"/>
              <a:t>Gloeosporium</a:t>
            </a:r>
            <a:r>
              <a:rPr lang="en-US" i="1" dirty="0" smtClean="0"/>
              <a:t> </a:t>
            </a:r>
            <a:r>
              <a:rPr lang="en-US" i="1" dirty="0" err="1" smtClean="0"/>
              <a:t>addum</a:t>
            </a:r>
            <a:r>
              <a:rPr lang="en-US" dirty="0" smtClean="0"/>
              <a:t>) Leaves Basswood </a:t>
            </a:r>
            <a:r>
              <a:rPr lang="en-US" i="1" dirty="0" err="1" smtClean="0"/>
              <a:t>Apiognomonia</a:t>
            </a:r>
            <a:r>
              <a:rPr lang="en-US" i="1" dirty="0" smtClean="0"/>
              <a:t> </a:t>
            </a:r>
            <a:r>
              <a:rPr lang="en-US" i="1" dirty="0" err="1" smtClean="0"/>
              <a:t>tiliae</a:t>
            </a:r>
            <a:r>
              <a:rPr lang="en-US" dirty="0" smtClean="0"/>
              <a:t/>
            </a:r>
            <a:br>
              <a:rPr lang="en-US" dirty="0" smtClean="0"/>
            </a:br>
            <a:r>
              <a:rPr lang="en-US" dirty="0" smtClean="0"/>
              <a:t>(</a:t>
            </a:r>
            <a:r>
              <a:rPr lang="en-US" dirty="0" err="1" smtClean="0"/>
              <a:t>Rehm</a:t>
            </a:r>
            <a:r>
              <a:rPr lang="en-US" dirty="0" smtClean="0"/>
              <a:t>) v. </a:t>
            </a:r>
            <a:r>
              <a:rPr lang="en-US" dirty="0" err="1" smtClean="0"/>
              <a:t>Hoehnel</a:t>
            </a:r>
            <a:r>
              <a:rPr lang="en-US" dirty="0" smtClean="0"/>
              <a:t> </a:t>
            </a:r>
            <a:br>
              <a:rPr lang="en-US" dirty="0" smtClean="0"/>
            </a:br>
            <a:r>
              <a:rPr lang="en-US" dirty="0" smtClean="0"/>
              <a:t>( = </a:t>
            </a:r>
            <a:r>
              <a:rPr lang="en-US" i="1" dirty="0" err="1" smtClean="0"/>
              <a:t>Gnomonia</a:t>
            </a:r>
            <a:r>
              <a:rPr lang="en-US" i="1" dirty="0" smtClean="0"/>
              <a:t> </a:t>
            </a:r>
            <a:r>
              <a:rPr lang="en-US" i="1" dirty="0" err="1" smtClean="0"/>
              <a:t>tiliae</a:t>
            </a:r>
            <a:r>
              <a:rPr lang="en-US" dirty="0" smtClean="0"/>
              <a:t>) Leaves, twigs Birch, several species </a:t>
            </a:r>
            <a:r>
              <a:rPr lang="en-US" i="1" dirty="0" err="1" smtClean="0"/>
              <a:t>Asteroma</a:t>
            </a:r>
            <a:r>
              <a:rPr lang="en-US" i="1" dirty="0" smtClean="0"/>
              <a:t> </a:t>
            </a:r>
            <a:r>
              <a:rPr lang="en-US" i="1" dirty="0" err="1" smtClean="0"/>
              <a:t>microspermum</a:t>
            </a:r>
            <a:r>
              <a:rPr lang="en-US" dirty="0" smtClean="0"/>
              <a:t/>
            </a:r>
            <a:br>
              <a:rPr lang="en-US" dirty="0" smtClean="0"/>
            </a:br>
            <a:r>
              <a:rPr lang="en-US" dirty="0" smtClean="0"/>
              <a:t>(Peck) Sutton</a:t>
            </a:r>
            <a:br>
              <a:rPr lang="en-US" dirty="0" smtClean="0"/>
            </a:br>
            <a:r>
              <a:rPr lang="en-US" dirty="0" smtClean="0"/>
              <a:t>( = </a:t>
            </a:r>
            <a:r>
              <a:rPr lang="en-US" i="1" dirty="0" err="1" smtClean="0"/>
              <a:t>Gloeosporium</a:t>
            </a:r>
            <a:r>
              <a:rPr lang="en-US" i="1" dirty="0" smtClean="0"/>
              <a:t> </a:t>
            </a:r>
            <a:r>
              <a:rPr lang="en-US" i="1" dirty="0" err="1" smtClean="0"/>
              <a:t>betulaeluteae</a:t>
            </a:r>
            <a:r>
              <a:rPr lang="en-US" dirty="0" smtClean="0"/>
              <a:t>) </a:t>
            </a:r>
            <a:r>
              <a:rPr lang="en-US" i="1" dirty="0" err="1" smtClean="0"/>
              <a:t>Cryptocline</a:t>
            </a:r>
            <a:r>
              <a:rPr lang="en-US" i="1" dirty="0" smtClean="0"/>
              <a:t> </a:t>
            </a:r>
            <a:r>
              <a:rPr lang="en-US" i="1" dirty="0" err="1" smtClean="0"/>
              <a:t>betularum</a:t>
            </a:r>
            <a:r>
              <a:rPr lang="en-US" dirty="0" smtClean="0"/>
              <a:t> </a:t>
            </a:r>
            <a:br>
              <a:rPr lang="en-US" dirty="0" smtClean="0"/>
            </a:br>
            <a:r>
              <a:rPr lang="en-US" dirty="0" smtClean="0"/>
              <a:t>(Ell. et Mart.) v. </a:t>
            </a:r>
            <a:r>
              <a:rPr lang="en-US" dirty="0" err="1" smtClean="0"/>
              <a:t>Arx</a:t>
            </a:r>
            <a:r>
              <a:rPr lang="en-US" dirty="0" smtClean="0"/>
              <a:t> </a:t>
            </a:r>
            <a:br>
              <a:rPr lang="en-US" dirty="0" smtClean="0"/>
            </a:br>
            <a:r>
              <a:rPr lang="en-US" dirty="0" smtClean="0"/>
              <a:t>( = </a:t>
            </a:r>
            <a:r>
              <a:rPr lang="en-US" i="1" dirty="0" err="1" smtClean="0"/>
              <a:t>Gloeosporium</a:t>
            </a:r>
            <a:r>
              <a:rPr lang="en-US" i="1" dirty="0" smtClean="0"/>
              <a:t> </a:t>
            </a:r>
            <a:r>
              <a:rPr lang="en-US" i="1" dirty="0" err="1" smtClean="0"/>
              <a:t>betularum</a:t>
            </a:r>
            <a:r>
              <a:rPr lang="en-US" dirty="0" smtClean="0"/>
              <a:t>)</a:t>
            </a:r>
          </a:p>
          <a:p>
            <a:r>
              <a:rPr lang="en-US" dirty="0" smtClean="0"/>
              <a:t>Leaves Catalpa, northern and southern </a:t>
            </a:r>
            <a:r>
              <a:rPr lang="en-US" i="1" dirty="0" err="1" smtClean="0"/>
              <a:t>Colletotrichum</a:t>
            </a:r>
            <a:r>
              <a:rPr lang="en-US" i="1" dirty="0" smtClean="0"/>
              <a:t> </a:t>
            </a:r>
            <a:r>
              <a:rPr lang="en-US" i="1" dirty="0" err="1" smtClean="0"/>
              <a:t>gloeosporioides</a:t>
            </a:r>
            <a:r>
              <a:rPr lang="en-US" dirty="0" smtClean="0"/>
              <a:t/>
            </a:r>
            <a:br>
              <a:rPr lang="en-US" dirty="0" smtClean="0"/>
            </a:br>
            <a:r>
              <a:rPr lang="en-US" dirty="0" smtClean="0"/>
              <a:t>(</a:t>
            </a:r>
            <a:r>
              <a:rPr lang="en-US" dirty="0" err="1" smtClean="0"/>
              <a:t>Penz</a:t>
            </a:r>
            <a:r>
              <a:rPr lang="en-US" dirty="0" smtClean="0"/>
              <a:t>.) </a:t>
            </a:r>
            <a:r>
              <a:rPr lang="en-US" dirty="0" err="1" smtClean="0"/>
              <a:t>Sacc</a:t>
            </a:r>
            <a:r>
              <a:rPr lang="en-US" dirty="0" smtClean="0"/>
              <a:t>.</a:t>
            </a:r>
            <a:br>
              <a:rPr lang="en-US" dirty="0" smtClean="0"/>
            </a:br>
            <a:r>
              <a:rPr lang="en-US" dirty="0" smtClean="0"/>
              <a:t>( = </a:t>
            </a:r>
            <a:r>
              <a:rPr lang="en-US" i="1" dirty="0" err="1" smtClean="0"/>
              <a:t>Gloeosporium</a:t>
            </a:r>
            <a:r>
              <a:rPr lang="en-US" i="1" dirty="0" smtClean="0"/>
              <a:t> </a:t>
            </a:r>
            <a:r>
              <a:rPr lang="en-US" i="1" dirty="0" err="1" smtClean="0"/>
              <a:t>catalpae</a:t>
            </a:r>
            <a:r>
              <a:rPr lang="en-US" dirty="0" smtClean="0"/>
              <a:t>) Leaves Elm, several species </a:t>
            </a:r>
            <a:r>
              <a:rPr lang="en-US" i="1" dirty="0" err="1" smtClean="0"/>
              <a:t>Asteroma</a:t>
            </a:r>
            <a:r>
              <a:rPr lang="en-US" i="1" dirty="0" smtClean="0"/>
              <a:t> </a:t>
            </a:r>
            <a:r>
              <a:rPr lang="en-US" i="1" dirty="0" err="1" smtClean="0"/>
              <a:t>inconspicuum</a:t>
            </a:r>
            <a:r>
              <a:rPr lang="en-US" dirty="0" smtClean="0"/>
              <a:t/>
            </a:r>
            <a:br>
              <a:rPr lang="en-US" dirty="0" smtClean="0"/>
            </a:br>
            <a:r>
              <a:rPr lang="en-US" dirty="0" smtClean="0"/>
              <a:t>(Cav.) Sutton</a:t>
            </a:r>
            <a:br>
              <a:rPr lang="en-US" dirty="0" smtClean="0"/>
            </a:br>
            <a:r>
              <a:rPr lang="en-US" dirty="0" smtClean="0"/>
              <a:t>( = </a:t>
            </a:r>
            <a:r>
              <a:rPr lang="en-US" i="1" dirty="0" err="1" smtClean="0"/>
              <a:t>Gloeosporium</a:t>
            </a:r>
            <a:r>
              <a:rPr lang="en-US" i="1" dirty="0" smtClean="0"/>
              <a:t> </a:t>
            </a:r>
            <a:r>
              <a:rPr lang="en-US" i="1" dirty="0" err="1" smtClean="0"/>
              <a:t>inconspicuum</a:t>
            </a:r>
            <a:r>
              <a:rPr lang="en-US" dirty="0" smtClean="0"/>
              <a:t>) Leaves, twigs Hickory, several species </a:t>
            </a:r>
            <a:r>
              <a:rPr lang="en-US" i="1" dirty="0" err="1" smtClean="0"/>
              <a:t>Gnomonia</a:t>
            </a:r>
            <a:r>
              <a:rPr lang="en-US" i="1" dirty="0" smtClean="0"/>
              <a:t> </a:t>
            </a:r>
            <a:r>
              <a:rPr lang="en-US" i="1" dirty="0" err="1" smtClean="0"/>
              <a:t>caryae</a:t>
            </a:r>
            <a:r>
              <a:rPr lang="en-US" dirty="0" smtClean="0"/>
              <a:t> Wolf Leaves, twigs </a:t>
            </a:r>
            <a:r>
              <a:rPr lang="en-US" dirty="0" err="1" smtClean="0"/>
              <a:t>Horsechestnut</a:t>
            </a:r>
            <a:r>
              <a:rPr lang="en-US" dirty="0" smtClean="0"/>
              <a:t> </a:t>
            </a:r>
            <a:r>
              <a:rPr lang="en-US" i="1" dirty="0" err="1" smtClean="0"/>
              <a:t>Glomerella</a:t>
            </a:r>
            <a:r>
              <a:rPr lang="en-US" i="1" dirty="0" smtClean="0"/>
              <a:t> </a:t>
            </a:r>
            <a:r>
              <a:rPr lang="en-US" i="1" dirty="0" err="1" smtClean="0"/>
              <a:t>cingulata</a:t>
            </a:r>
            <a:r>
              <a:rPr lang="en-US" dirty="0" smtClean="0"/>
              <a:t/>
            </a:r>
            <a:br>
              <a:rPr lang="en-US" dirty="0" smtClean="0"/>
            </a:br>
            <a:r>
              <a:rPr lang="en-US" dirty="0" smtClean="0"/>
              <a:t>(</a:t>
            </a:r>
            <a:r>
              <a:rPr lang="en-US" dirty="0" err="1" smtClean="0"/>
              <a:t>Stonem</a:t>
            </a:r>
            <a:r>
              <a:rPr lang="en-US" dirty="0" smtClean="0"/>
              <a:t>.) </a:t>
            </a:r>
            <a:r>
              <a:rPr lang="en-US" dirty="0" err="1" smtClean="0"/>
              <a:t>Spauld</a:t>
            </a:r>
            <a:r>
              <a:rPr lang="en-US" dirty="0" smtClean="0"/>
              <a:t>. &amp; </a:t>
            </a:r>
            <a:r>
              <a:rPr lang="en-US" dirty="0" err="1" smtClean="0"/>
              <a:t>Schrenk</a:t>
            </a:r>
            <a:r>
              <a:rPr lang="en-US" dirty="0" smtClean="0"/>
              <a:t> Leaves, twigs Maple, several species </a:t>
            </a:r>
            <a:r>
              <a:rPr lang="en-US" i="1" dirty="0" err="1" smtClean="0"/>
              <a:t>Kabatiella</a:t>
            </a:r>
            <a:r>
              <a:rPr lang="en-US" i="1" dirty="0" smtClean="0"/>
              <a:t> </a:t>
            </a:r>
            <a:r>
              <a:rPr lang="en-US" i="1" dirty="0" err="1" smtClean="0"/>
              <a:t>apocrypta</a:t>
            </a:r>
            <a:r>
              <a:rPr lang="en-US" dirty="0" smtClean="0"/>
              <a:t/>
            </a:r>
            <a:br>
              <a:rPr lang="en-US" dirty="0" smtClean="0"/>
            </a:br>
            <a:r>
              <a:rPr lang="en-US" dirty="0" smtClean="0"/>
              <a:t>(Ell. et </a:t>
            </a:r>
            <a:r>
              <a:rPr lang="en-US" dirty="0" err="1" smtClean="0"/>
              <a:t>Ev</a:t>
            </a:r>
            <a:r>
              <a:rPr lang="en-US" dirty="0" smtClean="0"/>
              <a:t>.) v. </a:t>
            </a:r>
            <a:r>
              <a:rPr lang="en-US" dirty="0" err="1" smtClean="0"/>
              <a:t>Arx</a:t>
            </a:r>
            <a:r>
              <a:rPr lang="en-US" dirty="0" smtClean="0"/>
              <a:t/>
            </a:r>
            <a:br>
              <a:rPr lang="en-US" dirty="0" smtClean="0"/>
            </a:br>
            <a:r>
              <a:rPr lang="en-US" dirty="0" smtClean="0"/>
              <a:t>( = </a:t>
            </a:r>
            <a:r>
              <a:rPr lang="en-US" i="1" dirty="0" err="1" smtClean="0"/>
              <a:t>Gloeosporium</a:t>
            </a:r>
            <a:r>
              <a:rPr lang="en-US" i="1" dirty="0" smtClean="0"/>
              <a:t> </a:t>
            </a:r>
            <a:r>
              <a:rPr lang="en-US" i="1" dirty="0" err="1" smtClean="0"/>
              <a:t>apocryptum</a:t>
            </a:r>
            <a:r>
              <a:rPr lang="en-US" dirty="0" smtClean="0"/>
              <a:t>) Leaves, twigs Oak, many species </a:t>
            </a:r>
            <a:r>
              <a:rPr lang="en-US" i="1" dirty="0" err="1" smtClean="0"/>
              <a:t>Apiognomonia</a:t>
            </a:r>
            <a:r>
              <a:rPr lang="en-US" i="1" dirty="0" smtClean="0"/>
              <a:t> </a:t>
            </a:r>
            <a:r>
              <a:rPr lang="en-US" i="1" dirty="0" err="1" smtClean="0"/>
              <a:t>quercina</a:t>
            </a:r>
            <a:r>
              <a:rPr lang="en-US" dirty="0" smtClean="0"/>
              <a:t/>
            </a:r>
            <a:br>
              <a:rPr lang="en-US" dirty="0" smtClean="0"/>
            </a:br>
            <a:r>
              <a:rPr lang="en-US" dirty="0" smtClean="0"/>
              <a:t>(</a:t>
            </a:r>
            <a:r>
              <a:rPr lang="en-US" dirty="0" err="1" smtClean="0"/>
              <a:t>Kleb</a:t>
            </a:r>
            <a:r>
              <a:rPr lang="en-US" dirty="0" smtClean="0"/>
              <a:t>.) v. </a:t>
            </a:r>
            <a:r>
              <a:rPr lang="en-US" dirty="0" err="1" smtClean="0"/>
              <a:t>Hoehnel</a:t>
            </a:r>
            <a:r>
              <a:rPr lang="en-US" dirty="0" smtClean="0"/>
              <a:t/>
            </a:r>
            <a:br>
              <a:rPr lang="en-US" dirty="0" smtClean="0"/>
            </a:br>
            <a:r>
              <a:rPr lang="en-US" dirty="0" smtClean="0"/>
              <a:t>( = </a:t>
            </a:r>
            <a:r>
              <a:rPr lang="en-US" i="1" dirty="0" err="1" smtClean="0"/>
              <a:t>Gnomonia</a:t>
            </a:r>
            <a:r>
              <a:rPr lang="en-US" i="1" dirty="0" smtClean="0"/>
              <a:t> </a:t>
            </a:r>
            <a:r>
              <a:rPr lang="en-US" i="1" dirty="0" err="1" smtClean="0"/>
              <a:t>quercina</a:t>
            </a:r>
            <a:r>
              <a:rPr lang="en-US" dirty="0" smtClean="0"/>
              <a:t>) Leaves, twigs, buds, shoots London </a:t>
            </a:r>
            <a:r>
              <a:rPr lang="en-US" dirty="0" err="1" smtClean="0"/>
              <a:t>planetree</a:t>
            </a:r>
            <a:r>
              <a:rPr lang="en-US" dirty="0" smtClean="0"/>
              <a:t> </a:t>
            </a:r>
            <a:r>
              <a:rPr lang="en-US" i="1" dirty="0" err="1" smtClean="0"/>
              <a:t>Apiognomonia</a:t>
            </a:r>
            <a:r>
              <a:rPr lang="en-US" i="1" dirty="0" smtClean="0"/>
              <a:t> </a:t>
            </a:r>
            <a:r>
              <a:rPr lang="en-US" i="1" dirty="0" err="1" smtClean="0"/>
              <a:t>veneta</a:t>
            </a:r>
            <a:r>
              <a:rPr lang="en-US" dirty="0" smtClean="0"/>
              <a:t/>
            </a:r>
            <a:br>
              <a:rPr lang="en-US" dirty="0" smtClean="0"/>
            </a:br>
            <a:r>
              <a:rPr lang="en-US" dirty="0" smtClean="0"/>
              <a:t>(</a:t>
            </a:r>
            <a:r>
              <a:rPr lang="en-US" dirty="0" err="1" smtClean="0"/>
              <a:t>Saec</a:t>
            </a:r>
            <a:r>
              <a:rPr lang="en-US" dirty="0" smtClean="0"/>
              <a:t>. et </a:t>
            </a:r>
            <a:r>
              <a:rPr lang="en-US" dirty="0" err="1" smtClean="0"/>
              <a:t>Speg</a:t>
            </a:r>
            <a:r>
              <a:rPr lang="en-US" dirty="0" smtClean="0"/>
              <a:t>.) v. </a:t>
            </a:r>
            <a:r>
              <a:rPr lang="en-US" dirty="0" err="1" smtClean="0"/>
              <a:t>Hoehnel</a:t>
            </a:r>
            <a:r>
              <a:rPr lang="en-US" dirty="0" smtClean="0"/>
              <a:t/>
            </a:r>
            <a:br>
              <a:rPr lang="en-US" dirty="0" smtClean="0"/>
            </a:br>
            <a:r>
              <a:rPr lang="en-US" dirty="0" smtClean="0"/>
              <a:t>( = </a:t>
            </a:r>
            <a:r>
              <a:rPr lang="en-US" i="1" dirty="0" err="1" smtClean="0"/>
              <a:t>Gnomonia</a:t>
            </a:r>
            <a:r>
              <a:rPr lang="en-US" i="1" dirty="0" smtClean="0"/>
              <a:t> </a:t>
            </a:r>
            <a:r>
              <a:rPr lang="en-US" i="1" dirty="0" err="1" smtClean="0"/>
              <a:t>platani</a:t>
            </a:r>
            <a:r>
              <a:rPr lang="en-US" dirty="0" smtClean="0"/>
              <a:t>) Leaves, twigs, buds, shoots Sycamore, American and European </a:t>
            </a:r>
            <a:r>
              <a:rPr lang="en-US" i="1" dirty="0" err="1" smtClean="0"/>
              <a:t>Apiognomonia</a:t>
            </a:r>
            <a:r>
              <a:rPr lang="en-US" i="1" dirty="0" smtClean="0"/>
              <a:t> </a:t>
            </a:r>
            <a:r>
              <a:rPr lang="en-US" i="1" dirty="0" err="1" smtClean="0"/>
              <a:t>veneta</a:t>
            </a:r>
            <a:r>
              <a:rPr lang="en-US" dirty="0" smtClean="0"/>
              <a:t/>
            </a:r>
            <a:br>
              <a:rPr lang="en-US" dirty="0" smtClean="0"/>
            </a:br>
            <a:r>
              <a:rPr lang="en-US" dirty="0" smtClean="0"/>
              <a:t>(</a:t>
            </a:r>
            <a:r>
              <a:rPr lang="en-US" dirty="0" err="1" smtClean="0"/>
              <a:t>Saec</a:t>
            </a:r>
            <a:r>
              <a:rPr lang="en-US" dirty="0" smtClean="0"/>
              <a:t>. et </a:t>
            </a:r>
            <a:r>
              <a:rPr lang="en-US" dirty="0" err="1" smtClean="0"/>
              <a:t>Speg</a:t>
            </a:r>
            <a:r>
              <a:rPr lang="en-US" dirty="0" smtClean="0"/>
              <a:t>.) v. </a:t>
            </a:r>
            <a:r>
              <a:rPr lang="en-US" dirty="0" err="1" smtClean="0"/>
              <a:t>Hoehnel</a:t>
            </a:r>
            <a:r>
              <a:rPr lang="en-US" dirty="0" smtClean="0"/>
              <a:t/>
            </a:r>
            <a:br>
              <a:rPr lang="en-US" dirty="0" smtClean="0"/>
            </a:br>
            <a:r>
              <a:rPr lang="en-US" dirty="0" smtClean="0"/>
              <a:t>( = </a:t>
            </a:r>
            <a:r>
              <a:rPr lang="en-US" i="1" dirty="0" err="1" smtClean="0"/>
              <a:t>Gnomonia</a:t>
            </a:r>
            <a:r>
              <a:rPr lang="en-US" i="1" dirty="0" smtClean="0"/>
              <a:t> </a:t>
            </a:r>
            <a:r>
              <a:rPr lang="en-US" i="1" dirty="0" err="1" smtClean="0"/>
              <a:t>platani</a:t>
            </a:r>
            <a:r>
              <a:rPr lang="en-US" dirty="0" smtClean="0"/>
              <a:t>) Leaves, twigs, buds, shoots </a:t>
            </a:r>
            <a:r>
              <a:rPr lang="en-US" dirty="0" err="1" smtClean="0"/>
              <a:t>Tuliptree</a:t>
            </a:r>
            <a:r>
              <a:rPr lang="en-US" dirty="0" smtClean="0"/>
              <a:t> or yellow-poplar </a:t>
            </a:r>
            <a:r>
              <a:rPr lang="en-US" i="1" dirty="0" err="1" smtClean="0"/>
              <a:t>Colletotrichum</a:t>
            </a:r>
            <a:r>
              <a:rPr lang="en-US" i="1" dirty="0" smtClean="0"/>
              <a:t> </a:t>
            </a:r>
            <a:r>
              <a:rPr lang="en-US" i="1" dirty="0" err="1" smtClean="0"/>
              <a:t>gloeosporioides</a:t>
            </a:r>
            <a:r>
              <a:rPr lang="en-US" dirty="0" smtClean="0"/>
              <a:t/>
            </a:r>
            <a:br>
              <a:rPr lang="en-US" dirty="0" smtClean="0"/>
            </a:br>
            <a:r>
              <a:rPr lang="en-US" dirty="0" smtClean="0"/>
              <a:t>(</a:t>
            </a:r>
            <a:r>
              <a:rPr lang="en-US" dirty="0" err="1" smtClean="0"/>
              <a:t>Penz</a:t>
            </a:r>
            <a:r>
              <a:rPr lang="en-US" dirty="0" smtClean="0"/>
              <a:t>.) </a:t>
            </a:r>
            <a:r>
              <a:rPr lang="en-US" dirty="0" err="1" smtClean="0"/>
              <a:t>Sacc</a:t>
            </a:r>
            <a:r>
              <a:rPr lang="en-US" dirty="0" smtClean="0"/>
              <a:t>.</a:t>
            </a:r>
            <a:br>
              <a:rPr lang="en-US" dirty="0" smtClean="0"/>
            </a:br>
            <a:r>
              <a:rPr lang="en-US" dirty="0" smtClean="0"/>
              <a:t>( = </a:t>
            </a:r>
            <a:r>
              <a:rPr lang="en-US" i="1" dirty="0" err="1" smtClean="0"/>
              <a:t>Gloeosporium</a:t>
            </a:r>
            <a:r>
              <a:rPr lang="en-US" i="1" dirty="0" smtClean="0"/>
              <a:t> </a:t>
            </a:r>
            <a:r>
              <a:rPr lang="en-US" i="1" dirty="0" err="1" smtClean="0"/>
              <a:t>liriodendri</a:t>
            </a:r>
            <a:r>
              <a:rPr lang="en-US" dirty="0" smtClean="0"/>
              <a:t>) Leaves Walnut, several species </a:t>
            </a:r>
            <a:r>
              <a:rPr lang="en-US" i="1" dirty="0" err="1" smtClean="0"/>
              <a:t>Gnomonia</a:t>
            </a:r>
            <a:r>
              <a:rPr lang="en-US" i="1" dirty="0" smtClean="0"/>
              <a:t> </a:t>
            </a:r>
            <a:r>
              <a:rPr lang="en-US" i="1" dirty="0" err="1" smtClean="0"/>
              <a:t>leptosyla</a:t>
            </a:r>
            <a:r>
              <a:rPr lang="en-US" dirty="0" smtClean="0"/>
              <a:t/>
            </a:r>
            <a:br>
              <a:rPr lang="en-US" dirty="0" smtClean="0"/>
            </a:br>
            <a:r>
              <a:rPr lang="en-US" dirty="0" smtClean="0"/>
              <a:t>Ell. et </a:t>
            </a:r>
            <a:r>
              <a:rPr lang="en-US" dirty="0" err="1" smtClean="0"/>
              <a:t>Ev</a:t>
            </a:r>
            <a:r>
              <a:rPr lang="en-US" dirty="0" smtClean="0"/>
              <a:t>. Leaves, twigs, fruit Evidence of Infection </a:t>
            </a:r>
          </a:p>
          <a:p>
            <a:r>
              <a:rPr lang="en-US" dirty="0" smtClean="0"/>
              <a:t>Symptoms on infected leaves range from tiny dead spots to large circular or irregular dead blotches, depending on the tree species. Dead areas are black, brown, or purple. On sycamore (cover photo) and maple (fig. 1), infected areas are often found along the veins and midrib of the leaf. The dead areas may merge until the whole leaf dies. </a:t>
            </a:r>
          </a:p>
          <a:p>
            <a:r>
              <a:rPr lang="en-US" dirty="0" smtClean="0"/>
              <a:t>Infection in the early spring may turn the leaves black so that they resemble leaves damaged by frost (fig. 2). If they are not killed by the fungi, young leaves may become distorted by the unequal growth in healthy and infected parts. Distorted leaves are common on oaks. </a:t>
            </a:r>
          </a:p>
          <a:p>
            <a:r>
              <a:rPr lang="en-US" b="1" dirty="0" smtClean="0"/>
              <a:t>Figure 1.</a:t>
            </a:r>
            <a:r>
              <a:rPr lang="en-US" dirty="0" smtClean="0"/>
              <a:t> </a:t>
            </a:r>
            <a:r>
              <a:rPr lang="en-US" i="1" dirty="0" smtClean="0"/>
              <a:t>Anthracnose on Norway maple.</a:t>
            </a:r>
            <a:r>
              <a:rPr lang="en-US" dirty="0" smtClean="0"/>
              <a:t> </a:t>
            </a:r>
            <a:r>
              <a:rPr lang="en-US" b="1" dirty="0" smtClean="0"/>
              <a:t>Figure 2.</a:t>
            </a:r>
            <a:r>
              <a:rPr lang="en-US" dirty="0" smtClean="0"/>
              <a:t> </a:t>
            </a:r>
            <a:r>
              <a:rPr lang="en-US" i="1" dirty="0" smtClean="0"/>
              <a:t>Healthy and anthracnose-damaged leaves on sycamore.</a:t>
            </a:r>
            <a:r>
              <a:rPr lang="en-US" dirty="0" smtClean="0"/>
              <a:t> </a:t>
            </a:r>
          </a:p>
          <a:p>
            <a:r>
              <a:rPr lang="en-US" dirty="0" smtClean="0"/>
              <a:t>When severely infected, trees may lose their leaves. But if defoliation occurs in spring or early summer, a tree will usually produce a second crop of leaves (fig. 3). </a:t>
            </a:r>
          </a:p>
          <a:p>
            <a:r>
              <a:rPr lang="en-US" dirty="0" smtClean="0"/>
              <a:t>Symptoms on most trees are confined to the leaves. On sycamores and oaks, however, the fungi may also affect twigs, buds, and shoots. </a:t>
            </a:r>
          </a:p>
          <a:p>
            <a:r>
              <a:rPr lang="en-US" b="1" dirty="0" smtClean="0"/>
              <a:t>Figure 3.</a:t>
            </a:r>
            <a:r>
              <a:rPr lang="en-US" dirty="0" smtClean="0"/>
              <a:t> </a:t>
            </a:r>
            <a:r>
              <a:rPr lang="en-US" i="1" dirty="0" smtClean="0"/>
              <a:t>Severely infected tree is </a:t>
            </a:r>
            <a:r>
              <a:rPr lang="en-US" i="1" dirty="0" err="1" smtClean="0"/>
              <a:t>refoliating</a:t>
            </a:r>
            <a:r>
              <a:rPr lang="en-US" i="1" dirty="0" smtClean="0"/>
              <a:t>.</a:t>
            </a:r>
            <a:r>
              <a:rPr lang="en-US" dirty="0" smtClean="0"/>
              <a:t> Symptoms: Sycamores, Oaks </a:t>
            </a:r>
          </a:p>
          <a:p>
            <a:r>
              <a:rPr lang="en-US" b="1" dirty="0" smtClean="0"/>
              <a:t>Figure 5.</a:t>
            </a:r>
            <a:r>
              <a:rPr lang="en-US" dirty="0" smtClean="0"/>
              <a:t> </a:t>
            </a:r>
            <a:r>
              <a:rPr lang="en-US" i="1" dirty="0" smtClean="0"/>
              <a:t>Anthracnose infection along the vein of an oak </a:t>
            </a:r>
            <a:r>
              <a:rPr lang="en-US" i="1" dirty="0" err="1" smtClean="0"/>
              <a:t>leaf.</a:t>
            </a:r>
            <a:r>
              <a:rPr lang="en-US" dirty="0" err="1" smtClean="0"/>
              <a:t>On</a:t>
            </a:r>
            <a:r>
              <a:rPr lang="en-US" dirty="0" smtClean="0"/>
              <a:t> sycamores, there are four distinct stages of anthracnose: twig blight, bud blight, shoot blight, and leaf blight. These stages often overlap (fig. 4); any one or more stages can be seen during the spring or summer when weather conditions are just right for the development of the disease. </a:t>
            </a:r>
          </a:p>
          <a:p>
            <a:r>
              <a:rPr lang="en-US" dirty="0" smtClean="0"/>
              <a:t>On oaks in the white oak group, symptoms are similar to those on sycamore (fig. 5), but less severe. </a:t>
            </a:r>
          </a:p>
          <a:p>
            <a:r>
              <a:rPr lang="en-US" b="1" dirty="0" smtClean="0"/>
              <a:t>Figure 4.</a:t>
            </a:r>
            <a:r>
              <a:rPr lang="en-US" dirty="0" smtClean="0"/>
              <a:t> </a:t>
            </a:r>
            <a:r>
              <a:rPr lang="en-US" i="1" dirty="0" smtClean="0"/>
              <a:t>Twig, bud, shoot, and leaf blight on sycamore.</a:t>
            </a:r>
            <a:r>
              <a:rPr lang="en-US" dirty="0" smtClean="0"/>
              <a:t> </a:t>
            </a:r>
          </a:p>
          <a:p>
            <a:r>
              <a:rPr lang="en-US" b="1" i="1" dirty="0" smtClean="0"/>
              <a:t>Twig blight.</a:t>
            </a:r>
            <a:r>
              <a:rPr lang="en-US" dirty="0" smtClean="0"/>
              <a:t> Twig blight occurs in the spring before the leaves emerge. After the tips of 1-year-old twigs are killed, small, black fruiting bodies of the fungus soon break through the bark of the dead twigs (fig. 6). Later, cankers-dead areas in the bark-may appear on older branches below the dead twigs (fig. 7). These cankers girdle and kill the branches. </a:t>
            </a:r>
          </a:p>
          <a:p>
            <a:r>
              <a:rPr lang="en-US" b="1" dirty="0" smtClean="0"/>
              <a:t>Figure 6.</a:t>
            </a:r>
            <a:r>
              <a:rPr lang="en-US" dirty="0" smtClean="0"/>
              <a:t> </a:t>
            </a:r>
            <a:r>
              <a:rPr lang="en-US" i="1" dirty="0" smtClean="0"/>
              <a:t>Fungal fruiting bodies break through the bark of a dead sycamore twig.</a:t>
            </a:r>
            <a:r>
              <a:rPr lang="en-US" dirty="0" smtClean="0"/>
              <a:t> </a:t>
            </a:r>
            <a:r>
              <a:rPr lang="en-US" b="1" dirty="0" smtClean="0"/>
              <a:t>Figure 7.</a:t>
            </a:r>
            <a:r>
              <a:rPr lang="en-US" dirty="0" smtClean="0"/>
              <a:t> </a:t>
            </a:r>
            <a:r>
              <a:rPr lang="en-US" i="1" dirty="0" smtClean="0"/>
              <a:t>Canker below dead sycamore branch.</a:t>
            </a:r>
            <a:r>
              <a:rPr lang="en-US" dirty="0" smtClean="0"/>
              <a:t> </a:t>
            </a:r>
            <a:r>
              <a:rPr lang="en-US" b="1" i="1" dirty="0" smtClean="0"/>
              <a:t>Bud blight.</a:t>
            </a:r>
            <a:r>
              <a:rPr lang="en-US" dirty="0" smtClean="0"/>
              <a:t> Bud blight occurs at the same time as twig blight. When cankers girdle the individual buds, the buds die before the bud caps begin to break. </a:t>
            </a:r>
          </a:p>
          <a:p>
            <a:r>
              <a:rPr lang="en-US" b="1" i="1" dirty="0" smtClean="0"/>
              <a:t>Shoot blight.</a:t>
            </a:r>
            <a:r>
              <a:rPr lang="en-US" dirty="0" smtClean="0"/>
              <a:t> During the shoot blight stage, emerging shoots and new immature leaves suddenly die. </a:t>
            </a:r>
          </a:p>
          <a:p>
            <a:r>
              <a:rPr lang="en-US" b="1" i="1" dirty="0" smtClean="0"/>
              <a:t>Leaf blight.</a:t>
            </a:r>
            <a:r>
              <a:rPr lang="en-US" dirty="0" smtClean="0"/>
              <a:t> In the leaf blight stage, both young and mature leaves are infected with spores produced on twigs and branch cankers. Necrotic spots or blotches are found on the leaves, and dark-brown fruiting bodies of the fungus are found on diseased leaf tissue. </a:t>
            </a:r>
          </a:p>
          <a:p>
            <a:r>
              <a:rPr lang="en-US" dirty="0" smtClean="0"/>
              <a:t>Spread of Infection </a:t>
            </a:r>
          </a:p>
          <a:p>
            <a:r>
              <a:rPr lang="en-US" dirty="0" smtClean="0"/>
              <a:t>The fungi that cause anthracnose overwinter on infected debris from the tree or on infected buds and cankered twigs. </a:t>
            </a:r>
          </a:p>
          <a:p>
            <a:r>
              <a:rPr lang="en-US" dirty="0" smtClean="0"/>
              <a:t>In the spring during rainy periods, large numbers of microscopic spores are discharged by the fungi. The spores are windblown or splashed by the rain onto the young, growing leaves of host trees. During wet weather, the spores germinate; and the fungi penetrate the leaves, killing the new leaf tissue. </a:t>
            </a:r>
          </a:p>
          <a:p>
            <a:r>
              <a:rPr lang="en-US" dirty="0" smtClean="0"/>
              <a:t>On some species, the fungi in the infected areas of new leaves produce secondary spores, called summer spores. Wind and splashing rain spread the summer spores from leaf to leaf. The rapid increase of anthracnose in the summer and early fall is caused by these summer spores. Summer spores are common on ash and walnut. </a:t>
            </a:r>
          </a:p>
          <a:p>
            <a:r>
              <a:rPr lang="en-US" dirty="0" smtClean="0"/>
              <a:t>Influence of Weather </a:t>
            </a:r>
          </a:p>
          <a:p>
            <a:r>
              <a:rPr lang="en-US" dirty="0" smtClean="0"/>
              <a:t>The severity of sycamore anthracnose appears to be related to prevailing temperatures during March or early April. Twig, bud, and shoot blight are more severe if the prevailing average daily temperature remains relatively cool during the period - below 70 °F (21 °C). Prolonged warm periods of 2 to 3 days when day temperatures reach 80 °F (27 °C) will prevent the development of the fungus and thereby limit the disease severity. </a:t>
            </a:r>
          </a:p>
          <a:p>
            <a:r>
              <a:rPr lang="en-US" dirty="0" smtClean="0"/>
              <a:t>Anthracnose spores are spread by wind and rain. In addition, the spores need wet weather to germinate and penetrate the leaves. Therefore, anthracnose diseases may be severe in years with long, cool, rainy periods. If the following year is warm and dry, anthracnose may be inconspicuous or absent. </a:t>
            </a:r>
          </a:p>
          <a:p>
            <a:r>
              <a:rPr lang="en-US" dirty="0" smtClean="0"/>
              <a:t>Control </a:t>
            </a:r>
          </a:p>
          <a:p>
            <a:r>
              <a:rPr lang="en-US" dirty="0" smtClean="0"/>
              <a:t>In forest stands, anthracnose is impractical to control: spraying and pruning are far too expensive. However, management practices that allow better air movement and more sunshine, such as thinning, may inhibit the diseases by helping the foliage dry rapidly after a rain. Air circulation should be considered when planting trees susceptible to anthracnose. </a:t>
            </a:r>
          </a:p>
          <a:p>
            <a:r>
              <a:rPr lang="en-US" dirty="0" smtClean="0"/>
              <a:t>On shade and ornamental trees and nursery stock, anthracnose can be controlled by destroying the overwintering fungi in plant materials. Raking leaves and pruning infected twigs and branches reduce the amount of </a:t>
            </a:r>
            <a:r>
              <a:rPr lang="en-US" dirty="0" err="1" smtClean="0"/>
              <a:t>inoculum</a:t>
            </a:r>
            <a:r>
              <a:rPr lang="en-US" dirty="0" smtClean="0"/>
              <a:t> available. This infected material should be burned or otherwise destroyed. </a:t>
            </a:r>
          </a:p>
          <a:p>
            <a:r>
              <a:rPr lang="en-US" dirty="0" smtClean="0"/>
              <a:t>Anthracnose diseases on high-value trees and nursery stock can also he controlled by applying fungicides in the spring. </a:t>
            </a:r>
            <a:r>
              <a:rPr lang="en-US" dirty="0" err="1" smtClean="0"/>
              <a:t>Benomyl</a:t>
            </a:r>
            <a:r>
              <a:rPr lang="en-US" dirty="0" smtClean="0"/>
              <a:t>, plus a spreader-sticker applied at bud break, will provide good control. A chemical mixture of hydrated lime, copper sulfate, and water (4-4-50), known as Bordeaux mixture, is registered for use against anthracnose on elm, maple, and sycamore; </a:t>
            </a:r>
            <a:r>
              <a:rPr lang="en-US" dirty="0" err="1" smtClean="0"/>
              <a:t>dodine</a:t>
            </a:r>
            <a:r>
              <a:rPr lang="en-US" dirty="0" smtClean="0"/>
              <a:t> can be used against anthracnose of sycamore and walnut. Specific recommendations on the use of these fungicides differ with the type of anthracnose and with the locality. </a:t>
            </a:r>
          </a:p>
          <a:p>
            <a:r>
              <a:rPr lang="en-US" dirty="0" smtClean="0"/>
              <a:t>Other management practices include fertilization and planting less susceptible species. The application of a complete fertilizer, such as 12-12-12, will improve the vigor of trees weakened by repeated attacks of anthracnose. Some species are less affected. London </a:t>
            </a:r>
            <a:r>
              <a:rPr lang="en-US" dirty="0" err="1" smtClean="0"/>
              <a:t>planetree</a:t>
            </a:r>
            <a:r>
              <a:rPr lang="en-US" dirty="0" smtClean="0"/>
              <a:t> is much less susceptible than American sycamore; oaks in the red oak group are generally more resistant than white oaks. </a:t>
            </a:r>
          </a:p>
          <a:p>
            <a:r>
              <a:rPr lang="en-US" dirty="0" smtClean="0"/>
              <a:t>Information </a:t>
            </a:r>
          </a:p>
          <a:p>
            <a:r>
              <a:rPr lang="en-US" dirty="0" smtClean="0"/>
              <a:t>Pesticides are reviewed continuously by the U.S Environmental Protection Agency; persons contemplating their use should ensure that the materials are registered. </a:t>
            </a:r>
          </a:p>
          <a:p>
            <a:r>
              <a:rPr lang="en-US" dirty="0" smtClean="0"/>
              <a:t>Private landowners can get information about anthracnose diseases from a Cooperative Extension agent at their land-grant college, a State agricultural experiment station, a county Extension office, the local State forestry office, or the Forest Pest Management staff, U.S. Department of Agriculture, Forest Service. </a:t>
            </a:r>
          </a:p>
          <a:p>
            <a:r>
              <a:rPr lang="en-US" dirty="0" smtClean="0"/>
              <a:t>Bibliography </a:t>
            </a:r>
          </a:p>
          <a:p>
            <a:r>
              <a:rPr lang="en-US" dirty="0" smtClean="0"/>
              <a:t>Carter, J. Cedric. Illinois trees: their diseases. Circ. 46. Urbana, IL: State of Illinois, Illinois Natural History Survey; 1964. 96 p. </a:t>
            </a:r>
          </a:p>
          <a:p>
            <a:r>
              <a:rPr lang="en-US" dirty="0" err="1" smtClean="0"/>
              <a:t>Neeley</a:t>
            </a:r>
            <a:r>
              <a:rPr lang="en-US" dirty="0" smtClean="0"/>
              <a:t>, Dan; </a:t>
            </a:r>
            <a:r>
              <a:rPr lang="en-US" dirty="0" err="1" smtClean="0"/>
              <a:t>Rimelick</a:t>
            </a:r>
            <a:r>
              <a:rPr lang="en-US" dirty="0" smtClean="0"/>
              <a:t>, E.B. Temperature and sycamore anthracnose severity. The Plant Disease Reporter. Beltsville, MD: U.S. Department of Agriculture, Crops Research Division; 1963; 47 (3): 171-175. </a:t>
            </a:r>
          </a:p>
          <a:p>
            <a:r>
              <a:rPr lang="en-US" dirty="0" smtClean="0"/>
              <a:t>Sinclair, W.A.; Johnson, W.T. Anthracnose diseases of trees and shrubs. Tree Pest </a:t>
            </a:r>
            <a:r>
              <a:rPr lang="en-US" dirty="0" err="1" smtClean="0"/>
              <a:t>Leafl</a:t>
            </a:r>
            <a:r>
              <a:rPr lang="en-US" dirty="0" smtClean="0"/>
              <a:t>. A 2. Ithaca, NY: NY State College of Agriculture and Life Sciences, Cornell University; 1977. 7 p. </a:t>
            </a:r>
          </a:p>
          <a:p>
            <a:r>
              <a:rPr lang="en-US" dirty="0" smtClean="0"/>
              <a:t>Pesticides used improperly can be injurious to human beings, animals, and plants. Follow the directions and heed all precautions on labels. Store pesticides in original containers under lock and key - out of the reach of children and animals - and away from food and feed. Apply pesticides so that they do not endanger humans, livestock, crops, beneficial insects, fish, and wildlife. Do not apply pesticides where there is danger of drift when honey bees or other pollinating insects are visiting plants, or in ways that may contaminate water or leave illegal residues. </a:t>
            </a:r>
          </a:p>
          <a:p>
            <a:r>
              <a:rPr lang="en-US" dirty="0" smtClean="0"/>
              <a:t>Avoid prolonged inhalation of pesticide sprays or dusts, wear protective clothing and equipment, if specified on the label. </a:t>
            </a:r>
          </a:p>
          <a:p>
            <a:r>
              <a:rPr lang="en-US" dirty="0" smtClean="0"/>
              <a:t>If your hands become contaminated with a pesticide, do not eat or drink until you have washed. In case a pesticide is swallowed or gets in the eyes, follow the first aid treatment given on the label, and get prompt medical attention. If a pesticide is spilled on your skin or clothing remove clothing immediately and wash skin thoroughly.</a:t>
            </a:r>
          </a:p>
          <a:p>
            <a:r>
              <a:rPr lang="en-US" dirty="0" smtClean="0"/>
              <a:t>NOTE: Some States have restrictions on the use of certain pesticides. Check your State and local regulations. Also, because registrations of pesticides are under constant review by the U.S. Environmental Protection Agency, consult your local forest pathologist, county agriculture agent, or State extension specialist to be sure the intended use is still registered. Revised December 1985</a:t>
            </a:r>
            <a:br>
              <a:rPr lang="en-US" dirty="0" smtClean="0"/>
            </a:br>
            <a:r>
              <a:rPr lang="en-US" dirty="0" smtClean="0"/>
              <a:t>Formatted for the Internet April 1998 </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Caf.wvu.edu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Apple scab</a:t>
            </a:r>
            <a:r>
              <a:rPr lang="en-US" dirty="0" smtClean="0"/>
              <a:t> is a disease of apple trees (genus </a:t>
            </a:r>
            <a:r>
              <a:rPr lang="en-US" i="1" dirty="0" err="1" smtClean="0">
                <a:hlinkClick r:id="rId3" action="ppaction://hlinkfile" tooltip="Malus"/>
              </a:rPr>
              <a:t>Malus</a:t>
            </a:r>
            <a:r>
              <a:rPr lang="en-US" dirty="0" smtClean="0"/>
              <a:t>) caused by the </a:t>
            </a:r>
            <a:r>
              <a:rPr lang="en-US" dirty="0" err="1" smtClean="0">
                <a:hlinkClick r:id="rId4" action="ppaction://hlinkfile" tooltip="Ascomycete"/>
              </a:rPr>
              <a:t>ascomycete</a:t>
            </a:r>
            <a:r>
              <a:rPr lang="en-US" dirty="0" smtClean="0"/>
              <a:t> </a:t>
            </a:r>
            <a:r>
              <a:rPr lang="en-US" dirty="0" smtClean="0">
                <a:hlinkClick r:id="rId5" action="ppaction://hlinkfile" tooltip="Fungus"/>
              </a:rPr>
              <a:t>fungus</a:t>
            </a:r>
            <a:r>
              <a:rPr lang="en-US" dirty="0" smtClean="0"/>
              <a:t> </a:t>
            </a:r>
            <a:r>
              <a:rPr lang="en-US" i="1" dirty="0" err="1" smtClean="0">
                <a:hlinkClick r:id="rId6" action="ppaction://hlinkfile" tooltip="Venturia inaequalis"/>
              </a:rPr>
              <a:t>Venturia</a:t>
            </a:r>
            <a:r>
              <a:rPr lang="en-US" i="1" dirty="0" smtClean="0">
                <a:hlinkClick r:id="rId6" action="ppaction://hlinkfile" tooltip="Venturia inaequalis"/>
              </a:rPr>
              <a:t> </a:t>
            </a:r>
            <a:r>
              <a:rPr lang="en-US" i="1" dirty="0" err="1" smtClean="0">
                <a:hlinkClick r:id="rId6" action="ppaction://hlinkfile" tooltip="Venturia inaequalis"/>
              </a:rPr>
              <a:t>inaequalis</a:t>
            </a:r>
            <a:r>
              <a:rPr lang="en-US" dirty="0" smtClean="0"/>
              <a:t>. The disease manifests as dull black or grey-brown lesions on the surface of tree leaves, buds or </a:t>
            </a:r>
            <a:r>
              <a:rPr lang="en-US" dirty="0" smtClean="0">
                <a:hlinkClick r:id="rId7" action="ppaction://hlinkfile" tooltip="Fruit"/>
              </a:rPr>
              <a:t>fruits</a:t>
            </a:r>
            <a:r>
              <a:rPr lang="en-US" dirty="0" smtClean="0"/>
              <a:t>. Lesions may also appear less frequently on the woody tissues of the tree. Fruits and the undersides of </a:t>
            </a:r>
            <a:r>
              <a:rPr lang="en-US" dirty="0" smtClean="0">
                <a:hlinkClick r:id="rId8" action="ppaction://hlinkfile" tooltip="Leaf"/>
              </a:rPr>
              <a:t>leaves</a:t>
            </a:r>
            <a:r>
              <a:rPr lang="en-US" dirty="0" smtClean="0"/>
              <a:t> are especially susceptible. The disease rarely kills its host, but can significantly reduce fruit yields and fruit quality. Affected fruits are less marketable due to the presence of the black fungal lesions.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err="1" smtClean="0"/>
              <a:t>Diplocarpon</a:t>
            </a:r>
            <a:r>
              <a:rPr lang="en-US" b="1" i="1" dirty="0" smtClean="0"/>
              <a:t> </a:t>
            </a:r>
            <a:r>
              <a:rPr lang="en-US" b="1" i="1" dirty="0" err="1" smtClean="0"/>
              <a:t>rosae</a:t>
            </a:r>
            <a:r>
              <a:rPr lang="en-US" dirty="0" smtClean="0"/>
              <a:t> is a </a:t>
            </a:r>
            <a:r>
              <a:rPr lang="en-US" dirty="0" smtClean="0">
                <a:hlinkClick r:id="rId3" action="ppaction://hlinkfile" tooltip="Fungus"/>
              </a:rPr>
              <a:t>fungus</a:t>
            </a:r>
            <a:r>
              <a:rPr lang="en-US" dirty="0" smtClean="0"/>
              <a:t> that causes the </a:t>
            </a:r>
            <a:r>
              <a:rPr lang="en-US" dirty="0" smtClean="0">
                <a:hlinkClick r:id="rId4" action="ppaction://hlinkfile" tooltip="Rose"/>
              </a:rPr>
              <a:t>rose</a:t>
            </a:r>
            <a:r>
              <a:rPr lang="en-US" dirty="0" smtClean="0"/>
              <a:t> disease Black Spot.</a:t>
            </a:r>
            <a:r>
              <a:rPr lang="en-US" baseline="30000" dirty="0" smtClean="0">
                <a:hlinkClick r:id="rId5" action="ppaction://hlinkfile"/>
              </a:rPr>
              <a:t>[1]</a:t>
            </a:r>
            <a:r>
              <a:rPr lang="en-US" dirty="0" smtClean="0"/>
              <a:t> Because it was observed by people of various countries around the same time (around </a:t>
            </a:r>
            <a:r>
              <a:rPr lang="en-US" dirty="0" smtClean="0">
                <a:hlinkClick r:id="rId6" action="ppaction://hlinkfile" tooltip="1830"/>
              </a:rPr>
              <a:t>1830</a:t>
            </a:r>
            <a:r>
              <a:rPr lang="en-US" dirty="0" smtClean="0"/>
              <a:t>), the nomenclature for the fungus varied with about 25 different names. The asexual stage is now known to be </a:t>
            </a:r>
            <a:r>
              <a:rPr lang="en-US" b="1" i="1" dirty="0" err="1" smtClean="0">
                <a:hlinkClick r:id="rId7" action="ppaction://hlinkfile" tooltip="Marssonina (page does not exist)"/>
              </a:rPr>
              <a:t>Marssonina</a:t>
            </a:r>
            <a:r>
              <a:rPr lang="en-US" b="1" i="1" dirty="0" smtClean="0"/>
              <a:t> </a:t>
            </a:r>
            <a:r>
              <a:rPr lang="en-US" b="1" i="1" dirty="0" err="1" smtClean="0"/>
              <a:t>rosae</a:t>
            </a:r>
            <a:r>
              <a:rPr lang="en-US" dirty="0" smtClean="0"/>
              <a:t> while the sexual and most common stage is known as </a:t>
            </a:r>
            <a:r>
              <a:rPr lang="en-US" i="1" dirty="0" err="1" smtClean="0"/>
              <a:t>Diplocarpon</a:t>
            </a:r>
            <a:r>
              <a:rPr lang="en-US" i="1" dirty="0" smtClean="0"/>
              <a:t> </a:t>
            </a:r>
            <a:r>
              <a:rPr lang="en-US" i="1" dirty="0" err="1" smtClean="0"/>
              <a:t>rosae</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Nu-distance.unl.edu</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229</a:t>
            </a:r>
            <a:br>
              <a:rPr lang="en-US" dirty="0" smtClean="0"/>
            </a:br>
            <a:r>
              <a:rPr lang="en-US" dirty="0" smtClean="0"/>
              <a:t>Black Spot</a:t>
            </a:r>
          </a:p>
          <a:p>
            <a:r>
              <a:rPr lang="en-US" b="1" i="1" dirty="0" err="1" smtClean="0"/>
              <a:t>Diplocarpon</a:t>
            </a:r>
            <a:r>
              <a:rPr lang="en-US" b="1" i="1" dirty="0" smtClean="0"/>
              <a:t> </a:t>
            </a:r>
            <a:r>
              <a:rPr lang="en-US" b="1" i="1" dirty="0" err="1" smtClean="0"/>
              <a:t>rosae</a:t>
            </a:r>
            <a:r>
              <a:rPr lang="en-US" dirty="0" smtClean="0"/>
              <a:t> is a </a:t>
            </a:r>
            <a:r>
              <a:rPr lang="en-US" dirty="0" smtClean="0">
                <a:hlinkClick r:id="rId3" action="ppaction://hlinkfile" tooltip="Fungus"/>
              </a:rPr>
              <a:t>fungus</a:t>
            </a:r>
            <a:r>
              <a:rPr lang="en-US" dirty="0" smtClean="0"/>
              <a:t> that causes the </a:t>
            </a:r>
            <a:r>
              <a:rPr lang="en-US" dirty="0" smtClean="0">
                <a:hlinkClick r:id="rId4" action="ppaction://hlinkfile" tooltip="Rose"/>
              </a:rPr>
              <a:t>rose</a:t>
            </a:r>
            <a:r>
              <a:rPr lang="en-US" dirty="0" smtClean="0"/>
              <a:t> disease Black Spot.</a:t>
            </a:r>
            <a:r>
              <a:rPr lang="en-US" baseline="30000" dirty="0" smtClean="0">
                <a:hlinkClick r:id="rId5" action="ppaction://hlinkfile"/>
              </a:rPr>
              <a:t>[1]</a:t>
            </a:r>
            <a:r>
              <a:rPr lang="en-US" dirty="0" smtClean="0"/>
              <a:t> Because it was observed by people of various countries around the same time (around </a:t>
            </a:r>
            <a:r>
              <a:rPr lang="en-US" dirty="0" smtClean="0">
                <a:hlinkClick r:id="rId6" action="ppaction://hlinkfile" tooltip="1830"/>
              </a:rPr>
              <a:t>1830</a:t>
            </a:r>
            <a:r>
              <a:rPr lang="en-US" dirty="0" smtClean="0"/>
              <a:t>), the nomenclature for the fungus varied with about 25 different names. The asexual stage is now known to be </a:t>
            </a:r>
            <a:r>
              <a:rPr lang="en-US" b="1" i="1" dirty="0" err="1" smtClean="0">
                <a:hlinkClick r:id="rId7" action="ppaction://hlinkfile" tooltip="Marssonina (page does not exist)"/>
              </a:rPr>
              <a:t>Marssonina</a:t>
            </a:r>
            <a:r>
              <a:rPr lang="en-US" b="1" i="1" dirty="0" smtClean="0"/>
              <a:t> </a:t>
            </a:r>
            <a:r>
              <a:rPr lang="en-US" b="1" i="1" dirty="0" err="1" smtClean="0"/>
              <a:t>rosae</a:t>
            </a:r>
            <a:r>
              <a:rPr lang="en-US" dirty="0" smtClean="0"/>
              <a:t> while the sexual and most common stage is known as </a:t>
            </a:r>
            <a:r>
              <a:rPr lang="en-US" i="1" dirty="0" err="1" smtClean="0"/>
              <a:t>Diplocarpon</a:t>
            </a:r>
            <a:r>
              <a:rPr lang="en-US" i="1" dirty="0" smtClean="0"/>
              <a:t> </a:t>
            </a:r>
            <a:r>
              <a:rPr lang="en-US" i="1" dirty="0" err="1" smtClean="0"/>
              <a:t>rosae</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Nu-distance.unl.edu</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Botrytis </a:t>
            </a:r>
            <a:r>
              <a:rPr lang="en-US" b="1" i="1" dirty="0" err="1" smtClean="0"/>
              <a:t>cinerea</a:t>
            </a:r>
            <a:r>
              <a:rPr lang="en-US" dirty="0" smtClean="0"/>
              <a:t> is a </a:t>
            </a:r>
            <a:r>
              <a:rPr lang="en-US" dirty="0" err="1" smtClean="0">
                <a:hlinkClick r:id="rId3" action="ppaction://hlinkfile" tooltip="Necrotrophic"/>
              </a:rPr>
              <a:t>necrotrophic</a:t>
            </a:r>
            <a:r>
              <a:rPr lang="en-US" dirty="0" smtClean="0"/>
              <a:t> </a:t>
            </a:r>
            <a:r>
              <a:rPr lang="en-US" dirty="0" smtClean="0">
                <a:hlinkClick r:id="rId4" action="ppaction://hlinkfile" tooltip="Fungus"/>
              </a:rPr>
              <a:t>fungus</a:t>
            </a:r>
            <a:r>
              <a:rPr lang="en-US" dirty="0" smtClean="0"/>
              <a:t> that affects many plant species, although its most notable hosts may be </a:t>
            </a:r>
            <a:r>
              <a:rPr lang="en-US" dirty="0" smtClean="0">
                <a:hlinkClick r:id="rId5" action="ppaction://hlinkfile" tooltip="Wine grapes"/>
              </a:rPr>
              <a:t>wine grapes</a:t>
            </a:r>
            <a:r>
              <a:rPr lang="en-US" dirty="0" smtClean="0"/>
              <a:t>. In </a:t>
            </a:r>
            <a:r>
              <a:rPr lang="en-US" dirty="0" smtClean="0">
                <a:hlinkClick r:id="rId6" action="ppaction://hlinkfile" tooltip="Viticulture"/>
              </a:rPr>
              <a:t>viticulture</a:t>
            </a:r>
            <a:r>
              <a:rPr lang="en-US" dirty="0" smtClean="0"/>
              <a:t>, it is commonly known as </a:t>
            </a:r>
            <a:r>
              <a:rPr lang="en-US" i="1" dirty="0" smtClean="0"/>
              <a:t>botrytis bunch rot</a:t>
            </a:r>
            <a:r>
              <a:rPr lang="en-US" dirty="0" smtClean="0"/>
              <a:t>; in </a:t>
            </a:r>
            <a:r>
              <a:rPr lang="en-US" dirty="0" smtClean="0">
                <a:hlinkClick r:id="rId7" action="ppaction://hlinkfile" tooltip="Horticulture"/>
              </a:rPr>
              <a:t>horticulture</a:t>
            </a:r>
            <a:r>
              <a:rPr lang="en-US" dirty="0" smtClean="0"/>
              <a:t>, it is usually called </a:t>
            </a:r>
            <a:r>
              <a:rPr lang="en-US" i="1" dirty="0" smtClean="0"/>
              <a:t>grey mould</a:t>
            </a:r>
            <a:r>
              <a:rPr lang="en-US" dirty="0" smtClean="0"/>
              <a:t> or </a:t>
            </a:r>
            <a:r>
              <a:rPr lang="en-US" i="1" dirty="0" smtClean="0"/>
              <a:t>gray mold</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Canker</a:t>
            </a:r>
            <a:r>
              <a:rPr lang="en-US" dirty="0" smtClean="0"/>
              <a:t> and </a:t>
            </a:r>
            <a:r>
              <a:rPr lang="en-US" b="1" dirty="0" smtClean="0"/>
              <a:t>anthracnose</a:t>
            </a:r>
            <a:r>
              <a:rPr lang="en-US" dirty="0" smtClean="0"/>
              <a:t> are general terms for a large number of different </a:t>
            </a:r>
            <a:r>
              <a:rPr lang="en-US" dirty="0" smtClean="0">
                <a:hlinkClick r:id="rId3" action="ppaction://hlinkfile" tooltip="Plant pathology"/>
              </a:rPr>
              <a:t>plant diseases</a:t>
            </a:r>
            <a:r>
              <a:rPr lang="en-US" dirty="0" smtClean="0"/>
              <a:t>, </a:t>
            </a:r>
            <a:r>
              <a:rPr lang="en-US" dirty="0" err="1" smtClean="0"/>
              <a:t>characterised</a:t>
            </a:r>
            <a:r>
              <a:rPr lang="en-US" dirty="0" smtClean="0"/>
              <a:t> by broadly similar </a:t>
            </a:r>
            <a:r>
              <a:rPr lang="en-US" dirty="0" smtClean="0">
                <a:hlinkClick r:id="rId4" action="ppaction://hlinkfile" tooltip="Symptom"/>
              </a:rPr>
              <a:t>symptoms</a:t>
            </a:r>
            <a:r>
              <a:rPr lang="en-US" dirty="0" smtClean="0"/>
              <a:t> including the appearance of small areas of dead tissue, which grow slowly, often over a period of years. Some are of only minor consequence, but others are ultimately lethal, and of major economic importance in </a:t>
            </a:r>
            <a:r>
              <a:rPr lang="en-US" dirty="0" smtClean="0">
                <a:hlinkClick r:id="rId5" action="ppaction://hlinkfile" tooltip="Agriculture"/>
              </a:rPr>
              <a:t>agriculture</a:t>
            </a:r>
            <a:r>
              <a:rPr lang="en-US" dirty="0" smtClean="0"/>
              <a:t> and </a:t>
            </a:r>
            <a:r>
              <a:rPr lang="en-US" dirty="0" smtClean="0">
                <a:hlinkClick r:id="rId6" action="ppaction://hlinkfile" tooltip="Horticulture"/>
              </a:rPr>
              <a:t>horticulture</a:t>
            </a:r>
            <a:r>
              <a:rPr lang="en-US" dirty="0" smtClean="0"/>
              <a:t>. Different cankers and </a:t>
            </a:r>
            <a:r>
              <a:rPr lang="en-US" dirty="0" err="1" smtClean="0"/>
              <a:t>anthracnoses</a:t>
            </a:r>
            <a:r>
              <a:rPr lang="en-US" dirty="0" smtClean="0"/>
              <a:t> are caused by a wide range of organisms, including </a:t>
            </a:r>
            <a:r>
              <a:rPr lang="en-US" dirty="0" smtClean="0">
                <a:hlinkClick r:id="rId7" action="ppaction://hlinkfile" tooltip="Fungus"/>
              </a:rPr>
              <a:t>fungi</a:t>
            </a:r>
            <a:r>
              <a:rPr lang="en-US" dirty="0" smtClean="0"/>
              <a:t>, </a:t>
            </a:r>
            <a:r>
              <a:rPr lang="en-US" dirty="0" smtClean="0">
                <a:hlinkClick r:id="rId8" action="ppaction://hlinkfile" tooltip="Bacterium"/>
              </a:rPr>
              <a:t>bacteria</a:t>
            </a:r>
            <a:r>
              <a:rPr lang="en-US" dirty="0" smtClean="0"/>
              <a:t>, </a:t>
            </a:r>
            <a:r>
              <a:rPr lang="en-US" dirty="0" err="1" smtClean="0">
                <a:hlinkClick r:id="rId9" action="ppaction://hlinkfile" tooltip="Mycoplasma"/>
              </a:rPr>
              <a:t>mycoplasmas</a:t>
            </a:r>
            <a:r>
              <a:rPr lang="en-US" dirty="0" smtClean="0"/>
              <a:t> and </a:t>
            </a:r>
            <a:r>
              <a:rPr lang="en-US" dirty="0" smtClean="0">
                <a:hlinkClick r:id="rId10" action="ppaction://hlinkfile" tooltip="Virus"/>
              </a:rPr>
              <a:t>viruses</a:t>
            </a:r>
            <a:r>
              <a:rPr lang="en-US" dirty="0" smtClean="0"/>
              <a:t>. The majority of canker-causing organisms are tied </a:t>
            </a:r>
            <a:r>
              <a:rPr lang="en-US" dirty="0" err="1" smtClean="0"/>
              <a:t>obligately</a:t>
            </a:r>
            <a:r>
              <a:rPr lang="en-US" dirty="0" smtClean="0"/>
              <a:t> to a single host </a:t>
            </a:r>
            <a:r>
              <a:rPr lang="en-US" dirty="0" smtClean="0">
                <a:hlinkClick r:id="rId11" action="ppaction://hlinkfile" tooltip="Species"/>
              </a:rPr>
              <a:t>species</a:t>
            </a:r>
            <a:r>
              <a:rPr lang="en-US" dirty="0" smtClean="0"/>
              <a:t> or </a:t>
            </a:r>
            <a:r>
              <a:rPr lang="en-US" dirty="0" smtClean="0">
                <a:hlinkClick r:id="rId12" action="ppaction://hlinkfile" tooltip="Genus"/>
              </a:rPr>
              <a:t>genus</a:t>
            </a:r>
            <a:r>
              <a:rPr lang="en-US" dirty="0" smtClean="0"/>
              <a:t>, but a few will attack a wider range of plants. Canker can be spread by weather and animals, making an area that even has a slight amount of canker hazardous.</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Photo-Wikipedia.org--Before and after rain</a:t>
            </a:r>
          </a:p>
          <a:p>
            <a:r>
              <a:rPr lang="en-US" dirty="0" smtClean="0"/>
              <a:t>Illinois.edu</a:t>
            </a:r>
          </a:p>
          <a:p>
            <a:r>
              <a:rPr lang="en-US" dirty="0" smtClean="0"/>
              <a:t>Cedar apple rust is caused by a fungal pathogen called </a:t>
            </a:r>
            <a:r>
              <a:rPr lang="en-US" i="1" dirty="0" err="1" smtClean="0"/>
              <a:t>Gymnosporangium</a:t>
            </a:r>
            <a:r>
              <a:rPr lang="en-US" i="1" dirty="0" smtClean="0"/>
              <a:t> </a:t>
            </a:r>
            <a:r>
              <a:rPr lang="en-US" i="1" dirty="0" err="1" smtClean="0"/>
              <a:t>juniperi-virginianae</a:t>
            </a:r>
            <a:r>
              <a:rPr lang="en-US" i="1" dirty="0" smtClean="0"/>
              <a:t>.</a:t>
            </a:r>
            <a:r>
              <a:rPr lang="en-US" dirty="0" smtClean="0"/>
              <a:t> This fungus attacks crabapples and apples</a:t>
            </a:r>
            <a:r>
              <a:rPr lang="en-US" i="1" dirty="0" smtClean="0"/>
              <a:t> (</a:t>
            </a:r>
            <a:r>
              <a:rPr lang="en-US" i="1" dirty="0" err="1" smtClean="0"/>
              <a:t>Malus</a:t>
            </a:r>
            <a:r>
              <a:rPr lang="en-US" i="1" dirty="0" smtClean="0"/>
              <a:t> sp.)</a:t>
            </a:r>
            <a:r>
              <a:rPr lang="en-US" dirty="0" smtClean="0"/>
              <a:t> and eastern red cedar (Juniper) as well as a few other junipers not commonly grown in Illinois. In order to survive, the fungus must "move" from one type of host to another (e.g., from juniper to crabapple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Cornell.edu</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Wsu.edu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Orst.edu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t>Agrobacterium</a:t>
            </a:r>
            <a:r>
              <a:rPr lang="en-US" b="1" i="1" dirty="0" smtClean="0"/>
              <a:t> </a:t>
            </a:r>
            <a:r>
              <a:rPr lang="en-US" b="1" i="1" dirty="0" err="1" smtClean="0"/>
              <a:t>tumefaciens</a:t>
            </a:r>
            <a:r>
              <a:rPr lang="en-US" dirty="0" smtClean="0"/>
              <a:t> is the causal agent of </a:t>
            </a:r>
            <a:r>
              <a:rPr lang="en-US" b="1" dirty="0" smtClean="0"/>
              <a:t>crown gall</a:t>
            </a:r>
            <a:r>
              <a:rPr lang="en-US" dirty="0" smtClean="0"/>
              <a:t> disease (the formation of </a:t>
            </a:r>
            <a:r>
              <a:rPr lang="en-US" dirty="0" err="1" smtClean="0">
                <a:hlinkClick r:id="rId3" action="ppaction://hlinkfile" tooltip="Tumour"/>
              </a:rPr>
              <a:t>tumours</a:t>
            </a:r>
            <a:r>
              <a:rPr lang="en-US" dirty="0" smtClean="0"/>
              <a:t>) in over 140 species of </a:t>
            </a:r>
            <a:r>
              <a:rPr lang="en-US" dirty="0" err="1" smtClean="0">
                <a:hlinkClick r:id="rId4" action="ppaction://hlinkfile" tooltip="Dicot"/>
              </a:rPr>
              <a:t>dicot</a:t>
            </a:r>
            <a:r>
              <a:rPr lang="en-US" dirty="0" smtClean="0"/>
              <a:t>. It is a rod shaped, </a:t>
            </a:r>
            <a:r>
              <a:rPr lang="en-US" dirty="0" smtClean="0">
                <a:hlinkClick r:id="rId5" action="ppaction://hlinkfile" tooltip="Gram negative"/>
              </a:rPr>
              <a:t>Gram negative</a:t>
            </a:r>
            <a:r>
              <a:rPr lang="en-US" dirty="0" smtClean="0"/>
              <a:t> soil </a:t>
            </a:r>
            <a:r>
              <a:rPr lang="en-US" dirty="0" smtClean="0">
                <a:hlinkClick r:id="rId6" action="ppaction://hlinkfile" tooltip="Bacterium"/>
              </a:rPr>
              <a:t>bacterium</a:t>
            </a:r>
            <a:r>
              <a:rPr lang="en-US" dirty="0" smtClean="0"/>
              <a:t> (Smith </a:t>
            </a:r>
            <a:r>
              <a:rPr lang="en-US" i="1" dirty="0" smtClean="0"/>
              <a:t>et al.</a:t>
            </a:r>
            <a:r>
              <a:rPr lang="en-US" dirty="0" smtClean="0"/>
              <a:t>, 1907). Symptoms are caused by the insertion of a small segment of </a:t>
            </a:r>
            <a:r>
              <a:rPr lang="en-US" dirty="0" smtClean="0">
                <a:hlinkClick r:id="rId7" action="ppaction://hlinkfile" tooltip="DNA"/>
              </a:rPr>
              <a:t>DNA</a:t>
            </a:r>
            <a:r>
              <a:rPr lang="en-US" dirty="0" smtClean="0"/>
              <a:t> (known as the </a:t>
            </a:r>
            <a:r>
              <a:rPr lang="en-US" dirty="0" smtClean="0">
                <a:hlinkClick r:id="rId8" action="ppaction://hlinkfile" tooltip="T-DNA"/>
              </a:rPr>
              <a:t>T-DNA</a:t>
            </a:r>
            <a:r>
              <a:rPr lang="en-US" dirty="0" smtClean="0"/>
              <a:t>, for 'transfer DNA') into the plant cell,</a:t>
            </a:r>
            <a:r>
              <a:rPr lang="en-US" baseline="30000" dirty="0" smtClean="0">
                <a:hlinkClick r:id="rId9" action="ppaction://hlinkfile"/>
              </a:rPr>
              <a:t>[1]</a:t>
            </a:r>
            <a:r>
              <a:rPr lang="en-US" dirty="0" smtClean="0"/>
              <a:t> which is incorporated at a semi-random location into the plant </a:t>
            </a:r>
            <a:r>
              <a:rPr lang="en-US" dirty="0" smtClean="0">
                <a:hlinkClick r:id="rId10" action="ppaction://hlinkfile" tooltip="Genome"/>
              </a:rPr>
              <a:t>genome</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Fireblight</a:t>
            </a:r>
            <a:r>
              <a:rPr lang="en-US" dirty="0" smtClean="0"/>
              <a:t> is a </a:t>
            </a:r>
            <a:r>
              <a:rPr lang="en-US" dirty="0" smtClean="0">
                <a:hlinkClick r:id="rId3" action="ppaction://hlinkfile" tooltip="Contagious disease"/>
              </a:rPr>
              <a:t>contagious disease</a:t>
            </a:r>
            <a:r>
              <a:rPr lang="en-US" dirty="0" smtClean="0"/>
              <a:t> affecting </a:t>
            </a:r>
            <a:r>
              <a:rPr lang="en-US" dirty="0" smtClean="0">
                <a:hlinkClick r:id="rId4" action="ppaction://hlinkfile" tooltip="Apple"/>
              </a:rPr>
              <a:t>apples</a:t>
            </a:r>
            <a:r>
              <a:rPr lang="en-US" dirty="0" smtClean="0"/>
              <a:t>, </a:t>
            </a:r>
            <a:r>
              <a:rPr lang="en-US" dirty="0" smtClean="0">
                <a:hlinkClick r:id="rId5" action="ppaction://hlinkfile" tooltip="Pear"/>
              </a:rPr>
              <a:t>pears</a:t>
            </a:r>
            <a:r>
              <a:rPr lang="en-US" dirty="0" smtClean="0"/>
              <a:t>, and some other members of the family </a:t>
            </a:r>
            <a:r>
              <a:rPr lang="en-US" dirty="0" err="1" smtClean="0">
                <a:hlinkClick r:id="rId6" action="ppaction://hlinkfile" tooltip="Rosaceae"/>
              </a:rPr>
              <a:t>Rosaceae</a:t>
            </a:r>
            <a:r>
              <a:rPr lang="en-US" dirty="0" smtClean="0"/>
              <a:t>. It is a serious concern to producers of apples and pears. Under optimal conditions, it can destroy an entire apple or pear </a:t>
            </a:r>
            <a:r>
              <a:rPr lang="en-US" dirty="0" smtClean="0">
                <a:hlinkClick r:id="rId7" action="ppaction://hlinkfile" tooltip="Orchard"/>
              </a:rPr>
              <a:t>orchard</a:t>
            </a:r>
            <a:r>
              <a:rPr lang="en-US" dirty="0" smtClean="0"/>
              <a:t> in a single growing season. </a:t>
            </a:r>
            <a:r>
              <a:rPr lang="en-US" dirty="0" err="1" smtClean="0"/>
              <a:t>Fireblight</a:t>
            </a:r>
            <a:r>
              <a:rPr lang="en-US" dirty="0" smtClean="0"/>
              <a:t> is a systemic </a:t>
            </a:r>
            <a:r>
              <a:rPr lang="en-US" dirty="0" smtClean="0">
                <a:hlinkClick r:id="rId8" action="ppaction://hlinkfile" tooltip="Disease"/>
              </a:rPr>
              <a:t>disease</a:t>
            </a:r>
            <a:r>
              <a:rPr lang="en-US" dirty="0" smtClean="0"/>
              <a:t>. The term "</a:t>
            </a:r>
            <a:r>
              <a:rPr lang="en-US" dirty="0" err="1" smtClean="0"/>
              <a:t>fireblight</a:t>
            </a:r>
            <a:r>
              <a:rPr lang="en-US" dirty="0" smtClean="0"/>
              <a:t>" describes the appearance of the disease, which can make affected areas appear blackened, shrunken and cracked, as though scorched by </a:t>
            </a:r>
            <a:r>
              <a:rPr lang="en-US" dirty="0" smtClean="0">
                <a:hlinkClick r:id="rId9" action="ppaction://hlinkfile" tooltip="Fire"/>
              </a:rPr>
              <a:t>fire</a:t>
            </a:r>
            <a:r>
              <a:rPr lang="en-US" dirty="0" smtClean="0"/>
              <a:t>.</a:t>
            </a:r>
          </a:p>
          <a:p>
            <a:r>
              <a:rPr lang="en-US" dirty="0" smtClean="0"/>
              <a:t>Primary infections are established in open </a:t>
            </a:r>
            <a:r>
              <a:rPr lang="en-US" dirty="0" smtClean="0">
                <a:hlinkClick r:id="rId10" action="ppaction://hlinkfile" tooltip="Blossom"/>
              </a:rPr>
              <a:t>blossoms</a:t>
            </a:r>
            <a:r>
              <a:rPr lang="en-US" dirty="0" smtClean="0"/>
              <a:t> and tender new </a:t>
            </a:r>
            <a:r>
              <a:rPr lang="en-US" dirty="0" smtClean="0">
                <a:hlinkClick r:id="rId11" action="ppaction://hlinkfile" tooltip="Shoot"/>
              </a:rPr>
              <a:t>shoots</a:t>
            </a:r>
            <a:r>
              <a:rPr lang="en-US" dirty="0" smtClean="0"/>
              <a:t> and </a:t>
            </a:r>
            <a:r>
              <a:rPr lang="en-US" dirty="0" smtClean="0">
                <a:hlinkClick r:id="rId12" action="ppaction://hlinkfile" tooltip="Leaves"/>
              </a:rPr>
              <a:t>leaves</a:t>
            </a:r>
            <a:r>
              <a:rPr lang="en-US" dirty="0" smtClean="0"/>
              <a:t> in the spring when blossoms are open.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Pestproducts.com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Bagworms are caterpillars that make distinctive spindle-shaped bags on a variety of trees and shrubs throughout Kentucky USA. They attack both deciduous trees and evergreens, but are especially damaging to juniper, arborvitae, spruce, pine and cedar. Large populations of bagworms can strip plants of their foliage and eventually cause them to die. Infestations often go unnoticed because people mistake the protective bags for pine cones or other plant structures. </a:t>
            </a:r>
          </a:p>
          <a:p>
            <a:r>
              <a:rPr lang="en-US" dirty="0" smtClean="0"/>
              <a:t>Uky.edu</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Powdery mildew</a:t>
            </a:r>
            <a:r>
              <a:rPr lang="en-US" dirty="0" smtClean="0"/>
              <a:t> is a </a:t>
            </a:r>
            <a:r>
              <a:rPr lang="en-US" dirty="0" smtClean="0">
                <a:hlinkClick r:id="rId3" action="ppaction://hlinkfile" tooltip="Fungus"/>
              </a:rPr>
              <a:t>fungal</a:t>
            </a:r>
            <a:r>
              <a:rPr lang="en-US" dirty="0" smtClean="0"/>
              <a:t> disease that affects a wide range of plants. Powdery mildew diseases are caused by many different species of fungi in the order </a:t>
            </a:r>
            <a:r>
              <a:rPr lang="en-US" dirty="0" err="1" smtClean="0">
                <a:hlinkClick r:id="rId4" action="ppaction://hlinkfile" tooltip="Erysiphales"/>
              </a:rPr>
              <a:t>Erysiphales</a:t>
            </a:r>
            <a:r>
              <a:rPr lang="en-US" dirty="0" smtClean="0"/>
              <a:t>. It is one of the easier diseases to spot, as its symptoms are quite distinctive. Infected plants display white powder-like spots on the leaves and stems. The lower leaves are the most affected, but the mildew can appear on any part of the plant that shows above the ground. As the disease progresses, the spots get larger and thicker as massive numbers of </a:t>
            </a:r>
            <a:r>
              <a:rPr lang="en-US" dirty="0" smtClean="0">
                <a:hlinkClick r:id="rId5" action="ppaction://hlinkfile" tooltip="Spore"/>
              </a:rPr>
              <a:t>spores</a:t>
            </a:r>
            <a:r>
              <a:rPr lang="en-US" dirty="0" smtClean="0"/>
              <a:t> form, and the mildew spreads up and down the length of the plant.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Root rot</a:t>
            </a:r>
            <a:r>
              <a:rPr lang="en-US" dirty="0" smtClean="0"/>
              <a:t> is a condition found in both indoor and outdoor plants, although more common in indoor plants with poor drainage. As the name states, the roots of the plant rot. Usually, this is a result of </a:t>
            </a:r>
            <a:r>
              <a:rPr lang="en-US" dirty="0" smtClean="0">
                <a:hlinkClick r:id="rId3" action="ppaction://hlinkfile" tooltip="Overwatering"/>
              </a:rPr>
              <a:t>overwatering</a:t>
            </a:r>
            <a:r>
              <a:rPr lang="en-US" dirty="0" smtClean="0"/>
              <a:t>. In </a:t>
            </a:r>
            <a:r>
              <a:rPr lang="en-US" dirty="0" smtClean="0">
                <a:hlinkClick r:id="rId4" action="ppaction://hlinkfile" tooltip="Houseplants"/>
              </a:rPr>
              <a:t>houseplants</a:t>
            </a:r>
            <a:r>
              <a:rPr lang="en-US" dirty="0" smtClean="0"/>
              <a:t>, it is a very common problem, and is slightly less common in outdoor plants. In both indoor and outdoor plants, it is usually </a:t>
            </a:r>
            <a:r>
              <a:rPr lang="en-US" dirty="0" smtClean="0">
                <a:hlinkClick r:id="rId5" action="ppaction://hlinkfile" tooltip="Lethal"/>
              </a:rPr>
              <a:t>lethal</a:t>
            </a:r>
            <a:r>
              <a:rPr lang="en-US" dirty="0" smtClean="0"/>
              <a:t> and there is no treatment.</a:t>
            </a:r>
          </a:p>
          <a:p>
            <a:r>
              <a:rPr lang="en-US" dirty="0" smtClean="0"/>
              <a:t>The excess water makes it very difficult for the roots to get air that they need, making them rot. To avoid root rot, it is best to only water plants when the soil becomes dry, and to put the plant in a well-drained pot. Using a heavy soil, such as one dug up from outdoors can also cause root rot.</a:t>
            </a:r>
          </a:p>
          <a:p>
            <a:r>
              <a:rPr lang="en-US" dirty="0" smtClean="0"/>
              <a:t>A large number of root rots are caused by members of the </a:t>
            </a:r>
            <a:r>
              <a:rPr lang="en-US" dirty="0" smtClean="0">
                <a:hlinkClick r:id="rId6" action="ppaction://hlinkfile" tooltip="Water mould"/>
              </a:rPr>
              <a:t>water mould</a:t>
            </a:r>
            <a:r>
              <a:rPr lang="en-US" dirty="0" smtClean="0"/>
              <a:t> genus </a:t>
            </a:r>
            <a:r>
              <a:rPr lang="en-US" i="1" dirty="0" err="1" smtClean="0">
                <a:hlinkClick r:id="rId7" action="ppaction://hlinkfile" tooltip="Phytophthora"/>
              </a:rPr>
              <a:t>Phytophthora</a:t>
            </a:r>
            <a:r>
              <a:rPr lang="en-US" dirty="0" smtClean="0"/>
              <a:t>. Perhaps the most aggressive is </a:t>
            </a:r>
            <a:r>
              <a:rPr lang="en-US" i="1" dirty="0" err="1" smtClean="0">
                <a:hlinkClick r:id="rId8" action="ppaction://hlinkfile" tooltip="Phytophthora cinnamomi"/>
              </a:rPr>
              <a:t>Phytophthora</a:t>
            </a:r>
            <a:r>
              <a:rPr lang="en-US" i="1" dirty="0" smtClean="0">
                <a:hlinkClick r:id="rId8" action="ppaction://hlinkfile" tooltip="Phytophthora cinnamomi"/>
              </a:rPr>
              <a:t> </a:t>
            </a:r>
            <a:r>
              <a:rPr lang="en-US" i="1" dirty="0" err="1" smtClean="0">
                <a:hlinkClick r:id="rId8" action="ppaction://hlinkfile" tooltip="Phytophthora cinnamomi"/>
              </a:rPr>
              <a:t>cinnamomi</a:t>
            </a:r>
            <a:r>
              <a:rPr lang="en-US" dirty="0" smtClean="0"/>
              <a:t>. Spores from root rot do contaminate other plants, but the rot cannot take hold unless there is adequate moisture. Spores are not only airborne, but are also carried by insects and other </a:t>
            </a:r>
            <a:r>
              <a:rPr lang="en-US" dirty="0" smtClean="0">
                <a:hlinkClick r:id="rId9" action="ppaction://hlinkfile" tooltip="Arthropod"/>
              </a:rPr>
              <a:t>arthropods</a:t>
            </a:r>
            <a:r>
              <a:rPr lang="en-US" dirty="0" smtClean="0"/>
              <a:t> in the soil.</a:t>
            </a:r>
          </a:p>
          <a:p>
            <a:r>
              <a:rPr lang="en-US" dirty="0" smtClean="0"/>
              <a:t>A plant with root rot will not normally survive, but it can often be propagated so it won't be lost completely. Plants with root rot should be removed and destroyed.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Uwex.edu</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Ucdavis.edu</a:t>
            </a:r>
          </a:p>
          <a:p>
            <a:r>
              <a:rPr lang="en-US" dirty="0" smtClean="0"/>
              <a:t>Annual bluegrass, </a:t>
            </a:r>
            <a:r>
              <a:rPr lang="en-US" i="1" dirty="0" err="1" smtClean="0"/>
              <a:t>Poa</a:t>
            </a:r>
            <a:r>
              <a:rPr lang="en-US" i="1" dirty="0" smtClean="0"/>
              <a:t> </a:t>
            </a:r>
            <a:r>
              <a:rPr lang="en-US" i="1" dirty="0" err="1" smtClean="0"/>
              <a:t>annua</a:t>
            </a:r>
            <a:r>
              <a:rPr lang="en-US" i="1" dirty="0" smtClean="0"/>
              <a:t>,</a:t>
            </a:r>
            <a:r>
              <a:rPr lang="en-US" dirty="0" smtClean="0"/>
              <a:t> is one of the most common weeds of turf, ornamental plantings, and gardens in the United States. It is native to Europe but is distributed worldwide. Commonly referred to as "</a:t>
            </a:r>
            <a:r>
              <a:rPr lang="en-US" dirty="0" err="1" smtClean="0"/>
              <a:t>Poa</a:t>
            </a:r>
            <a:r>
              <a:rPr lang="en-US" dirty="0" smtClean="0"/>
              <a:t>," it is a particular problem in golf course greens and fairways throughout the world. It also can be a weed in vegetable crops and agronomic crops. Though present in tree and vine crops in California, it is usually not a significant problem. The genus </a:t>
            </a:r>
            <a:r>
              <a:rPr lang="en-US" i="1" dirty="0" err="1" smtClean="0"/>
              <a:t>Poa</a:t>
            </a:r>
            <a:r>
              <a:rPr lang="en-US" dirty="0" smtClean="0"/>
              <a:t> consists of about 200 species worldwide. Their typical </a:t>
            </a:r>
            <a:r>
              <a:rPr lang="en-US" dirty="0" smtClean="0">
                <a:hlinkClick r:id="rId3" action="ppaction://hlinkfile"/>
              </a:rPr>
              <a:t>"boat-shaped" leaf tips</a:t>
            </a:r>
            <a:r>
              <a:rPr lang="en-US" dirty="0" smtClean="0"/>
              <a:t>, which curve up like the bow of a boat, are a distinguishing characteristic of the genus. </a:t>
            </a:r>
          </a:p>
          <a:p>
            <a:r>
              <a:rPr lang="en-US" dirty="0" smtClean="0"/>
              <a:t>Three members of the genus </a:t>
            </a:r>
            <a:r>
              <a:rPr lang="en-US" i="1" dirty="0" err="1" smtClean="0"/>
              <a:t>Poa</a:t>
            </a:r>
            <a:r>
              <a:rPr lang="en-US" dirty="0" smtClean="0"/>
              <a:t> are commonly found in turf. Kentucky bluegrass </a:t>
            </a:r>
            <a:r>
              <a:rPr lang="en-US" i="1" dirty="0" smtClean="0"/>
              <a:t>(</a:t>
            </a:r>
            <a:r>
              <a:rPr lang="en-US" i="1" dirty="0" err="1" smtClean="0"/>
              <a:t>Poa</a:t>
            </a:r>
            <a:r>
              <a:rPr lang="en-US" i="1" dirty="0" smtClean="0"/>
              <a:t> </a:t>
            </a:r>
            <a:r>
              <a:rPr lang="en-US" i="1" dirty="0" err="1" smtClean="0"/>
              <a:t>pratensis</a:t>
            </a:r>
            <a:r>
              <a:rPr lang="en-US" i="1" dirty="0" smtClean="0"/>
              <a:t>)</a:t>
            </a:r>
            <a:r>
              <a:rPr lang="en-US" dirty="0" smtClean="0"/>
              <a:t> is a common cool-season turf species that is well adapted to cool, well-watered sites such as coastal and intermountain areas. Rough bluegrass </a:t>
            </a:r>
            <a:r>
              <a:rPr lang="en-US" i="1" dirty="0" smtClean="0"/>
              <a:t>(</a:t>
            </a:r>
            <a:r>
              <a:rPr lang="en-US" i="1" dirty="0" err="1" smtClean="0"/>
              <a:t>Poa</a:t>
            </a:r>
            <a:r>
              <a:rPr lang="en-US" i="1" dirty="0" smtClean="0"/>
              <a:t> </a:t>
            </a:r>
            <a:r>
              <a:rPr lang="en-US" i="1" dirty="0" err="1" smtClean="0"/>
              <a:t>trivialis</a:t>
            </a:r>
            <a:r>
              <a:rPr lang="en-US" i="1" dirty="0" smtClean="0"/>
              <a:t>)</a:t>
            </a:r>
            <a:r>
              <a:rPr lang="en-US" dirty="0" smtClean="0"/>
              <a:t> is a less desirable turf/weed species that does well in moist, shaded areas, but lacks heat and drought tolerance. Annual bluegrass is a weed species that, unlike Kentucky and rough bluegrass, is able to survive low mowing heights (less than 1 inch) and still reseed. A fourth species, </a:t>
            </a:r>
            <a:r>
              <a:rPr lang="en-US" dirty="0" err="1" smtClean="0"/>
              <a:t>bulbose</a:t>
            </a:r>
            <a:r>
              <a:rPr lang="en-US" dirty="0" smtClean="0"/>
              <a:t> bluegrass </a:t>
            </a:r>
            <a:r>
              <a:rPr lang="en-US" i="1" dirty="0" smtClean="0"/>
              <a:t>(</a:t>
            </a:r>
            <a:r>
              <a:rPr lang="en-US" i="1" dirty="0" err="1" smtClean="0"/>
              <a:t>Poa</a:t>
            </a:r>
            <a:r>
              <a:rPr lang="en-US" i="1" dirty="0" smtClean="0"/>
              <a:t> </a:t>
            </a:r>
            <a:r>
              <a:rPr lang="en-US" i="1" dirty="0" err="1" smtClean="0"/>
              <a:t>bulbosus</a:t>
            </a:r>
            <a:r>
              <a:rPr lang="en-US" i="1" dirty="0" smtClean="0"/>
              <a:t>)</a:t>
            </a:r>
            <a:r>
              <a:rPr lang="en-US" dirty="0" smtClean="0"/>
              <a:t> is sometimes found as a weed in northern California </a:t>
            </a:r>
            <a:r>
              <a:rPr lang="en-US" dirty="0" err="1" smtClean="0"/>
              <a:t>turfgrass</a:t>
            </a:r>
            <a:r>
              <a:rPr lang="en-US" dirty="0" smtClean="0"/>
              <a:t>. </a:t>
            </a:r>
          </a:p>
          <a:p>
            <a:r>
              <a:rPr lang="en-US" b="1" dirty="0" smtClean="0"/>
              <a:t>IDENTIFICATION AND LIFE CYCLE</a:t>
            </a:r>
          </a:p>
          <a:p>
            <a:r>
              <a:rPr lang="en-US" dirty="0" smtClean="0"/>
              <a:t>Annual bluegrass is a misnomer because there are two plant types of annual bluegrass: a true annual </a:t>
            </a:r>
            <a:r>
              <a:rPr lang="en-US" i="1" dirty="0" smtClean="0"/>
              <a:t>(P. </a:t>
            </a:r>
            <a:r>
              <a:rPr lang="en-US" i="1" dirty="0" err="1" smtClean="0"/>
              <a:t>annua</a:t>
            </a:r>
            <a:r>
              <a:rPr lang="en-US" i="1" dirty="0" smtClean="0"/>
              <a:t> </a:t>
            </a:r>
            <a:r>
              <a:rPr lang="en-US" dirty="0" smtClean="0"/>
              <a:t>var. </a:t>
            </a:r>
            <a:r>
              <a:rPr lang="en-US" i="1" dirty="0" err="1" smtClean="0"/>
              <a:t>annua</a:t>
            </a:r>
            <a:r>
              <a:rPr lang="en-US" i="1" dirty="0" smtClean="0"/>
              <a:t>)</a:t>
            </a:r>
            <a:r>
              <a:rPr lang="en-US" dirty="0" smtClean="0"/>
              <a:t> and a perennial type </a:t>
            </a:r>
            <a:r>
              <a:rPr lang="en-US" i="1" dirty="0" smtClean="0"/>
              <a:t>(P. </a:t>
            </a:r>
            <a:r>
              <a:rPr lang="en-US" i="1" dirty="0" err="1" smtClean="0"/>
              <a:t>annua</a:t>
            </a:r>
            <a:r>
              <a:rPr lang="en-US" i="1" dirty="0" smtClean="0"/>
              <a:t> </a:t>
            </a:r>
            <a:r>
              <a:rPr lang="en-US" dirty="0" smtClean="0"/>
              <a:t>var. </a:t>
            </a:r>
            <a:r>
              <a:rPr lang="en-US" i="1" dirty="0" err="1" smtClean="0"/>
              <a:t>reptans</a:t>
            </a:r>
            <a:r>
              <a:rPr lang="en-US" i="1" dirty="0" smtClean="0"/>
              <a:t>).</a:t>
            </a:r>
            <a:r>
              <a:rPr lang="en-US" dirty="0" smtClean="0"/>
              <a:t> While the two types are not easy to distinguish from each other, the annual type is more upright in its growth habit and produces more seed than the lower-growing perennial type. The annual type also tends to produce a higher percentage of dormant seed. The perennial type produces seed that germinate readily under optimum conditions. Depending on the site there may be a predominance of one type or a mixture of both. The perennial type is common in such sites as golf course greens, while the annual type may be more common in lawns and parkways (although both types can be found in either of these situations). </a:t>
            </a:r>
          </a:p>
          <a:p>
            <a:r>
              <a:rPr lang="en-US" dirty="0" smtClean="0"/>
              <a:t>Annual bluegrass </a:t>
            </a:r>
            <a:r>
              <a:rPr lang="en-US" dirty="0" smtClean="0">
                <a:hlinkClick r:id="rId4" action="ppaction://hlinkfile"/>
              </a:rPr>
              <a:t>starts germinating</a:t>
            </a:r>
            <a:r>
              <a:rPr lang="en-US" dirty="0" smtClean="0"/>
              <a:t> in late summer or fall as soil temperatures fall below 70°F. It continues to germinate throughout winter, allowing several flushes of germination at any one site throughout winter. Annual bluegrass grows to a height of 6 to 8 inches when left </a:t>
            </a:r>
            <a:r>
              <a:rPr lang="en-US" dirty="0" err="1" smtClean="0"/>
              <a:t>unmowed</a:t>
            </a:r>
            <a:r>
              <a:rPr lang="en-US" dirty="0" smtClean="0"/>
              <a:t>. It has light green, flattened stems that are bent at the base and often rooted at the lower stem joint. Leaf blades are often </a:t>
            </a:r>
            <a:r>
              <a:rPr lang="en-US" dirty="0" smtClean="0">
                <a:hlinkClick r:id="rId5" action="ppaction://hlinkfile"/>
              </a:rPr>
              <a:t>crinkled</a:t>
            </a:r>
            <a:r>
              <a:rPr lang="en-US" dirty="0" smtClean="0"/>
              <a:t> part way down and vary from 1 to 3 inches in length with typical </a:t>
            </a:r>
            <a:r>
              <a:rPr lang="en-US" i="1" dirty="0" err="1" smtClean="0"/>
              <a:t>Poa</a:t>
            </a:r>
            <a:r>
              <a:rPr lang="en-US" i="1" dirty="0" smtClean="0"/>
              <a:t>,</a:t>
            </a:r>
            <a:r>
              <a:rPr lang="en-US" dirty="0" smtClean="0"/>
              <a:t> boat-shaped leaf tips. The </a:t>
            </a:r>
            <a:r>
              <a:rPr lang="en-US" dirty="0" smtClean="0">
                <a:hlinkClick r:id="rId6" action="ppaction://hlinkfile"/>
              </a:rPr>
              <a:t>inflorescence</a:t>
            </a:r>
            <a:r>
              <a:rPr lang="en-US" dirty="0" smtClean="0"/>
              <a:t> (flowering structure) is a terminal panicle that varies from 1 to 4 inches in length. </a:t>
            </a:r>
            <a:r>
              <a:rPr lang="en-US" dirty="0" smtClean="0">
                <a:hlinkClick r:id="rId7" action="ppaction://hlinkfile"/>
              </a:rPr>
              <a:t>Seed head initiation</a:t>
            </a:r>
            <a:r>
              <a:rPr lang="en-US" dirty="0" smtClean="0"/>
              <a:t> can start as soon as plants are 6 weeks old in early fall and continue until early summer, but most seed heads are formed in spring.</a:t>
            </a:r>
          </a:p>
          <a:p>
            <a:r>
              <a:rPr lang="en-US" dirty="0" smtClean="0"/>
              <a:t>The annual form of annual bluegrass is a rapid and prolific seeder. Each small plant can produce about 100 seeds in as few as 8 weeks. Viable seed can be produced just a few days after pollination, which allows the plant to reseed even in frequently mowed turf. The seed is amber colored and about 1/16 inch long.</a:t>
            </a:r>
          </a:p>
          <a:p>
            <a:r>
              <a:rPr lang="en-US" dirty="0" smtClean="0"/>
              <a:t>Annual bluegrass has a fairly weak and shallow root system and needs available moisture from rainfall or frequent irrigation to survive. It grows well in moist areas in full sun. However, it can also do well in semi-shaded conditions. Annual bluegrass also can grow in compacted soil conditions. In coastal regions or in moderate temperature areas where turf is frequently irrigated, annual bluegrass may persist all year. In warmer areas, it usually dies in summer.</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err="1" smtClean="0"/>
              <a:t>Plantago</a:t>
            </a:r>
            <a:r>
              <a:rPr lang="en-US" b="1" i="1" dirty="0" smtClean="0"/>
              <a:t> major</a:t>
            </a:r>
            <a:r>
              <a:rPr lang="en-US" dirty="0" smtClean="0"/>
              <a:t> is a species of </a:t>
            </a:r>
            <a:r>
              <a:rPr lang="en-US" i="1" dirty="0" err="1" smtClean="0">
                <a:hlinkClick r:id="rId3" action="ppaction://hlinkfile" tooltip="Plantago"/>
              </a:rPr>
              <a:t>Plantago</a:t>
            </a:r>
            <a:r>
              <a:rPr lang="en-US" dirty="0" smtClean="0"/>
              <a:t>, family </a:t>
            </a:r>
            <a:r>
              <a:rPr lang="en-US" dirty="0" err="1" smtClean="0">
                <a:hlinkClick r:id="rId4" action="ppaction://hlinkfile" tooltip="Plantaginaceae"/>
              </a:rPr>
              <a:t>Plantaginaceae</a:t>
            </a:r>
            <a:r>
              <a:rPr lang="en-US" dirty="0" smtClean="0"/>
              <a:t>. The plant is native to most of </a:t>
            </a:r>
            <a:r>
              <a:rPr lang="en-US" dirty="0" smtClean="0">
                <a:hlinkClick r:id="rId5" action="ppaction://hlinkfile" tooltip="Europe"/>
              </a:rPr>
              <a:t>Europe</a:t>
            </a:r>
            <a:r>
              <a:rPr lang="en-US" dirty="0" smtClean="0"/>
              <a:t> and northern and central </a:t>
            </a:r>
            <a:r>
              <a:rPr lang="en-US" dirty="0" smtClean="0">
                <a:hlinkClick r:id="rId6" action="ppaction://hlinkfile" tooltip="Asia"/>
              </a:rPr>
              <a:t>Asia</a:t>
            </a:r>
            <a:r>
              <a:rPr lang="en-US" dirty="0" smtClean="0"/>
              <a:t>.</a:t>
            </a:r>
            <a:r>
              <a:rPr lang="en-US" baseline="30000" dirty="0" smtClean="0">
                <a:hlinkClick r:id="rId7" action="ppaction://hlinkfile"/>
              </a:rPr>
              <a:t>[1]</a:t>
            </a:r>
            <a:r>
              <a:rPr lang="en-US" baseline="30000" dirty="0" smtClean="0">
                <a:hlinkClick r:id="rId8" action="ppaction://hlinkfile"/>
              </a:rPr>
              <a:t>[2]</a:t>
            </a:r>
            <a:r>
              <a:rPr lang="en-US" baseline="30000" dirty="0" smtClean="0">
                <a:hlinkClick r:id="rId9" action="ppaction://hlinkfile"/>
              </a:rPr>
              <a:t>[3]</a:t>
            </a:r>
            <a:r>
              <a:rPr lang="en-US" dirty="0" smtClean="0"/>
              <a:t> It is widely </a:t>
            </a:r>
            <a:r>
              <a:rPr lang="en-US" dirty="0" err="1" smtClean="0">
                <a:hlinkClick r:id="rId10" action="ppaction://hlinkfile" tooltip="Naturalisation (biology)"/>
              </a:rPr>
              <a:t>naturalised</a:t>
            </a:r>
            <a:r>
              <a:rPr lang="en-US" dirty="0" smtClean="0"/>
              <a:t> elsewhere in the world, where it is a common </a:t>
            </a:r>
            <a:r>
              <a:rPr lang="en-US" dirty="0" smtClean="0">
                <a:hlinkClick r:id="rId11" action="ppaction://hlinkfile" tooltip="Weed"/>
              </a:rPr>
              <a:t>weed</a:t>
            </a:r>
            <a:r>
              <a:rPr lang="en-US" dirty="0" smtClean="0"/>
              <a:t>.</a:t>
            </a:r>
            <a:r>
              <a:rPr lang="en-US" baseline="30000" dirty="0" smtClean="0">
                <a:hlinkClick r:id="rId12" action="ppaction://hlinkfile"/>
              </a:rPr>
              <a:t>[4]</a:t>
            </a:r>
            <a:r>
              <a:rPr lang="en-US" dirty="0" smtClean="0"/>
              <a:t> The standard native English name is </a:t>
            </a:r>
            <a:r>
              <a:rPr lang="en-US" b="1" dirty="0" smtClean="0"/>
              <a:t>Greater Plantain</a:t>
            </a:r>
            <a:r>
              <a:rPr lang="en-US" dirty="0" smtClean="0"/>
              <a:t>,</a:t>
            </a:r>
            <a:r>
              <a:rPr lang="en-US" baseline="30000" dirty="0" smtClean="0">
                <a:hlinkClick r:id="rId13" action="ppaction://hlinkfile"/>
              </a:rPr>
              <a:t>[1]</a:t>
            </a:r>
            <a:r>
              <a:rPr lang="en-US" baseline="30000" dirty="0" smtClean="0">
                <a:hlinkClick r:id="rId14" action="ppaction://hlinkfile"/>
              </a:rPr>
              <a:t>[5]</a:t>
            </a:r>
            <a:r>
              <a:rPr lang="en-US" baseline="30000" dirty="0" smtClean="0">
                <a:hlinkClick r:id="rId15" action="ppaction://hlinkfile"/>
              </a:rPr>
              <a:t>[6]</a:t>
            </a:r>
            <a:r>
              <a:rPr lang="en-US" dirty="0" smtClean="0"/>
              <a:t> though it is also called </a:t>
            </a:r>
            <a:r>
              <a:rPr lang="en-US" b="1" dirty="0" smtClean="0"/>
              <a:t>Common Plantain</a:t>
            </a:r>
            <a:r>
              <a:rPr lang="en-US" dirty="0" smtClean="0"/>
              <a:t> in some areas where it is introduced, particularly North America. Another one of its common names was "Soldier's Herb" for its use on the battlefield as a </a:t>
            </a:r>
            <a:r>
              <a:rPr lang="en-US" dirty="0" smtClean="0">
                <a:hlinkClick r:id="rId16" action="ppaction://hlinkfile" tooltip="Field dressing (bandage)"/>
              </a:rPr>
              <a:t>field dressing</a:t>
            </a:r>
            <a:r>
              <a:rPr lang="en-US" dirty="0" smtClean="0"/>
              <a:t>.</a:t>
            </a:r>
            <a:r>
              <a:rPr lang="en-US" baseline="30000" dirty="0" smtClean="0">
                <a:hlinkClick r:id="rId17" action="ppaction://hlinkfile"/>
              </a:rPr>
              <a:t>[7]</a:t>
            </a:r>
            <a:endParaRPr lang="en-US" dirty="0" smtClean="0"/>
          </a:p>
          <a:p>
            <a:r>
              <a:rPr lang="en-US" dirty="0" smtClean="0"/>
              <a:t>It is a </a:t>
            </a:r>
            <a:r>
              <a:rPr lang="en-US" dirty="0" smtClean="0">
                <a:hlinkClick r:id="rId18" action="ppaction://hlinkfile" tooltip="Herbaceous"/>
              </a:rPr>
              <a:t>herbaceous</a:t>
            </a:r>
            <a:r>
              <a:rPr lang="en-US" dirty="0" smtClean="0"/>
              <a:t> </a:t>
            </a:r>
            <a:r>
              <a:rPr lang="en-US" dirty="0" smtClean="0">
                <a:hlinkClick r:id="rId19" action="ppaction://hlinkfile" tooltip="Perennial plant"/>
              </a:rPr>
              <a:t>perennial plant</a:t>
            </a:r>
            <a:r>
              <a:rPr lang="en-US" dirty="0" smtClean="0"/>
              <a:t> with a </a:t>
            </a:r>
            <a:r>
              <a:rPr lang="en-US" dirty="0" smtClean="0">
                <a:hlinkClick r:id="rId20" action="ppaction://hlinkfile" tooltip="Rosette (botany)"/>
              </a:rPr>
              <a:t>rosette</a:t>
            </a:r>
            <a:r>
              <a:rPr lang="en-US" dirty="0" smtClean="0"/>
              <a:t> of </a:t>
            </a:r>
            <a:r>
              <a:rPr lang="en-US" dirty="0" smtClean="0">
                <a:hlinkClick r:id="rId21" action="ppaction://hlinkfile" tooltip="Leaf"/>
              </a:rPr>
              <a:t>leaves</a:t>
            </a:r>
            <a:r>
              <a:rPr lang="en-US" dirty="0" smtClean="0"/>
              <a:t> 15-30 cm diameter. Each leaf is oval, 5-20 cm long and 4-9 cm broad, rarely up to 30 cm long and 17 cm broad, with an acute apex and a smooth margin; there are five to nine conspicuous veins. The </a:t>
            </a:r>
            <a:r>
              <a:rPr lang="en-US" dirty="0" smtClean="0">
                <a:hlinkClick r:id="rId22" action="ppaction://hlinkfile" tooltip="Flower"/>
              </a:rPr>
              <a:t>flowers</a:t>
            </a:r>
            <a:r>
              <a:rPr lang="en-US" dirty="0" smtClean="0"/>
              <a:t> are small, greenish-brown with purple </a:t>
            </a:r>
            <a:r>
              <a:rPr lang="en-US" dirty="0" smtClean="0">
                <a:hlinkClick r:id="rId23" action="ppaction://hlinkfile" tooltip="Stamen"/>
              </a:rPr>
              <a:t>stamens</a:t>
            </a:r>
            <a:r>
              <a:rPr lang="en-US" dirty="0" smtClean="0"/>
              <a:t>, produced in a dense spike 5-15 cm long on top of a stem 13-15 cm tall (rarely to 70 cm tall).</a:t>
            </a:r>
            <a:r>
              <a:rPr lang="en-US" baseline="30000" dirty="0" smtClean="0">
                <a:hlinkClick r:id="rId24" action="ppaction://hlinkfile"/>
              </a:rPr>
              <a:t>[3]</a:t>
            </a:r>
            <a:r>
              <a:rPr lang="en-US" baseline="30000" dirty="0" smtClean="0">
                <a:hlinkClick r:id="rId25" action="ppaction://hlinkfile"/>
              </a:rPr>
              <a:t>[8]</a:t>
            </a:r>
            <a:endParaRPr lang="en-US" dirty="0" smtClean="0"/>
          </a:p>
          <a:p>
            <a:r>
              <a:rPr lang="en-US" dirty="0" smtClean="0"/>
              <a:t>There are three </a:t>
            </a:r>
            <a:r>
              <a:rPr lang="en-US" dirty="0" smtClean="0">
                <a:hlinkClick r:id="rId26" action="ppaction://hlinkfile" tooltip="Subspecies"/>
              </a:rPr>
              <a:t>subspecies</a:t>
            </a:r>
            <a:r>
              <a:rPr lang="en-US" dirty="0" smtClean="0"/>
              <a:t>:</a:t>
            </a:r>
            <a:r>
              <a:rPr lang="en-US" baseline="30000" dirty="0" smtClean="0">
                <a:hlinkClick r:id="rId27" action="ppaction://hlinkfile"/>
              </a:rPr>
              <a:t>[2]</a:t>
            </a:r>
            <a:endParaRPr lang="en-US" dirty="0" smtClean="0"/>
          </a:p>
          <a:p>
            <a:r>
              <a:rPr lang="en-US" i="1" dirty="0" err="1" smtClean="0"/>
              <a:t>Plantago</a:t>
            </a:r>
            <a:r>
              <a:rPr lang="en-US" i="1" dirty="0" smtClean="0"/>
              <a:t> major</a:t>
            </a:r>
            <a:r>
              <a:rPr lang="en-US" dirty="0" smtClean="0"/>
              <a:t> subsp. </a:t>
            </a:r>
            <a:r>
              <a:rPr lang="en-US" i="1" dirty="0" smtClean="0"/>
              <a:t>major</a:t>
            </a:r>
            <a:r>
              <a:rPr lang="en-US" dirty="0" smtClean="0"/>
              <a:t>.</a:t>
            </a:r>
          </a:p>
          <a:p>
            <a:r>
              <a:rPr lang="en-US" i="1" dirty="0" err="1" smtClean="0"/>
              <a:t>Plantago</a:t>
            </a:r>
            <a:r>
              <a:rPr lang="en-US" i="1" dirty="0" smtClean="0"/>
              <a:t> major</a:t>
            </a:r>
            <a:r>
              <a:rPr lang="en-US" dirty="0" smtClean="0"/>
              <a:t> subsp. </a:t>
            </a:r>
            <a:r>
              <a:rPr lang="en-US" i="1" dirty="0" err="1" smtClean="0"/>
              <a:t>intermedia</a:t>
            </a:r>
            <a:r>
              <a:rPr lang="en-US" dirty="0" smtClean="0"/>
              <a:t> (DC.) </a:t>
            </a:r>
            <a:r>
              <a:rPr lang="en-US" dirty="0" err="1" smtClean="0"/>
              <a:t>Arcang</a:t>
            </a:r>
            <a:r>
              <a:rPr lang="en-US" dirty="0" smtClean="0"/>
              <a:t>.</a:t>
            </a:r>
          </a:p>
          <a:p>
            <a:r>
              <a:rPr lang="en-US" i="1" dirty="0" err="1" smtClean="0"/>
              <a:t>Plantago</a:t>
            </a:r>
            <a:r>
              <a:rPr lang="en-US" i="1" dirty="0" smtClean="0"/>
              <a:t> major</a:t>
            </a:r>
            <a:r>
              <a:rPr lang="en-US" dirty="0" smtClean="0"/>
              <a:t> subsp. </a:t>
            </a:r>
            <a:r>
              <a:rPr lang="en-US" i="1" dirty="0" err="1" smtClean="0"/>
              <a:t>winteri</a:t>
            </a:r>
            <a:r>
              <a:rPr lang="en-US" dirty="0" smtClean="0"/>
              <a:t> (</a:t>
            </a:r>
            <a:r>
              <a:rPr lang="en-US" dirty="0" err="1" smtClean="0"/>
              <a:t>Wirtg</a:t>
            </a:r>
            <a:r>
              <a:rPr lang="en-US" dirty="0" smtClean="0"/>
              <a:t>.) </a:t>
            </a:r>
            <a:r>
              <a:rPr lang="en-US" dirty="0" err="1" smtClean="0"/>
              <a:t>W.Ludw</a:t>
            </a:r>
            <a:r>
              <a:rPr lang="en-US" dirty="0" smtClean="0"/>
              <a:t>.</a:t>
            </a:r>
          </a:p>
          <a:p>
            <a:r>
              <a:rPr lang="en-US" b="1" dirty="0" smtClean="0"/>
              <a:t>[</a:t>
            </a:r>
            <a:r>
              <a:rPr lang="en-US" b="1" dirty="0" smtClean="0">
                <a:hlinkClick r:id="rId28" action="ppaction://hlinkfile" tooltip="Edit section: Ecology"/>
              </a:rPr>
              <a:t>edit</a:t>
            </a:r>
            <a:r>
              <a:rPr lang="en-US" b="1" dirty="0" smtClean="0"/>
              <a:t>] Ecology</a:t>
            </a:r>
          </a:p>
          <a:p>
            <a:r>
              <a:rPr lang="en-US" dirty="0" smtClean="0"/>
              <a:t>It grows better than most other plants in compacted soils, and is abundant beside paths, roadsides, and other areas with frequent soil compaction. It is also common in grasslands and as a </a:t>
            </a:r>
            <a:r>
              <a:rPr lang="en-US" dirty="0" smtClean="0">
                <a:hlinkClick r:id="rId11" action="ppaction://hlinkfile" tooltip="Weed"/>
              </a:rPr>
              <a:t>weed</a:t>
            </a:r>
            <a:r>
              <a:rPr lang="en-US" dirty="0" smtClean="0"/>
              <a:t> in crops. It is wind-pollinated, and propagates primarily by seeds, which are held on the long, narrow spikes which rise well above the foliage.</a:t>
            </a:r>
            <a:r>
              <a:rPr lang="en-US" baseline="30000" dirty="0" smtClean="0">
                <a:hlinkClick r:id="rId29" action="ppaction://hlinkfile"/>
              </a:rPr>
              <a:t>[8]</a:t>
            </a:r>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Vt.edu</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Wildmanstevebrill.com</a:t>
            </a:r>
          </a:p>
          <a:p>
            <a:r>
              <a:rPr lang="en-US" b="1" dirty="0" smtClean="0"/>
              <a:t>DESCRIPTION:</a:t>
            </a:r>
            <a:r>
              <a:rPr lang="en-US" dirty="0" smtClean="0"/>
              <a:t> A low, inconspicuous, European annual 3 to 8 inches tall, chickweed forms mats up to 16 inches long. Tiny, pointed, oval, </a:t>
            </a:r>
            <a:r>
              <a:rPr lang="en-US" dirty="0" err="1" smtClean="0"/>
              <a:t>untoothed</a:t>
            </a:r>
            <a:r>
              <a:rPr lang="en-US" dirty="0" smtClean="0"/>
              <a:t> leaves, ‡ to 1 inch long, grow in pairs (</a:t>
            </a:r>
            <a:r>
              <a:rPr lang="en-US" dirty="0" err="1" smtClean="0"/>
              <a:t>theyíre</a:t>
            </a:r>
            <a:r>
              <a:rPr lang="en-US" i="1" dirty="0" smtClean="0"/>
              <a:t> opposite)</a:t>
            </a:r>
            <a:r>
              <a:rPr lang="en-US" dirty="0" smtClean="0"/>
              <a:t>. A fine line of hair extends along the length of the slender, delicate stem.</a:t>
            </a:r>
          </a:p>
          <a:p>
            <a:r>
              <a:rPr lang="en-US" dirty="0" smtClean="0"/>
              <a:t>Tiny white flowers 1/8 inch across, with 5 petals so deeply cleft they look like 10, distinguish </a:t>
            </a:r>
            <a:r>
              <a:rPr lang="en-US" dirty="0" err="1" smtClean="0"/>
              <a:t>chickweedÝfrom</a:t>
            </a:r>
            <a:r>
              <a:rPr lang="en-US" dirty="0" smtClean="0"/>
              <a:t> other plants </a:t>
            </a:r>
            <a:r>
              <a:rPr lang="en-US" i="1" dirty="0" smtClean="0"/>
              <a:t>(</a:t>
            </a:r>
            <a:r>
              <a:rPr lang="en-US" i="1" dirty="0" err="1" smtClean="0"/>
              <a:t>StellariaÝ</a:t>
            </a:r>
            <a:r>
              <a:rPr lang="en-US" dirty="0" err="1" smtClean="0"/>
              <a:t>means</a:t>
            </a:r>
            <a:r>
              <a:rPr lang="en-US" dirty="0" smtClean="0"/>
              <a:t> </a:t>
            </a:r>
            <a:r>
              <a:rPr lang="en-US" dirty="0" err="1" smtClean="0"/>
              <a:t>ìstar,î</a:t>
            </a:r>
            <a:r>
              <a:rPr lang="en-US" dirty="0" smtClean="0"/>
              <a:t> referring to the flower). Five green </a:t>
            </a:r>
            <a:r>
              <a:rPr lang="en-US" i="1" dirty="0" smtClean="0"/>
              <a:t>sepals</a:t>
            </a:r>
            <a:r>
              <a:rPr lang="en-US" dirty="0" smtClean="0"/>
              <a:t> (modified leaves) grow as long as the petals they underlie.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Gardeningknowhow.com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Altnature.com</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err="1" smtClean="0"/>
              <a:t>Digitaria</a:t>
            </a:r>
            <a:r>
              <a:rPr lang="en-US" dirty="0" smtClean="0"/>
              <a:t> is a </a:t>
            </a:r>
            <a:r>
              <a:rPr lang="en-US" dirty="0" smtClean="0">
                <a:hlinkClick r:id="rId3" action="ppaction://hlinkfile" tooltip="Genus"/>
              </a:rPr>
              <a:t>genus</a:t>
            </a:r>
            <a:r>
              <a:rPr lang="en-US" dirty="0" smtClean="0"/>
              <a:t> of about 300 species of </a:t>
            </a:r>
            <a:r>
              <a:rPr lang="en-US" dirty="0" smtClean="0">
                <a:hlinkClick r:id="rId4" action="ppaction://hlinkfile" tooltip="Grass"/>
              </a:rPr>
              <a:t>grass</a:t>
            </a:r>
            <a:r>
              <a:rPr lang="en-US" dirty="0" smtClean="0"/>
              <a:t> (family </a:t>
            </a:r>
            <a:r>
              <a:rPr lang="en-US" dirty="0" err="1" smtClean="0">
                <a:hlinkClick r:id="rId5" action="ppaction://hlinkfile" tooltip="Poaceae"/>
              </a:rPr>
              <a:t>Poaceae</a:t>
            </a:r>
            <a:r>
              <a:rPr lang="en-US" dirty="0" smtClean="0"/>
              <a:t>) native to tropical and warm temperate regions. Common names include </a:t>
            </a:r>
            <a:r>
              <a:rPr lang="en-US" b="1" dirty="0" smtClean="0"/>
              <a:t>crabgrass</a:t>
            </a:r>
            <a:r>
              <a:rPr lang="en-US" dirty="0" smtClean="0"/>
              <a:t>, </a:t>
            </a:r>
            <a:r>
              <a:rPr lang="en-US" b="1" dirty="0" smtClean="0"/>
              <a:t>finger-grass</a:t>
            </a:r>
            <a:r>
              <a:rPr lang="en-US" dirty="0" smtClean="0"/>
              <a:t>, and </a:t>
            </a:r>
            <a:r>
              <a:rPr lang="en-US" b="1" dirty="0" err="1" smtClean="0">
                <a:hlinkClick r:id="rId6" action="ppaction://hlinkfile" tooltip="Fonio"/>
              </a:rPr>
              <a:t>fonio</a:t>
            </a:r>
            <a:r>
              <a:rPr lang="en-US" dirty="0" smtClean="0"/>
              <a:t>. They are slender </a:t>
            </a:r>
            <a:r>
              <a:rPr lang="en-US" dirty="0" smtClean="0">
                <a:hlinkClick r:id="rId7" action="ppaction://hlinkfile" tooltip="Monocotyledon"/>
              </a:rPr>
              <a:t>monocotyledonous</a:t>
            </a:r>
            <a:r>
              <a:rPr lang="en-US" dirty="0" smtClean="0"/>
              <a:t> annual and perennial lawn, pasture, and forage plants; some are often considered lawn pests. </a:t>
            </a:r>
            <a:r>
              <a:rPr lang="en-US" i="1" dirty="0" err="1" smtClean="0"/>
              <a:t>Digitus</a:t>
            </a:r>
            <a:r>
              <a:rPr lang="en-US" dirty="0" smtClean="0"/>
              <a:t> is the </a:t>
            </a:r>
            <a:r>
              <a:rPr lang="en-US" dirty="0" smtClean="0">
                <a:hlinkClick r:id="rId8" action="ppaction://hlinkfile" tooltip="Latin"/>
              </a:rPr>
              <a:t>Latin</a:t>
            </a:r>
            <a:r>
              <a:rPr lang="en-US" dirty="0" smtClean="0"/>
              <a:t> word for "finger", and they are distinguished by the long, finger-like </a:t>
            </a:r>
            <a:r>
              <a:rPr lang="en-US" dirty="0" smtClean="0">
                <a:hlinkClick r:id="rId9" action="ppaction://hlinkfile" tooltip="Inflorescences"/>
              </a:rPr>
              <a:t>inflorescences</a:t>
            </a:r>
            <a:r>
              <a:rPr lang="en-US" dirty="0" smtClean="0"/>
              <a:t> they produce.</a:t>
            </a:r>
          </a:p>
          <a:p>
            <a:r>
              <a:rPr lang="en-US" dirty="0" smtClean="0"/>
              <a:t>All </a:t>
            </a:r>
            <a:r>
              <a:rPr lang="en-US" dirty="0" err="1" smtClean="0"/>
              <a:t>crabgrasses</a:t>
            </a:r>
            <a:r>
              <a:rPr lang="en-US" dirty="0" smtClean="0"/>
              <a:t> have similar growth habits and flowering structures, but species are separated by minor differences in the </a:t>
            </a:r>
            <a:r>
              <a:rPr lang="en-US" dirty="0" smtClean="0">
                <a:hlinkClick r:id="rId10" action="ppaction://hlinkfile" tooltip="Flower"/>
              </a:rPr>
              <a:t>flower</a:t>
            </a:r>
            <a:r>
              <a:rPr lang="en-US" dirty="0" smtClean="0"/>
              <a:t> structures and </a:t>
            </a:r>
            <a:r>
              <a:rPr lang="en-US" dirty="0" smtClean="0">
                <a:hlinkClick r:id="rId11" action="ppaction://hlinkfile" tooltip="Leaf"/>
              </a:rPr>
              <a:t>leaf</a:t>
            </a:r>
            <a:r>
              <a:rPr lang="en-US" dirty="0" smtClean="0"/>
              <a:t> pubescence.</a:t>
            </a:r>
            <a:r>
              <a:rPr lang="en-US" baseline="30000" dirty="0" smtClean="0">
                <a:hlinkClick r:id="rId12" action="ppaction://hlinkfile"/>
              </a:rPr>
              <a:t>[1]</a:t>
            </a:r>
            <a:r>
              <a:rPr lang="en-US" dirty="0" smtClean="0"/>
              <a:t> They typically have spreading stems with wide flat leaf blades that lie on the ground with the tips ascending. The inflorescence is a </a:t>
            </a:r>
            <a:r>
              <a:rPr lang="en-US" dirty="0" smtClean="0">
                <a:hlinkClick r:id="rId13" action="ppaction://hlinkfile" tooltip="Panicle"/>
              </a:rPr>
              <a:t>panicle</a:t>
            </a:r>
            <a:r>
              <a:rPr lang="en-US" dirty="0" smtClean="0"/>
              <a:t> in which the spike-like branches are arranged in </a:t>
            </a:r>
            <a:r>
              <a:rPr lang="en-US" dirty="0" err="1" smtClean="0"/>
              <a:t>digitate</a:t>
            </a:r>
            <a:r>
              <a:rPr lang="en-US" dirty="0" smtClean="0"/>
              <a:t> fashion. The </a:t>
            </a:r>
            <a:r>
              <a:rPr lang="en-US" dirty="0" err="1" smtClean="0"/>
              <a:t>spikelets</a:t>
            </a:r>
            <a:r>
              <a:rPr lang="en-US" dirty="0" smtClean="0"/>
              <a:t> are arranged in two rows on an angled or winged </a:t>
            </a:r>
            <a:r>
              <a:rPr lang="en-US" dirty="0" smtClean="0">
                <a:hlinkClick r:id="rId14" action="ppaction://hlinkfile" tooltip="Rachis"/>
              </a:rPr>
              <a:t>rachis</a:t>
            </a:r>
            <a:r>
              <a:rPr lang="en-US" dirty="0" smtClean="0"/>
              <a:t>. Each spikelet has two florets, only one of which is fertile. The first bracts at the base of the </a:t>
            </a:r>
            <a:r>
              <a:rPr lang="en-US" dirty="0" err="1" smtClean="0"/>
              <a:t>spikelets</a:t>
            </a:r>
            <a:r>
              <a:rPr lang="en-US" dirty="0" smtClean="0"/>
              <a:t> are either very minute or absent.</a:t>
            </a:r>
            <a:r>
              <a:rPr lang="en-US" baseline="30000" dirty="0" smtClean="0">
                <a:hlinkClick r:id="rId15" action="ppaction://hlinkfile"/>
              </a:rPr>
              <a:t>[2]</a:t>
            </a:r>
            <a:endParaRPr lang="en-US" dirty="0" smtClean="0"/>
          </a:p>
          <a:p>
            <a:r>
              <a:rPr lang="en-US" dirty="0" smtClean="0"/>
              <a:t>Crabgrass seed has a long </a:t>
            </a:r>
            <a:r>
              <a:rPr lang="en-US" dirty="0" smtClean="0">
                <a:hlinkClick r:id="rId16" action="ppaction://hlinkfile" tooltip="Germination"/>
              </a:rPr>
              <a:t>germination</a:t>
            </a:r>
            <a:r>
              <a:rPr lang="en-US" dirty="0" smtClean="0"/>
              <a:t> period; if conditions are right, it can germinate throughout the growing season. </a:t>
            </a:r>
            <a:r>
              <a:rPr lang="en-US" dirty="0" err="1" smtClean="0"/>
              <a:t>Crabgrasses</a:t>
            </a:r>
            <a:r>
              <a:rPr lang="en-US" dirty="0" smtClean="0"/>
              <a:t> occur in tropical, subtropical, and temperate regions of both </a:t>
            </a:r>
            <a:r>
              <a:rPr lang="en-US" dirty="0" smtClean="0">
                <a:hlinkClick r:id="rId17" action="ppaction://hlinkfile" tooltip="Hemisphere"/>
              </a:rPr>
              <a:t>hemispheres</a:t>
            </a:r>
            <a:r>
              <a:rPr lang="en-US" dirty="0" smtClean="0"/>
              <a:t>.</a:t>
            </a:r>
          </a:p>
          <a:p>
            <a:r>
              <a:rPr lang="en-US" dirty="0" err="1" smtClean="0"/>
              <a:t>Crabgrasses</a:t>
            </a:r>
            <a:r>
              <a:rPr lang="en-US" dirty="0" smtClean="0"/>
              <a:t> have uses despite being classified by many as weeds. The seeds, most notably those of </a:t>
            </a:r>
            <a:r>
              <a:rPr lang="en-US" dirty="0" err="1" smtClean="0">
                <a:hlinkClick r:id="rId6" action="ppaction://hlinkfile" tooltip="Fonio"/>
              </a:rPr>
              <a:t>fonio</a:t>
            </a:r>
            <a:r>
              <a:rPr lang="en-US" dirty="0" smtClean="0"/>
              <a:t>, can be toasted and ground into a </a:t>
            </a:r>
            <a:r>
              <a:rPr lang="en-US" dirty="0" smtClean="0">
                <a:hlinkClick r:id="rId18" action="ppaction://hlinkfile" tooltip="Flour"/>
              </a:rPr>
              <a:t>flour</a:t>
            </a:r>
            <a:r>
              <a:rPr lang="en-US" dirty="0" smtClean="0"/>
              <a:t>, which can be used to make </a:t>
            </a:r>
            <a:r>
              <a:rPr lang="en-US" dirty="0" smtClean="0">
                <a:hlinkClick r:id="rId19" action="ppaction://hlinkfile" tooltip="Porridge"/>
              </a:rPr>
              <a:t>porridge</a:t>
            </a:r>
            <a:r>
              <a:rPr lang="en-US" dirty="0" smtClean="0"/>
              <a:t> or </a:t>
            </a:r>
            <a:r>
              <a:rPr lang="en-US" dirty="0" smtClean="0">
                <a:hlinkClick r:id="rId20" action="ppaction://hlinkfile" tooltip="Fermentation (food)"/>
              </a:rPr>
              <a:t>fermented</a:t>
            </a:r>
            <a:r>
              <a:rPr lang="en-US" dirty="0" smtClean="0"/>
              <a:t> to make </a:t>
            </a:r>
            <a:r>
              <a:rPr lang="en-US" dirty="0" smtClean="0">
                <a:hlinkClick r:id="rId21" action="ppaction://hlinkfile" tooltip="Beer"/>
              </a:rPr>
              <a:t>beer</a:t>
            </a:r>
            <a:r>
              <a:rPr lang="en-US" dirty="0" smtClean="0"/>
              <a:t>. </a:t>
            </a:r>
            <a:r>
              <a:rPr lang="en-US" dirty="0" err="1" smtClean="0">
                <a:hlinkClick r:id="rId6" action="ppaction://hlinkfile" tooltip="Fonio"/>
              </a:rPr>
              <a:t>Fonio</a:t>
            </a:r>
            <a:r>
              <a:rPr lang="en-US" dirty="0" smtClean="0"/>
              <a:t> has been widely used as a </a:t>
            </a:r>
            <a:r>
              <a:rPr lang="en-US" dirty="0" smtClean="0">
                <a:hlinkClick r:id="rId22" action="ppaction://hlinkfile" tooltip="Staple crop"/>
              </a:rPr>
              <a:t>staple crop</a:t>
            </a:r>
            <a:r>
              <a:rPr lang="en-US" dirty="0" smtClean="0"/>
              <a:t> in parts of </a:t>
            </a:r>
            <a:r>
              <a:rPr lang="en-US" dirty="0" smtClean="0">
                <a:hlinkClick r:id="rId23" action="ppaction://hlinkfile" tooltip="Africa"/>
              </a:rPr>
              <a:t>Africa</a:t>
            </a:r>
            <a:r>
              <a:rPr lang="en-US" dirty="0" smtClean="0"/>
              <a:t>. It also has decent nutrient qualities as a forage for cattle.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err="1" smtClean="0"/>
              <a:t>Taraxacum</a:t>
            </a:r>
            <a:r>
              <a:rPr lang="en-US" dirty="0" smtClean="0"/>
              <a:t> is a large genus of </a:t>
            </a:r>
            <a:r>
              <a:rPr lang="en-US" dirty="0" smtClean="0">
                <a:hlinkClick r:id="rId3" action="ppaction://hlinkfile" tooltip="Flowering plant"/>
              </a:rPr>
              <a:t>flowering plants</a:t>
            </a:r>
            <a:r>
              <a:rPr lang="en-US" dirty="0" smtClean="0"/>
              <a:t> in the family </a:t>
            </a:r>
            <a:r>
              <a:rPr lang="en-US" dirty="0" err="1" smtClean="0">
                <a:hlinkClick r:id="rId4" action="ppaction://hlinkfile" tooltip="Asteraceae"/>
              </a:rPr>
              <a:t>Asteraceae</a:t>
            </a:r>
            <a:r>
              <a:rPr lang="en-US" dirty="0" smtClean="0"/>
              <a:t>. They are native to Europe and Asia, and two species, </a:t>
            </a:r>
            <a:r>
              <a:rPr lang="en-US" i="1" dirty="0" smtClean="0">
                <a:hlinkClick r:id="rId5" action="ppaction://hlinkfile" tooltip="Taraxacum officinale"/>
              </a:rPr>
              <a:t>T. </a:t>
            </a:r>
            <a:r>
              <a:rPr lang="en-US" i="1" dirty="0" err="1" smtClean="0">
                <a:hlinkClick r:id="rId5" action="ppaction://hlinkfile" tooltip="Taraxacum officinale"/>
              </a:rPr>
              <a:t>officinale</a:t>
            </a:r>
            <a:r>
              <a:rPr lang="en-US" dirty="0" smtClean="0"/>
              <a:t> and </a:t>
            </a:r>
            <a:r>
              <a:rPr lang="en-US" i="1" dirty="0" smtClean="0">
                <a:hlinkClick r:id="rId6" action="ppaction://hlinkfile" tooltip="Taraxacum erythrospermum"/>
              </a:rPr>
              <a:t>T. </a:t>
            </a:r>
            <a:r>
              <a:rPr lang="en-US" i="1" dirty="0" err="1" smtClean="0">
                <a:hlinkClick r:id="rId6" action="ppaction://hlinkfile" tooltip="Taraxacum erythrospermum"/>
              </a:rPr>
              <a:t>erythrospermum</a:t>
            </a:r>
            <a:r>
              <a:rPr lang="en-US" dirty="0" smtClean="0"/>
              <a:t>, are found as weeds worldwide.</a:t>
            </a:r>
            <a:r>
              <a:rPr lang="en-US" baseline="30000" dirty="0" smtClean="0">
                <a:hlinkClick r:id="rId7" action="ppaction://hlinkfile"/>
              </a:rPr>
              <a:t>[1]</a:t>
            </a:r>
            <a:r>
              <a:rPr lang="en-US" dirty="0" smtClean="0"/>
              <a:t> Both species are edible in their entirety.</a:t>
            </a:r>
            <a:r>
              <a:rPr lang="en-US" baseline="30000" dirty="0" smtClean="0">
                <a:hlinkClick r:id="rId8" action="ppaction://hlinkfile"/>
              </a:rPr>
              <a:t>[2]</a:t>
            </a:r>
            <a:r>
              <a:rPr lang="en-US" baseline="30000" dirty="0" smtClean="0">
                <a:hlinkClick r:id="rId9" action="ppaction://hlinkfile"/>
              </a:rPr>
              <a:t>[3]</a:t>
            </a:r>
            <a:r>
              <a:rPr lang="en-US" dirty="0" smtClean="0"/>
              <a:t> Named for their sharp, serrated leaves that resemble lion's teeth.</a:t>
            </a:r>
            <a:r>
              <a:rPr lang="en-US" baseline="30000" dirty="0" smtClean="0">
                <a:hlinkClick r:id="rId10" action="ppaction://hlinkfile"/>
              </a:rPr>
              <a:t>[4]</a:t>
            </a:r>
            <a:r>
              <a:rPr lang="en-US" dirty="0" smtClean="0"/>
              <a:t> The common name </a:t>
            </a:r>
            <a:r>
              <a:rPr lang="en-US" b="1" dirty="0" smtClean="0"/>
              <a:t>Dandelion</a:t>
            </a:r>
            <a:r>
              <a:rPr lang="en-US" dirty="0" smtClean="0"/>
              <a:t> (pronounced </a:t>
            </a:r>
            <a:r>
              <a:rPr lang="en-US" sz="1200" kern="1200" dirty="0" smtClean="0">
                <a:solidFill>
                  <a:schemeClr val="tx1"/>
                </a:solidFill>
                <a:latin typeface="+mn-lt"/>
                <a:ea typeface="+mn-ea"/>
                <a:cs typeface="+mn-cs"/>
                <a:hlinkClick r:id="rId11" action="ppaction://hlinkfile" tooltip="Wikipedia:IPA for English"/>
              </a:rPr>
              <a:t>/ˈ</a:t>
            </a:r>
            <a:r>
              <a:rPr lang="en-US" sz="1200" kern="1200" dirty="0" err="1" smtClean="0">
                <a:solidFill>
                  <a:schemeClr val="tx1"/>
                </a:solidFill>
                <a:latin typeface="+mn-lt"/>
                <a:ea typeface="+mn-ea"/>
                <a:cs typeface="+mn-cs"/>
                <a:hlinkClick r:id="rId11" action="ppaction://hlinkfile" tooltip="Wikipedia:IPA for English"/>
              </a:rPr>
              <a:t>dændɨlaɪ.ən</a:t>
            </a:r>
            <a:r>
              <a:rPr lang="en-US" sz="1200" kern="1200" dirty="0" smtClean="0">
                <a:solidFill>
                  <a:schemeClr val="tx1"/>
                </a:solidFill>
                <a:latin typeface="+mn-lt"/>
                <a:ea typeface="+mn-ea"/>
                <a:cs typeface="+mn-cs"/>
                <a:hlinkClick r:id="rId11" action="ppaction://hlinkfile" tooltip="Wikipedia:IPA for English"/>
              </a:rPr>
              <a:t>/</a:t>
            </a:r>
            <a:r>
              <a:rPr lang="en-US" dirty="0" smtClean="0"/>
              <a:t> (DAN-</a:t>
            </a:r>
            <a:r>
              <a:rPr lang="en-US" dirty="0" err="1" smtClean="0"/>
              <a:t>dih</a:t>
            </a:r>
            <a:r>
              <a:rPr lang="en-US" dirty="0" smtClean="0"/>
              <a:t>-</a:t>
            </a:r>
            <a:r>
              <a:rPr lang="en-US" dirty="0" err="1" smtClean="0"/>
              <a:t>ly</a:t>
            </a:r>
            <a:r>
              <a:rPr lang="en-US" dirty="0" smtClean="0"/>
              <a:t>-un) is given to members of the </a:t>
            </a:r>
            <a:r>
              <a:rPr lang="en-US" dirty="0" smtClean="0">
                <a:hlinkClick r:id="rId12" action="ppaction://hlinkfile" tooltip="Genus"/>
              </a:rPr>
              <a:t>genus</a:t>
            </a:r>
            <a:r>
              <a:rPr lang="en-US" dirty="0" smtClean="0"/>
              <a:t>, and like other members of the </a:t>
            </a:r>
            <a:r>
              <a:rPr lang="en-US" dirty="0" err="1" smtClean="0"/>
              <a:t>Asteraceae</a:t>
            </a:r>
            <a:r>
              <a:rPr lang="en-US" dirty="0" smtClean="0"/>
              <a:t> family, they have very small flowers collected together into a composite </a:t>
            </a:r>
            <a:r>
              <a:rPr lang="en-US" dirty="0" smtClean="0">
                <a:hlinkClick r:id="rId13" action="ppaction://hlinkfile" tooltip="Head (botany)"/>
              </a:rPr>
              <a:t>flower head</a:t>
            </a:r>
            <a:r>
              <a:rPr lang="en-US" dirty="0" smtClean="0"/>
              <a:t>. Each single flower in a head is called a floret. Many </a:t>
            </a:r>
            <a:r>
              <a:rPr lang="en-US" i="1" dirty="0" err="1" smtClean="0"/>
              <a:t>Taraxacum</a:t>
            </a:r>
            <a:r>
              <a:rPr lang="en-US" dirty="0" smtClean="0"/>
              <a:t> species produce seeds </a:t>
            </a:r>
            <a:r>
              <a:rPr lang="en-US" dirty="0" smtClean="0">
                <a:hlinkClick r:id="rId14" action="ppaction://hlinkfile" tooltip="Asexual reproduction"/>
              </a:rPr>
              <a:t>asexually</a:t>
            </a:r>
            <a:r>
              <a:rPr lang="en-US" dirty="0" smtClean="0"/>
              <a:t> by </a:t>
            </a:r>
            <a:r>
              <a:rPr lang="en-US" dirty="0" err="1" smtClean="0">
                <a:hlinkClick r:id="rId15" action="ppaction://hlinkfile" tooltip="Apomixis"/>
              </a:rPr>
              <a:t>apomixis</a:t>
            </a:r>
            <a:r>
              <a:rPr lang="en-US" dirty="0" smtClean="0"/>
              <a:t>, where the seeds are produced without </a:t>
            </a:r>
            <a:r>
              <a:rPr lang="en-US" dirty="0" smtClean="0">
                <a:hlinkClick r:id="rId16" action="ppaction://hlinkfile" tooltip="Pollination"/>
              </a:rPr>
              <a:t>pollination</a:t>
            </a:r>
            <a:r>
              <a:rPr lang="en-US" dirty="0" smtClean="0"/>
              <a:t>, resulting in offspring that are genetically identical to the parent plant.</a:t>
            </a:r>
            <a:r>
              <a:rPr lang="en-US" baseline="30000" dirty="0" smtClean="0">
                <a:hlinkClick r:id="rId17" action="ppaction://hlinkfile"/>
              </a:rPr>
              <a:t>[5</a:t>
            </a:r>
            <a:r>
              <a:rPr lang="en-US" baseline="30000" dirty="0" smtClean="0">
                <a:hlinkClick r:id="rId18" action="ppaction://hlinkfile"/>
              </a:rPr>
              <a:t>]</a:t>
            </a:r>
            <a:endParaRPr lang="en-US" baseline="30000" dirty="0" smtClean="0"/>
          </a:p>
          <a:p>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err="1" smtClean="0"/>
              <a:t>Lamium</a:t>
            </a:r>
            <a:r>
              <a:rPr lang="en-US" b="1" i="1" dirty="0" smtClean="0"/>
              <a:t> </a:t>
            </a:r>
            <a:r>
              <a:rPr lang="en-US" b="1" i="1" dirty="0" err="1" smtClean="0"/>
              <a:t>amplexicaule</a:t>
            </a:r>
            <a:r>
              <a:rPr lang="en-US" dirty="0" smtClean="0"/>
              <a:t> (</a:t>
            </a:r>
            <a:r>
              <a:rPr lang="en-US" b="1" dirty="0" smtClean="0"/>
              <a:t>Henbit Deadnettle</a:t>
            </a:r>
            <a:r>
              <a:rPr lang="en-US" dirty="0" smtClean="0"/>
              <a:t>, </a:t>
            </a:r>
            <a:r>
              <a:rPr lang="en-US" b="1" dirty="0" smtClean="0"/>
              <a:t>Greater Henbit</a:t>
            </a:r>
            <a:r>
              <a:rPr lang="en-US" dirty="0" smtClean="0"/>
              <a:t>) is a species of </a:t>
            </a:r>
            <a:r>
              <a:rPr lang="en-US" i="1" dirty="0" err="1" smtClean="0">
                <a:hlinkClick r:id="rId3" action="ppaction://hlinkfile" tooltip="Lamium"/>
              </a:rPr>
              <a:t>Lamium</a:t>
            </a:r>
            <a:r>
              <a:rPr lang="en-US" dirty="0" smtClean="0"/>
              <a:t> native to </a:t>
            </a:r>
            <a:r>
              <a:rPr lang="en-US" dirty="0" smtClean="0">
                <a:hlinkClick r:id="rId4" action="ppaction://hlinkfile" tooltip="Europe"/>
              </a:rPr>
              <a:t>Europe</a:t>
            </a:r>
            <a:r>
              <a:rPr lang="en-US" dirty="0" smtClean="0"/>
              <a:t>, western </a:t>
            </a:r>
            <a:r>
              <a:rPr lang="en-US" dirty="0" smtClean="0">
                <a:hlinkClick r:id="rId5" action="ppaction://hlinkfile" tooltip="Asia"/>
              </a:rPr>
              <a:t>Asia</a:t>
            </a:r>
            <a:r>
              <a:rPr lang="en-US" dirty="0" smtClean="0"/>
              <a:t> and northern </a:t>
            </a:r>
            <a:r>
              <a:rPr lang="en-US" dirty="0" smtClean="0">
                <a:hlinkClick r:id="rId6" action="ppaction://hlinkfile" tooltip="Africa"/>
              </a:rPr>
              <a:t>Africa</a:t>
            </a:r>
            <a:r>
              <a:rPr lang="en-US" dirty="0" smtClean="0"/>
              <a:t>.</a:t>
            </a:r>
          </a:p>
          <a:p>
            <a:r>
              <a:rPr lang="en-US" dirty="0" smtClean="0"/>
              <a:t>It is a low-growing </a:t>
            </a:r>
            <a:r>
              <a:rPr lang="en-US" dirty="0" smtClean="0">
                <a:hlinkClick r:id="rId7" action="ppaction://hlinkfile" tooltip="Annual plant"/>
              </a:rPr>
              <a:t>annual plant</a:t>
            </a:r>
            <a:r>
              <a:rPr lang="en-US" dirty="0" smtClean="0"/>
              <a:t> growing to 10-25 cm tall, with soft, finely hairy stems. The </a:t>
            </a:r>
            <a:r>
              <a:rPr lang="en-US" dirty="0" smtClean="0">
                <a:hlinkClick r:id="rId8" action="ppaction://hlinkfile" tooltip="Leaf"/>
              </a:rPr>
              <a:t>leaves</a:t>
            </a:r>
            <a:r>
              <a:rPr lang="en-US" dirty="0" smtClean="0"/>
              <a:t> are opposite, rounded, 2-3 cm diameter, with a lobed margin. The </a:t>
            </a:r>
            <a:r>
              <a:rPr lang="en-US" dirty="0" smtClean="0">
                <a:hlinkClick r:id="rId9" action="ppaction://hlinkfile" tooltip="Flower"/>
              </a:rPr>
              <a:t>flowers</a:t>
            </a:r>
            <a:r>
              <a:rPr lang="en-US" dirty="0" smtClean="0"/>
              <a:t> are pink to purple, 1.5-2 cm long.</a:t>
            </a:r>
          </a:p>
          <a:p>
            <a:r>
              <a:rPr lang="en-US" dirty="0" smtClean="0"/>
              <a:t>It flowers very early in the spring even in northern areas, and for most of the winter and the early spring in warmer areas such as the </a:t>
            </a:r>
            <a:r>
              <a:rPr lang="en-US" dirty="0" smtClean="0">
                <a:hlinkClick r:id="rId10" action="ppaction://hlinkfile" tooltip="Mediterranean region"/>
              </a:rPr>
              <a:t>Mediterranean region</a:t>
            </a:r>
            <a:r>
              <a:rPr lang="en-US" dirty="0" smtClean="0"/>
              <a:t>.</a:t>
            </a:r>
          </a:p>
          <a:p>
            <a:r>
              <a:rPr lang="en-US" dirty="0" smtClean="0"/>
              <a:t>A Field of Henbit, </a:t>
            </a:r>
            <a:r>
              <a:rPr lang="en-US" dirty="0" err="1" smtClean="0"/>
              <a:t>closeup</a:t>
            </a:r>
            <a:endParaRPr lang="en-US" dirty="0" smtClean="0"/>
          </a:p>
          <a:p>
            <a:r>
              <a:rPr lang="en-US" dirty="0" smtClean="0"/>
              <a:t>It propagates freely by </a:t>
            </a:r>
            <a:r>
              <a:rPr lang="en-US" dirty="0" smtClean="0">
                <a:hlinkClick r:id="rId11" action="ppaction://hlinkfile" tooltip="Seed"/>
              </a:rPr>
              <a:t>seed</a:t>
            </a:r>
            <a:r>
              <a:rPr lang="en-US" dirty="0" smtClean="0"/>
              <a:t> and is regarded as a minor </a:t>
            </a:r>
            <a:r>
              <a:rPr lang="en-US" dirty="0" smtClean="0">
                <a:hlinkClick r:id="rId12" action="ppaction://hlinkfile" tooltip="Weed"/>
              </a:rPr>
              <a:t>weed</a:t>
            </a:r>
            <a:r>
              <a:rPr lang="en-US" dirty="0" smtClean="0"/>
              <a:t>. Sometimes entire fields will be reddish-purple with its flowers before spring </a:t>
            </a:r>
            <a:r>
              <a:rPr lang="en-US" dirty="0" err="1" smtClean="0"/>
              <a:t>ploughing</a:t>
            </a:r>
            <a:r>
              <a:rPr lang="en-US" dirty="0" smtClean="0"/>
              <a:t>. Where common, is an important </a:t>
            </a:r>
            <a:r>
              <a:rPr lang="en-US" dirty="0" smtClean="0">
                <a:hlinkClick r:id="rId13" action="ppaction://hlinkfile" tooltip="Nectar"/>
              </a:rPr>
              <a:t>nectar</a:t>
            </a:r>
            <a:r>
              <a:rPr lang="en-US" dirty="0" smtClean="0"/>
              <a:t> and </a:t>
            </a:r>
            <a:r>
              <a:rPr lang="en-US" dirty="0" smtClean="0">
                <a:hlinkClick r:id="rId14" action="ppaction://hlinkfile" tooltip="Pollen"/>
              </a:rPr>
              <a:t>pollen</a:t>
            </a:r>
            <a:r>
              <a:rPr lang="en-US" dirty="0" smtClean="0"/>
              <a:t> plant for </a:t>
            </a:r>
            <a:r>
              <a:rPr lang="en-US" dirty="0" smtClean="0">
                <a:hlinkClick r:id="rId15" action="ppaction://hlinkfile" tooltip="Bee"/>
              </a:rPr>
              <a:t>bees</a:t>
            </a:r>
            <a:r>
              <a:rPr lang="en-US" dirty="0" smtClean="0"/>
              <a:t>, especially </a:t>
            </a:r>
            <a:r>
              <a:rPr lang="en-US" dirty="0" smtClean="0">
                <a:hlinkClick r:id="rId16" action="ppaction://hlinkfile" tooltip="Honeybee"/>
              </a:rPr>
              <a:t>honeybees</a:t>
            </a:r>
            <a:r>
              <a:rPr lang="en-US" dirty="0" smtClean="0"/>
              <a:t>, where it helps start the spring buildup.</a:t>
            </a:r>
          </a:p>
          <a:p>
            <a:r>
              <a:rPr lang="en-US" dirty="0" smtClean="0"/>
              <a:t>It is widely </a:t>
            </a:r>
            <a:r>
              <a:rPr lang="en-US" dirty="0" err="1" smtClean="0">
                <a:hlinkClick r:id="rId17" action="ppaction://hlinkfile" tooltip="Naturalisation (biology)"/>
              </a:rPr>
              <a:t>naturalised</a:t>
            </a:r>
            <a:r>
              <a:rPr lang="en-US" dirty="0" smtClean="0"/>
              <a:t> in eastern </a:t>
            </a:r>
            <a:r>
              <a:rPr lang="en-US" dirty="0" smtClean="0">
                <a:hlinkClick r:id="rId18" action="ppaction://hlinkfile" tooltip="North America"/>
              </a:rPr>
              <a:t>North America</a:t>
            </a:r>
            <a:r>
              <a:rPr lang="en-US" dirty="0" smtClean="0"/>
              <a:t> and elsewhere, where it is often considered to be an invasive weed. However, its edibility and readiness to grow in many climes often mean it is permitted to grow when other 'weeds' are not.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 </a:t>
            </a:r>
            <a:r>
              <a:rPr lang="en-US" dirty="0" smtClean="0">
                <a:hlinkClick r:id="rId3" action="ppaction://hlinkfile" tooltip="Perennial plant"/>
              </a:rPr>
              <a:t>perennial plant</a:t>
            </a:r>
            <a:r>
              <a:rPr lang="en-US" dirty="0" smtClean="0"/>
              <a:t>, that may reach a height of up to 40 cm. The names "nut grass" and "nut sedge" (shared with the related species </a:t>
            </a:r>
            <a:r>
              <a:rPr lang="en-US" i="1" dirty="0" err="1" smtClean="0">
                <a:hlinkClick r:id="rId4" action="ppaction://hlinkfile" tooltip="Cyperus esculentus"/>
              </a:rPr>
              <a:t>Cyperus</a:t>
            </a:r>
            <a:r>
              <a:rPr lang="en-US" i="1" dirty="0" smtClean="0">
                <a:hlinkClick r:id="rId4" action="ppaction://hlinkfile" tooltip="Cyperus esculentus"/>
              </a:rPr>
              <a:t> </a:t>
            </a:r>
            <a:r>
              <a:rPr lang="en-US" i="1" dirty="0" err="1" smtClean="0">
                <a:hlinkClick r:id="rId4" action="ppaction://hlinkfile" tooltip="Cyperus esculentus"/>
              </a:rPr>
              <a:t>esculentus</a:t>
            </a:r>
            <a:r>
              <a:rPr lang="en-US" dirty="0" smtClean="0"/>
              <a:t>) are derived from its </a:t>
            </a:r>
            <a:r>
              <a:rPr lang="en-US" dirty="0" smtClean="0">
                <a:hlinkClick r:id="rId5" action="ppaction://hlinkfile" tooltip="Tuber"/>
              </a:rPr>
              <a:t>tubers</a:t>
            </a:r>
            <a:r>
              <a:rPr lang="en-US" dirty="0" smtClean="0"/>
              <a:t>, that somewhat resemble </a:t>
            </a:r>
            <a:r>
              <a:rPr lang="en-US" dirty="0" smtClean="0">
                <a:hlinkClick r:id="rId6" action="ppaction://hlinkfile" tooltip="Nut (fruit)"/>
              </a:rPr>
              <a:t>nuts</a:t>
            </a:r>
            <a:r>
              <a:rPr lang="en-US" dirty="0" smtClean="0"/>
              <a:t>, although </a:t>
            </a:r>
            <a:r>
              <a:rPr lang="en-US" dirty="0" smtClean="0">
                <a:hlinkClick r:id="rId7" action="ppaction://hlinkfile" tooltip="Botany"/>
              </a:rPr>
              <a:t>botanically</a:t>
            </a:r>
            <a:r>
              <a:rPr lang="en-US" dirty="0" smtClean="0"/>
              <a:t> they have nothing to do with nuts.</a:t>
            </a:r>
          </a:p>
          <a:p>
            <a:r>
              <a:rPr lang="en-US" dirty="0" smtClean="0"/>
              <a:t>As in other </a:t>
            </a:r>
            <a:r>
              <a:rPr lang="en-US" dirty="0" err="1" smtClean="0">
                <a:hlinkClick r:id="rId8" action="ppaction://hlinkfile" tooltip="Cyperaceae"/>
              </a:rPr>
              <a:t>Cyperaceae</a:t>
            </a:r>
            <a:r>
              <a:rPr lang="en-US" dirty="0" smtClean="0"/>
              <a:t>, the leaves sprout in ranks of three from the base of the plant. The </a:t>
            </a:r>
            <a:r>
              <a:rPr lang="en-US" dirty="0" smtClean="0">
                <a:hlinkClick r:id="rId9" action="ppaction://hlinkfile" tooltip="Flower"/>
              </a:rPr>
              <a:t>flower</a:t>
            </a:r>
            <a:r>
              <a:rPr lang="en-US" dirty="0" smtClean="0"/>
              <a:t> </a:t>
            </a:r>
            <a:r>
              <a:rPr lang="en-US" dirty="0" smtClean="0">
                <a:hlinkClick r:id="rId10" action="ppaction://hlinkfile" tooltip="Plant stem"/>
              </a:rPr>
              <a:t>stems</a:t>
            </a:r>
            <a:r>
              <a:rPr lang="en-US" dirty="0" smtClean="0"/>
              <a:t> have a triangular cross-section. The flower is </a:t>
            </a:r>
            <a:r>
              <a:rPr lang="en-US" dirty="0" smtClean="0">
                <a:hlinkClick r:id="rId11" action="ppaction://hlinkfile" tooltip="Hermaphrodite"/>
              </a:rPr>
              <a:t>bisexual</a:t>
            </a:r>
            <a:r>
              <a:rPr lang="en-US" dirty="0" smtClean="0"/>
              <a:t> and has three </a:t>
            </a:r>
            <a:r>
              <a:rPr lang="en-US" dirty="0" smtClean="0">
                <a:hlinkClick r:id="rId12" action="ppaction://hlinkfile" tooltip="Stamen"/>
              </a:rPr>
              <a:t>stamina</a:t>
            </a:r>
            <a:r>
              <a:rPr lang="en-US" dirty="0" smtClean="0"/>
              <a:t> and a three-stigma </a:t>
            </a:r>
            <a:r>
              <a:rPr lang="en-US" dirty="0" smtClean="0">
                <a:hlinkClick r:id="rId13" action="ppaction://hlinkfile" tooltip="Carpel"/>
              </a:rPr>
              <a:t>carpel</a:t>
            </a:r>
            <a:r>
              <a:rPr lang="en-US" dirty="0" smtClean="0"/>
              <a:t>. The fruit is a three-angled </a:t>
            </a:r>
            <a:r>
              <a:rPr lang="en-US" dirty="0" err="1" smtClean="0">
                <a:hlinkClick r:id="rId14" action="ppaction://hlinkfile" tooltip="Achene"/>
              </a:rPr>
              <a:t>achene</a:t>
            </a:r>
            <a:r>
              <a:rPr lang="en-US" dirty="0" smtClean="0"/>
              <a:t>.</a:t>
            </a:r>
          </a:p>
          <a:p>
            <a:r>
              <a:rPr lang="en-US" dirty="0" smtClean="0"/>
              <a:t>The root system of a young plant initially forms white, fleshy </a:t>
            </a:r>
            <a:r>
              <a:rPr lang="en-US" dirty="0" smtClean="0">
                <a:hlinkClick r:id="rId15" action="ppaction://hlinkfile" tooltip="Rhizome"/>
              </a:rPr>
              <a:t>rhizomes</a:t>
            </a:r>
            <a:r>
              <a:rPr lang="en-US" dirty="0" smtClean="0"/>
              <a:t>. Some rhizomes grow upward in the soil, then form a </a:t>
            </a:r>
            <a:r>
              <a:rPr lang="en-US" dirty="0" smtClean="0">
                <a:hlinkClick r:id="rId16" action="ppaction://hlinkfile" tooltip="Bulb"/>
              </a:rPr>
              <a:t>bulb</a:t>
            </a:r>
            <a:r>
              <a:rPr lang="en-US" dirty="0" smtClean="0"/>
              <a:t>-like structure from which new shoots and roots grow, and from the new roots, new rhizomes grow. Other rhizomes grow horizontally or downward, and form dark reddish-brown tubers or chains of tubers.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Colostate.edu</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Oxalis</a:t>
            </a:r>
            <a:r>
              <a:rPr lang="en-US" dirty="0" smtClean="0"/>
              <a:t> (pronounced </a:t>
            </a:r>
            <a:r>
              <a:rPr lang="en-US" sz="1200" kern="1200" dirty="0" smtClean="0">
                <a:solidFill>
                  <a:schemeClr val="tx1"/>
                </a:solidFill>
                <a:latin typeface="+mn-lt"/>
                <a:ea typeface="+mn-ea"/>
                <a:cs typeface="+mn-cs"/>
                <a:hlinkClick r:id="rId3" action="ppaction://hlinkfile" tooltip="Wikipedia:IPA for English"/>
              </a:rPr>
              <a:t>/ˈ</a:t>
            </a:r>
            <a:r>
              <a:rPr lang="en-US" sz="1200" kern="1200" dirty="0" err="1" smtClean="0">
                <a:solidFill>
                  <a:schemeClr val="tx1"/>
                </a:solidFill>
                <a:latin typeface="+mn-lt"/>
                <a:ea typeface="+mn-ea"/>
                <a:cs typeface="+mn-cs"/>
                <a:hlinkClick r:id="rId3" action="ppaction://hlinkfile" tooltip="Wikipedia:IPA for English"/>
              </a:rPr>
              <a:t>ɒksəlɪs</a:t>
            </a:r>
            <a:r>
              <a:rPr lang="en-US" sz="1200" kern="1200" dirty="0" smtClean="0">
                <a:solidFill>
                  <a:schemeClr val="tx1"/>
                </a:solidFill>
                <a:latin typeface="+mn-lt"/>
                <a:ea typeface="+mn-ea"/>
                <a:cs typeface="+mn-cs"/>
                <a:hlinkClick r:id="rId3" action="ppaction://hlinkfile" tooltip="Wikipedia:IPA for English"/>
              </a:rPr>
              <a:t>/</a:t>
            </a:r>
            <a:r>
              <a:rPr lang="en-US" dirty="0" smtClean="0"/>
              <a:t>)</a:t>
            </a:r>
            <a:r>
              <a:rPr lang="en-US" baseline="30000" dirty="0" smtClean="0">
                <a:hlinkClick r:id="rId4" action="ppaction://hlinkfile"/>
              </a:rPr>
              <a:t>[1]</a:t>
            </a:r>
            <a:r>
              <a:rPr lang="en-US" dirty="0" smtClean="0"/>
              <a:t> is by far the largest </a:t>
            </a:r>
            <a:r>
              <a:rPr lang="en-US" dirty="0" smtClean="0">
                <a:hlinkClick r:id="rId5" action="ppaction://hlinkfile" tooltip="Genus"/>
              </a:rPr>
              <a:t>genus</a:t>
            </a:r>
            <a:r>
              <a:rPr lang="en-US" dirty="0" smtClean="0"/>
              <a:t> in the wood-sorrel family </a:t>
            </a:r>
            <a:r>
              <a:rPr lang="en-US" dirty="0" err="1" smtClean="0">
                <a:hlinkClick r:id="rId6" action="ppaction://hlinkfile" tooltip="Oxalidaceae"/>
              </a:rPr>
              <a:t>Oxalidaceae</a:t>
            </a:r>
            <a:r>
              <a:rPr lang="en-US" dirty="0" smtClean="0"/>
              <a:t>: of the approximately 900 known </a:t>
            </a:r>
            <a:r>
              <a:rPr lang="en-US" dirty="0" smtClean="0">
                <a:hlinkClick r:id="rId7" action="ppaction://hlinkfile" tooltip="Species"/>
              </a:rPr>
              <a:t>species</a:t>
            </a:r>
            <a:r>
              <a:rPr lang="en-US" dirty="0" smtClean="0"/>
              <a:t> in the </a:t>
            </a:r>
            <a:r>
              <a:rPr lang="en-US" dirty="0" err="1" smtClean="0"/>
              <a:t>Oxalidaceae</a:t>
            </a:r>
            <a:r>
              <a:rPr lang="en-US" dirty="0" smtClean="0"/>
              <a:t>, 800 belong here. The genus occurs throughout most of the world, except for the </a:t>
            </a:r>
            <a:r>
              <a:rPr lang="en-US" dirty="0" smtClean="0">
                <a:hlinkClick r:id="rId8" action="ppaction://hlinkfile" tooltip="Polar"/>
              </a:rPr>
              <a:t>polar</a:t>
            </a:r>
            <a:r>
              <a:rPr lang="en-US" dirty="0" smtClean="0"/>
              <a:t> areas; species diversity is particularly rich in tropical </a:t>
            </a:r>
            <a:r>
              <a:rPr lang="en-US" dirty="0" smtClean="0">
                <a:hlinkClick r:id="rId9" action="ppaction://hlinkfile" tooltip="Brazil"/>
              </a:rPr>
              <a:t>Brazil</a:t>
            </a:r>
            <a:r>
              <a:rPr lang="en-US" dirty="0" smtClean="0"/>
              <a:t>, </a:t>
            </a:r>
            <a:r>
              <a:rPr lang="en-US" dirty="0" smtClean="0">
                <a:hlinkClick r:id="rId10" action="ppaction://hlinkfile" tooltip="Mexico"/>
              </a:rPr>
              <a:t>Mexico</a:t>
            </a:r>
            <a:r>
              <a:rPr lang="en-US" dirty="0" smtClean="0"/>
              <a:t> and </a:t>
            </a:r>
            <a:r>
              <a:rPr lang="en-US" dirty="0" smtClean="0">
                <a:hlinkClick r:id="rId11" action="ppaction://hlinkfile" tooltip="South Africa"/>
              </a:rPr>
              <a:t>South Africa</a:t>
            </a:r>
            <a:r>
              <a:rPr lang="en-US" dirty="0" smtClean="0"/>
              <a:t>.</a:t>
            </a:r>
          </a:p>
          <a:p>
            <a:r>
              <a:rPr lang="en-US" dirty="0" smtClean="0"/>
              <a:t>Many of the species are known as </a:t>
            </a:r>
            <a:r>
              <a:rPr lang="en-US" b="1" dirty="0" smtClean="0"/>
              <a:t>wood-sorrels</a:t>
            </a:r>
            <a:r>
              <a:rPr lang="en-US" dirty="0" smtClean="0"/>
              <a:t> (in </a:t>
            </a:r>
            <a:r>
              <a:rPr lang="en-US" dirty="0" smtClean="0">
                <a:hlinkClick r:id="rId12" action="ppaction://hlinkfile" tooltip="American English"/>
              </a:rPr>
              <a:t>American English</a:t>
            </a:r>
            <a:r>
              <a:rPr lang="en-US" dirty="0" smtClean="0"/>
              <a:t> typically written "</a:t>
            </a:r>
            <a:r>
              <a:rPr lang="en-US" dirty="0" err="1" smtClean="0"/>
              <a:t>woodsorrels</a:t>
            </a:r>
            <a:r>
              <a:rPr lang="en-US" dirty="0" smtClean="0"/>
              <a:t>" or "wood sorrels") as they have an acidic taste reminiscent of the unrelated </a:t>
            </a:r>
            <a:r>
              <a:rPr lang="en-US" dirty="0" smtClean="0">
                <a:hlinkClick r:id="rId13" action="ppaction://hlinkfile" tooltip="Sorrel"/>
              </a:rPr>
              <a:t>sorrel</a:t>
            </a:r>
            <a:r>
              <a:rPr lang="en-US" dirty="0" smtClean="0"/>
              <a:t> (</a:t>
            </a:r>
            <a:r>
              <a:rPr lang="en-US" i="1" dirty="0" err="1" smtClean="0"/>
              <a:t>Rumex</a:t>
            </a:r>
            <a:r>
              <a:rPr lang="en-US" i="1" dirty="0" smtClean="0"/>
              <a:t> </a:t>
            </a:r>
            <a:r>
              <a:rPr lang="en-US" i="1" dirty="0" err="1" smtClean="0"/>
              <a:t>acetosa</a:t>
            </a:r>
            <a:r>
              <a:rPr lang="en-US" dirty="0" smtClean="0"/>
              <a:t>) proper. Some species are called </a:t>
            </a:r>
            <a:r>
              <a:rPr lang="en-US" b="1" dirty="0" smtClean="0"/>
              <a:t>yellow-sorrels</a:t>
            </a:r>
            <a:r>
              <a:rPr lang="en-US" dirty="0" smtClean="0"/>
              <a:t> or </a:t>
            </a:r>
            <a:r>
              <a:rPr lang="en-US" b="1" dirty="0" smtClean="0"/>
              <a:t>pink-sorrels</a:t>
            </a:r>
            <a:r>
              <a:rPr lang="en-US" dirty="0" smtClean="0"/>
              <a:t> after the color of their flowers instead. Other species are colloquially known as </a:t>
            </a:r>
            <a:r>
              <a:rPr lang="en-US" b="1" dirty="0" smtClean="0"/>
              <a:t>false shamrocks</a:t>
            </a:r>
            <a:r>
              <a:rPr lang="en-US" dirty="0" smtClean="0"/>
              <a:t>, and some are rather misleadingly called </a:t>
            </a:r>
            <a:r>
              <a:rPr lang="en-US" b="1" dirty="0" smtClean="0"/>
              <a:t>"</a:t>
            </a:r>
            <a:r>
              <a:rPr lang="en-US" b="1" dirty="0" err="1" smtClean="0">
                <a:hlinkClick r:id="rId14" action="ppaction://hlinkfile" tooltip="Sourgrass"/>
              </a:rPr>
              <a:t>sourgrasses</a:t>
            </a:r>
            <a:r>
              <a:rPr lang="en-US" b="1" dirty="0" smtClean="0"/>
              <a:t>"</a:t>
            </a:r>
            <a:r>
              <a:rPr lang="en-US" dirty="0" smtClean="0"/>
              <a:t>. For the genus as a whole, the term </a:t>
            </a:r>
            <a:r>
              <a:rPr lang="en-US" b="1" dirty="0" smtClean="0"/>
              <a:t>oxalises</a:t>
            </a:r>
            <a:r>
              <a:rPr lang="en-US" dirty="0" smtClean="0"/>
              <a:t> is also used.</a:t>
            </a:r>
          </a:p>
          <a:p>
            <a:r>
              <a:rPr lang="en-US" b="1" dirty="0" smtClean="0"/>
              <a:t>Contents</a:t>
            </a:r>
          </a:p>
          <a:p>
            <a:r>
              <a:rPr lang="en-US" dirty="0" smtClean="0"/>
              <a:t>[hide]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err="1" smtClean="0"/>
              <a:t>Portulaca</a:t>
            </a:r>
            <a:r>
              <a:rPr lang="en-US" b="1" i="1" dirty="0" smtClean="0"/>
              <a:t> </a:t>
            </a:r>
            <a:r>
              <a:rPr lang="en-US" b="1" i="1" dirty="0" err="1" smtClean="0"/>
              <a:t>oleracea</a:t>
            </a:r>
            <a:r>
              <a:rPr lang="en-US" dirty="0" smtClean="0"/>
              <a:t> (</a:t>
            </a:r>
            <a:r>
              <a:rPr lang="en-US" b="1" dirty="0" smtClean="0"/>
              <a:t>Common </a:t>
            </a:r>
            <a:r>
              <a:rPr lang="en-US" b="1" dirty="0" err="1" smtClean="0"/>
              <a:t>Purslane</a:t>
            </a:r>
            <a:r>
              <a:rPr lang="en-US" dirty="0" smtClean="0"/>
              <a:t>, also known as </a:t>
            </a:r>
            <a:r>
              <a:rPr lang="en-US" b="1" dirty="0" err="1" smtClean="0"/>
              <a:t>Verdolaga</a:t>
            </a:r>
            <a:r>
              <a:rPr lang="en-US" dirty="0" smtClean="0"/>
              <a:t>, </a:t>
            </a:r>
            <a:r>
              <a:rPr lang="en-US" b="1" dirty="0" smtClean="0"/>
              <a:t>Pigweed</a:t>
            </a:r>
            <a:r>
              <a:rPr lang="en-US" dirty="0" smtClean="0"/>
              <a:t>, </a:t>
            </a:r>
            <a:r>
              <a:rPr lang="en-US" b="1" dirty="0" smtClean="0"/>
              <a:t>Little Hogweed</a:t>
            </a:r>
            <a:r>
              <a:rPr lang="en-US" dirty="0" smtClean="0"/>
              <a:t> or </a:t>
            </a:r>
            <a:r>
              <a:rPr lang="en-US" b="1" dirty="0" err="1" smtClean="0"/>
              <a:t>Pusley</a:t>
            </a:r>
            <a:r>
              <a:rPr lang="en-US" dirty="0" smtClean="0"/>
              <a:t>), is an </a:t>
            </a:r>
            <a:r>
              <a:rPr lang="en-US" dirty="0" smtClean="0">
                <a:hlinkClick r:id="rId3" action="ppaction://hlinkfile" tooltip="Annual plant"/>
              </a:rPr>
              <a:t>annual</a:t>
            </a:r>
            <a:r>
              <a:rPr lang="en-US" dirty="0" smtClean="0"/>
              <a:t> </a:t>
            </a:r>
            <a:r>
              <a:rPr lang="en-US" dirty="0" smtClean="0">
                <a:hlinkClick r:id="rId4" action="ppaction://hlinkfile" tooltip="Succulent"/>
              </a:rPr>
              <a:t>succulent</a:t>
            </a:r>
            <a:r>
              <a:rPr lang="en-US" dirty="0" smtClean="0"/>
              <a:t> in the family </a:t>
            </a:r>
            <a:r>
              <a:rPr lang="en-US" dirty="0" err="1" smtClean="0">
                <a:hlinkClick r:id="rId5" action="ppaction://hlinkfile" tooltip="Portulacaceae"/>
              </a:rPr>
              <a:t>Portulacaceae</a:t>
            </a:r>
            <a:r>
              <a:rPr lang="en-US" dirty="0" smtClean="0"/>
              <a:t>, which can reach 40 cm in height. About 40 varieties are currently cultivated.</a:t>
            </a:r>
            <a:r>
              <a:rPr lang="en-US" baseline="30000" dirty="0" smtClean="0">
                <a:hlinkClick r:id="rId6" action="ppaction://hlinkfile"/>
              </a:rPr>
              <a:t>[1]</a:t>
            </a:r>
            <a:r>
              <a:rPr lang="en-US" dirty="0" smtClean="0"/>
              <a:t> It has an extensive old-world distribution extending from </a:t>
            </a:r>
            <a:r>
              <a:rPr lang="en-US" dirty="0" smtClean="0">
                <a:hlinkClick r:id="rId7" action="ppaction://hlinkfile" tooltip="North Africa"/>
              </a:rPr>
              <a:t>North Africa</a:t>
            </a:r>
            <a:r>
              <a:rPr lang="en-US" dirty="0" smtClean="0"/>
              <a:t> through the </a:t>
            </a:r>
            <a:r>
              <a:rPr lang="en-US" dirty="0" smtClean="0">
                <a:hlinkClick r:id="rId8" action="ppaction://hlinkfile" tooltip="Middle East"/>
              </a:rPr>
              <a:t>Middle East</a:t>
            </a:r>
            <a:r>
              <a:rPr lang="en-US" dirty="0" smtClean="0"/>
              <a:t> and the </a:t>
            </a:r>
            <a:r>
              <a:rPr lang="en-US" dirty="0" smtClean="0">
                <a:hlinkClick r:id="rId9" action="ppaction://hlinkfile" tooltip="Indian Subcontinent"/>
              </a:rPr>
              <a:t>Indian Subcontinent</a:t>
            </a:r>
            <a:r>
              <a:rPr lang="en-US" dirty="0" smtClean="0"/>
              <a:t> to </a:t>
            </a:r>
            <a:r>
              <a:rPr lang="en-US" dirty="0" err="1" smtClean="0">
                <a:hlinkClick r:id="rId10" action="ppaction://hlinkfile" tooltip="Malesia"/>
              </a:rPr>
              <a:t>Malesia</a:t>
            </a:r>
            <a:r>
              <a:rPr lang="en-US" dirty="0" smtClean="0"/>
              <a:t> and </a:t>
            </a:r>
            <a:r>
              <a:rPr lang="en-US" dirty="0" smtClean="0">
                <a:hlinkClick r:id="rId11" action="ppaction://hlinkfile" tooltip="Australasia"/>
              </a:rPr>
              <a:t>Australasia</a:t>
            </a:r>
            <a:r>
              <a:rPr lang="en-US" dirty="0" smtClean="0"/>
              <a:t>. The species status in the New World is uncertain: it is generally considered an exotic weed; however, there is evidence that the species was in </a:t>
            </a:r>
            <a:r>
              <a:rPr lang="en-US" dirty="0" smtClean="0">
                <a:hlinkClick r:id="rId12" action="ppaction://hlinkfile" tooltip="Crawford Lake"/>
              </a:rPr>
              <a:t>Crawford Lake</a:t>
            </a:r>
            <a:r>
              <a:rPr lang="en-US" dirty="0" smtClean="0"/>
              <a:t> deposits (</a:t>
            </a:r>
            <a:r>
              <a:rPr lang="en-US" dirty="0" smtClean="0">
                <a:hlinkClick r:id="rId13" action="ppaction://hlinkfile" tooltip="Ontario"/>
              </a:rPr>
              <a:t>Ontario</a:t>
            </a:r>
            <a:r>
              <a:rPr lang="en-US" dirty="0" smtClean="0"/>
              <a:t>) in 1430-89, suggesting that it reached North America in the </a:t>
            </a:r>
            <a:r>
              <a:rPr lang="en-US" dirty="0" smtClean="0">
                <a:hlinkClick r:id="rId14" action="ppaction://hlinkfile" tooltip="Pre-Columbian"/>
              </a:rPr>
              <a:t>pre-Columbian</a:t>
            </a:r>
            <a:r>
              <a:rPr lang="en-US" dirty="0" smtClean="0"/>
              <a:t> era</a:t>
            </a:r>
            <a:r>
              <a:rPr lang="en-US" baseline="30000" dirty="0" smtClean="0">
                <a:hlinkClick r:id="rId15" action="ppaction://hlinkfile"/>
              </a:rPr>
              <a:t>[2]</a:t>
            </a:r>
            <a:r>
              <a:rPr lang="en-US" dirty="0" smtClean="0"/>
              <a:t>. It is </a:t>
            </a:r>
            <a:r>
              <a:rPr lang="en-US" dirty="0" err="1" smtClean="0"/>
              <a:t>naturalised</a:t>
            </a:r>
            <a:r>
              <a:rPr lang="en-US" dirty="0" smtClean="0"/>
              <a:t> elsewhere and in some regions is considered an invasive </a:t>
            </a:r>
            <a:r>
              <a:rPr lang="en-US" dirty="0" smtClean="0">
                <a:hlinkClick r:id="rId16" action="ppaction://hlinkfile" tooltip="Weed"/>
              </a:rPr>
              <a:t>weed</a:t>
            </a:r>
            <a:r>
              <a:rPr lang="en-US" dirty="0" smtClean="0"/>
              <a:t>. It has smooth, reddish, mostly prostrate stems and alternate </a:t>
            </a:r>
            <a:r>
              <a:rPr lang="en-US" dirty="0" smtClean="0">
                <a:hlinkClick r:id="rId17" action="ppaction://hlinkfile" tooltip="Leaf"/>
              </a:rPr>
              <a:t>leaves</a:t>
            </a:r>
            <a:r>
              <a:rPr lang="en-US" dirty="0" smtClean="0"/>
              <a:t> clustered at stem joints and ends. The yellow </a:t>
            </a:r>
            <a:r>
              <a:rPr lang="en-US" dirty="0" smtClean="0">
                <a:hlinkClick r:id="rId18" action="ppaction://hlinkfile" tooltip="Flower"/>
              </a:rPr>
              <a:t>flowers</a:t>
            </a:r>
            <a:r>
              <a:rPr lang="en-US" dirty="0" smtClean="0"/>
              <a:t> have five regular parts and are up to 6 mm wide. The flowers appear depending upon rainfall and may occur year round. The flowers open singly at the center of the </a:t>
            </a:r>
            <a:r>
              <a:rPr lang="en-US" dirty="0" smtClean="0">
                <a:hlinkClick r:id="rId17" action="ppaction://hlinkfile" tooltip="Leaf"/>
              </a:rPr>
              <a:t>leaf</a:t>
            </a:r>
            <a:r>
              <a:rPr lang="en-US" dirty="0" smtClean="0"/>
              <a:t> cluster for only a few hours on sunny mornings. Seeds are formed in a tiny pod, which opens when the seeds are ready. </a:t>
            </a:r>
            <a:r>
              <a:rPr lang="en-US" dirty="0" err="1" smtClean="0"/>
              <a:t>Purslane</a:t>
            </a:r>
            <a:r>
              <a:rPr lang="en-US" dirty="0" smtClean="0"/>
              <a:t> has a </a:t>
            </a:r>
            <a:r>
              <a:rPr lang="en-US" dirty="0" smtClean="0">
                <a:hlinkClick r:id="rId19" action="ppaction://hlinkfile" tooltip="Taproot"/>
              </a:rPr>
              <a:t>taproot</a:t>
            </a:r>
            <a:r>
              <a:rPr lang="en-US" dirty="0" smtClean="0"/>
              <a:t> with fibrous secondary roots and is able to tolerate poor, compacted </a:t>
            </a:r>
            <a:r>
              <a:rPr lang="en-US" dirty="0" smtClean="0">
                <a:hlinkClick r:id="rId20" action="ppaction://hlinkfile" tooltip="Soil"/>
              </a:rPr>
              <a:t>soils</a:t>
            </a:r>
            <a:r>
              <a:rPr lang="en-US" dirty="0" smtClean="0"/>
              <a:t> and drought.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 </a:t>
            </a:r>
            <a:r>
              <a:rPr lang="en-US" dirty="0" smtClean="0">
                <a:hlinkClick r:id="rId3" action="ppaction://hlinkfile" tooltip="Herbaceous"/>
              </a:rPr>
              <a:t>herbaceous</a:t>
            </a:r>
            <a:r>
              <a:rPr lang="en-US" dirty="0" smtClean="0"/>
              <a:t> </a:t>
            </a:r>
            <a:r>
              <a:rPr lang="en-US" dirty="0" smtClean="0">
                <a:hlinkClick r:id="rId4" action="ppaction://hlinkfile" tooltip="Perennial plant"/>
              </a:rPr>
              <a:t>perennial plant</a:t>
            </a:r>
            <a:r>
              <a:rPr lang="en-US" dirty="0" smtClean="0"/>
              <a:t>. It is low growing, with heads of whitish flowers, often with a tinge of pink or cream that may come on with the aging of the plant. The heads are generally 1.5-2 cm wide, and are at the end of 7 cm </a:t>
            </a:r>
            <a:r>
              <a:rPr lang="en-US" dirty="0" smtClean="0">
                <a:hlinkClick r:id="rId5" action="ppaction://hlinkfile" tooltip="Peduncle (botany)"/>
              </a:rPr>
              <a:t>peduncles</a:t>
            </a:r>
            <a:r>
              <a:rPr lang="en-US" dirty="0" smtClean="0"/>
              <a:t> or flower stalks </a:t>
            </a:r>
            <a:r>
              <a:rPr lang="en-US" baseline="30000" dirty="0" smtClean="0">
                <a:hlinkClick r:id="rId6" action="ppaction://hlinkfile"/>
              </a:rPr>
              <a:t>[1]</a:t>
            </a:r>
            <a:r>
              <a:rPr lang="en-US" dirty="0" smtClean="0"/>
              <a:t>. The leaves, which by themselves form the symbol known as </a:t>
            </a:r>
            <a:r>
              <a:rPr lang="en-US" dirty="0" smtClean="0">
                <a:hlinkClick r:id="rId7" action="ppaction://hlinkfile" tooltip="Shamrock"/>
              </a:rPr>
              <a:t>shamrock</a:t>
            </a:r>
            <a:r>
              <a:rPr lang="en-US" dirty="0" smtClean="0"/>
              <a:t>, are </a:t>
            </a:r>
            <a:r>
              <a:rPr lang="en-US" dirty="0" err="1" smtClean="0">
                <a:hlinkClick r:id="rId8" action="ppaction://hlinkfile" tooltip="Trifoliolate"/>
              </a:rPr>
              <a:t>trifoliolate</a:t>
            </a:r>
            <a:r>
              <a:rPr lang="en-US" dirty="0" smtClean="0"/>
              <a:t>, smooth, elliptic to egg-shaped and </a:t>
            </a:r>
            <a:r>
              <a:rPr lang="en-US" dirty="0" smtClean="0">
                <a:hlinkClick r:id="rId9" action="ppaction://hlinkfile" tooltip="Petiole (botany)"/>
              </a:rPr>
              <a:t>long-</a:t>
            </a:r>
            <a:r>
              <a:rPr lang="en-US" dirty="0" err="1" smtClean="0">
                <a:hlinkClick r:id="rId9" action="ppaction://hlinkfile" tooltip="Petiole (botany)"/>
              </a:rPr>
              <a:t>petioled</a:t>
            </a:r>
            <a:r>
              <a:rPr lang="en-US" dirty="0" smtClean="0"/>
              <a:t>. The stems function as </a:t>
            </a:r>
            <a:r>
              <a:rPr lang="en-US" dirty="0" err="1" smtClean="0">
                <a:hlinkClick r:id="rId10" action="ppaction://hlinkfile" tooltip="Stolon"/>
              </a:rPr>
              <a:t>stolons</a:t>
            </a:r>
            <a:r>
              <a:rPr lang="en-US" dirty="0" smtClean="0"/>
              <a:t>, so white clover often forms mats with the stems creeping as much as 18 cm a year, and rooting at the nodes </a:t>
            </a:r>
            <a:r>
              <a:rPr lang="en-US" baseline="30000" dirty="0" smtClean="0">
                <a:hlinkClick r:id="rId11" action="ppaction://hlinkfile"/>
              </a:rPr>
              <a:t>[1]</a:t>
            </a:r>
            <a:r>
              <a:rPr lang="en-US" dirty="0" smtClean="0"/>
              <a:t>.</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Purdue.edu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Iastate.edu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Tamu.edu</a:t>
            </a:r>
          </a:p>
          <a:p>
            <a:r>
              <a:rPr lang="en-US" dirty="0" smtClean="0"/>
              <a:t>Bing.com</a:t>
            </a:r>
          </a:p>
          <a:p>
            <a:r>
              <a:rPr lang="en-US" dirty="0" smtClean="0"/>
              <a:t>Many perennials and bulbs send up shoots when warm weather occurs in early spring. This foliage is very cold tolerant and not usually damaged by frost. When a cold period follows a long period of unseasonably warm temperatures, temporary leaf damage may occur, which appears as white, bleached areas on leaves. Most plants outgrow this type of cold injury. </a:t>
            </a:r>
          </a:p>
          <a:p>
            <a:r>
              <a:rPr lang="en-US" dirty="0" smtClean="0"/>
              <a:t>Frost injury usually occurs on annuals planted outside before the last frost date or after the first hard frost in the fall. Diagnosis is easy because frozen tissue becomes limp, appears water-soaked and quickly turns blackish brown. Leaves may be entirely blighted or portions of the leaf may be spotted. If damage is limited to the top portion of the plant, simply prune off the damage. Severe damage may warrant replacement of the entire plant. After a hard frost in the fall, clean up and removal of dead foliage will help reduce disease and insect problems for the next season.</a:t>
            </a:r>
          </a:p>
          <a:p>
            <a:r>
              <a:rPr lang="en-US" dirty="0" smtClean="0"/>
              <a:t>Several problems may occur when the temperatures are not freezing, but dip below the minimum temperature preferred by many tender plants. Tender plant roots may be unable to absorb nutrients from cold wet soils, causing a temporary phosphorus deficiency, which appears as leaf purpling. Flower production is reduced or halted and plant growth may be stunted. </a:t>
            </a:r>
          </a:p>
          <a:p>
            <a:r>
              <a:rPr lang="en-US" dirty="0" smtClean="0"/>
              <a:t>Problems associated with frost damage and cold injury can largely be avoided by waiting until after the last frost date in your area to plant warm season annuals. Plants will become established faster and perform better when planted after the frost-free date, when soil temperatures are warmer. Reduce problems by allowing seedlings or newly purchased plants to become acclimated to your garden before planting. Place the plants outside for two to three hours per day and gradually increase the exposure over a one-week period.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Plant-shed.com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Pbsgrow.com</a:t>
            </a:r>
          </a:p>
          <a:p>
            <a:endParaRPr lang="en-US" dirty="0" smtClean="0"/>
          </a:p>
          <a:p>
            <a:r>
              <a:rPr lang="en-US" dirty="0" smtClean="0"/>
              <a:t>Wsu.edu</a:t>
            </a:r>
          </a:p>
          <a:p>
            <a:r>
              <a:rPr lang="en-US" dirty="0" smtClean="0"/>
              <a:t>An insufficient supply of mineral nutrients can result in a variety of symptoms on plants. Nitrogen deficiency typically causes a </a:t>
            </a:r>
            <a:r>
              <a:rPr lang="en-US" dirty="0" err="1" smtClean="0"/>
              <a:t>chlorotic</a:t>
            </a:r>
            <a:r>
              <a:rPr lang="en-US" dirty="0" smtClean="0"/>
              <a:t> yellowing of older leaves. Iron deficiency symptoms are observed on the new growth as </a:t>
            </a:r>
            <a:r>
              <a:rPr lang="en-US" dirty="0" err="1" smtClean="0"/>
              <a:t>interveinal</a:t>
            </a:r>
            <a:r>
              <a:rPr lang="en-US" dirty="0" smtClean="0"/>
              <a:t> </a:t>
            </a:r>
            <a:r>
              <a:rPr lang="en-US" dirty="0" err="1" smtClean="0"/>
              <a:t>chlorosis</a:t>
            </a:r>
            <a:r>
              <a:rPr lang="en-US" dirty="0" smtClean="0"/>
              <a:t> (leaves yellow between the veins, while the major veins remain green). High pH soils which bind iron can cause tip </a:t>
            </a:r>
            <a:r>
              <a:rPr lang="en-US" dirty="0" err="1" smtClean="0"/>
              <a:t>chlorosis</a:t>
            </a:r>
            <a:r>
              <a:rPr lang="en-US" dirty="0" smtClean="0"/>
              <a:t> and necrosis on certain plants. Magnesium deficiency can also cause </a:t>
            </a:r>
            <a:r>
              <a:rPr lang="en-US" dirty="0" err="1" smtClean="0"/>
              <a:t>interveinal</a:t>
            </a:r>
            <a:r>
              <a:rPr lang="en-US" dirty="0" smtClean="0"/>
              <a:t> </a:t>
            </a:r>
            <a:r>
              <a:rPr lang="en-US" dirty="0" err="1" smtClean="0"/>
              <a:t>chlorosis</a:t>
            </a:r>
            <a:r>
              <a:rPr lang="en-US" dirty="0" smtClean="0"/>
              <a:t>. Boron deficiency can cause necrotic spotting or flecking on leaves. </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Colostate.edu</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Bing.com</a:t>
            </a:r>
          </a:p>
          <a:p>
            <a:r>
              <a:rPr lang="en-US" dirty="0" smtClean="0"/>
              <a:t>Nitrogen deficiencies often appear first in older leaves, and will manifest as a light green overall appearance.</a:t>
            </a:r>
          </a:p>
          <a:p>
            <a:r>
              <a:rPr lang="en-US" dirty="0" smtClean="0"/>
              <a:t>As symptoms progress, the leaves turn a yellow color and stems become weak and lower leaves drop off. Necrosis develops in older leaves. New growth becomes weak and spindly. Tops and roots grow poorly.</a:t>
            </a:r>
          </a:p>
          <a:p>
            <a:r>
              <a:rPr lang="en-US" dirty="0" smtClean="0"/>
              <a:t>When plants are in the mid to later growth or flowering stages, older growth and large fan leaves may show nitrogen deficiency.</a:t>
            </a:r>
          </a:p>
          <a:p>
            <a:r>
              <a:rPr lang="en-US" dirty="0" smtClean="0"/>
              <a:t>This is normal during the late stage of floral development because plants near the end of their lives are using up their nutrient and carbohydrate reserves. As leaves turn completely yellow, remove them from the plant.</a:t>
            </a:r>
          </a:p>
          <a:p>
            <a:r>
              <a:rPr lang="en-US" dirty="0" smtClean="0"/>
              <a:t>Nitrogen excess turns foliage very dark green and can make plants susceptible to drought, disease and insect predation.</a:t>
            </a:r>
          </a:p>
          <a:p>
            <a:r>
              <a:rPr lang="en-US" dirty="0" smtClean="0"/>
              <a:t>Nitrogen is crucial to photosynthesis and reproductive function. Nitrogen makes proteins and is essential to new cell growth. Nitrogen is mainly utilized for leaf and stem growth, as well as overall plant size and vigor.</a:t>
            </a:r>
          </a:p>
          <a:p>
            <a:r>
              <a:rPr lang="en-US" dirty="0" smtClean="0"/>
              <a:t>Nitrogen moves easily to active young shoots and leaves and moves more slowly to older leaves. Nitrogen is involved in the structuring of amino acids, enzymes (specialized proteins that perform duties inside plants), proteins and nucleic acids. All of these are essential for cell division and most other plant functions. Obviously, nitrogen is essential to plant growth.</a:t>
            </a:r>
          </a:p>
          <a:p>
            <a:endParaRPr lang="en-US" dirty="0" smtClean="0"/>
          </a:p>
          <a:p>
            <a:r>
              <a:rPr lang="en-US" i="1" dirty="0" smtClean="0"/>
              <a:t>This is about nitrogen compounds in plant nutrition. For shortage of nitrogen compounds in human and animal nutrition, see </a:t>
            </a:r>
            <a:r>
              <a:rPr lang="en-US" i="1" dirty="0" smtClean="0">
                <a:hlinkClick r:id="rId3" action="ppaction://hlinkfile" tooltip="Protein deficiency"/>
              </a:rPr>
              <a:t>protein deficiency</a:t>
            </a:r>
            <a:r>
              <a:rPr lang="en-US" i="1" dirty="0" smtClean="0"/>
              <a:t>.</a:t>
            </a:r>
            <a:r>
              <a:rPr lang="en-US" dirty="0" smtClean="0"/>
              <a:t> </a:t>
            </a:r>
            <a:r>
              <a:rPr lang="en-US" b="1" dirty="0" smtClean="0">
                <a:hlinkClick r:id="rId4" action="ppaction://hlinkfile" tooltip="Nitrogen"/>
              </a:rPr>
              <a:t>Nitrogen</a:t>
            </a:r>
            <a:r>
              <a:rPr lang="en-US" b="1" dirty="0" smtClean="0"/>
              <a:t> (N) deficiency</a:t>
            </a:r>
            <a:r>
              <a:rPr lang="en-US" dirty="0" smtClean="0"/>
              <a:t> in </a:t>
            </a:r>
            <a:r>
              <a:rPr lang="en-US" dirty="0" smtClean="0">
                <a:hlinkClick r:id="rId5" action="ppaction://hlinkfile" tooltip="Plant"/>
              </a:rPr>
              <a:t>plants</a:t>
            </a:r>
            <a:r>
              <a:rPr lang="en-US" dirty="0" smtClean="0"/>
              <a:t> can occur when woody material such as </a:t>
            </a:r>
            <a:r>
              <a:rPr lang="en-US" dirty="0" smtClean="0">
                <a:hlinkClick r:id="rId6" action="ppaction://hlinkfile" tooltip="Sawdust"/>
              </a:rPr>
              <a:t>sawdust</a:t>
            </a:r>
            <a:r>
              <a:rPr lang="en-US" dirty="0" smtClean="0"/>
              <a:t> is added to the </a:t>
            </a:r>
            <a:r>
              <a:rPr lang="en-US" dirty="0" smtClean="0">
                <a:hlinkClick r:id="rId7" action="ppaction://hlinkfile" tooltip="Soil"/>
              </a:rPr>
              <a:t>soil</a:t>
            </a:r>
            <a:r>
              <a:rPr lang="en-US" dirty="0" smtClean="0"/>
              <a:t>. Soil organisms will </a:t>
            </a:r>
            <a:r>
              <a:rPr lang="en-US" dirty="0" err="1" smtClean="0"/>
              <a:t>utilise</a:t>
            </a:r>
            <a:r>
              <a:rPr lang="en-US" dirty="0" smtClean="0"/>
              <a:t> any nitrogen in order to break this down, thus making it temporarily unavailable to growing plants. '</a:t>
            </a:r>
            <a:r>
              <a:rPr lang="en-US" dirty="0" smtClean="0">
                <a:hlinkClick r:id="rId8" action="ppaction://hlinkfile" tooltip="Nitrogen robbery (page does not exist)"/>
              </a:rPr>
              <a:t>Nitrogen robbery</a:t>
            </a:r>
            <a:r>
              <a:rPr lang="en-US" dirty="0" smtClean="0"/>
              <a:t>' is more likely on light soils and those low in organic matter content, although all soils are susceptible. Cold weather, especially early in the season, can also cause a temporary shortage.</a:t>
            </a:r>
          </a:p>
          <a:p>
            <a:r>
              <a:rPr lang="en-US" dirty="0" smtClean="0"/>
              <a:t>All vegetables apart from </a:t>
            </a:r>
            <a:r>
              <a:rPr lang="en-US" dirty="0" smtClean="0">
                <a:hlinkClick r:id="rId9" action="ppaction://hlinkfile" tooltip="Nitrogen fixation"/>
              </a:rPr>
              <a:t>nitrogen fixing</a:t>
            </a:r>
            <a:r>
              <a:rPr lang="en-US" dirty="0" smtClean="0"/>
              <a:t> </a:t>
            </a:r>
            <a:r>
              <a:rPr lang="en-US" dirty="0" smtClean="0">
                <a:hlinkClick r:id="rId10" action="ppaction://hlinkfile" tooltip="Legume"/>
              </a:rPr>
              <a:t>legumes</a:t>
            </a:r>
            <a:r>
              <a:rPr lang="en-US" dirty="0" smtClean="0"/>
              <a:t> are prone to this disorder. Symptoms include poor plant growth, leaves are pale green or yellow in the case of </a:t>
            </a:r>
            <a:r>
              <a:rPr lang="en-US" dirty="0" err="1" smtClean="0">
                <a:hlinkClick r:id="rId11" action="ppaction://hlinkfile" tooltip="Brassica"/>
              </a:rPr>
              <a:t>brassicas</a:t>
            </a:r>
            <a:r>
              <a:rPr lang="en-US" dirty="0" smtClean="0"/>
              <a:t>. Lower leaves show symptoms first. Leaves in this state are said to be </a:t>
            </a:r>
            <a:r>
              <a:rPr lang="en-US" dirty="0" smtClean="0">
                <a:hlinkClick r:id="rId12" action="ppaction://hlinkfile" tooltip="Etiolation"/>
              </a:rPr>
              <a:t>etiolated</a:t>
            </a:r>
            <a:r>
              <a:rPr lang="en-US" dirty="0" smtClean="0"/>
              <a:t> with reduced </a:t>
            </a:r>
            <a:r>
              <a:rPr lang="en-US" dirty="0" smtClean="0">
                <a:hlinkClick r:id="rId13" action="ppaction://hlinkfile" tooltip="Chlorophyll"/>
              </a:rPr>
              <a:t>chlorophyll</a:t>
            </a:r>
            <a:r>
              <a:rPr lang="en-US" dirty="0" smtClean="0"/>
              <a:t>. Flowering and fruiting may be delayed.</a:t>
            </a:r>
          </a:p>
          <a:p>
            <a:r>
              <a:rPr lang="en-US" dirty="0" smtClean="0"/>
              <a:t>Prevention and control of nitrogen deficiency can be achieved in the short term by using grass </a:t>
            </a:r>
            <a:r>
              <a:rPr lang="en-US" dirty="0" err="1" smtClean="0"/>
              <a:t>mowings</a:t>
            </a:r>
            <a:r>
              <a:rPr lang="en-US" dirty="0" smtClean="0"/>
              <a:t> as a </a:t>
            </a:r>
            <a:r>
              <a:rPr lang="en-US" dirty="0" smtClean="0">
                <a:hlinkClick r:id="rId14" action="ppaction://hlinkfile" tooltip="Mulch"/>
              </a:rPr>
              <a:t>mulch</a:t>
            </a:r>
            <a:r>
              <a:rPr lang="en-US" dirty="0" smtClean="0"/>
              <a:t>, or </a:t>
            </a:r>
            <a:r>
              <a:rPr lang="en-US" dirty="0" smtClean="0">
                <a:hlinkClick r:id="rId15" action="ppaction://hlinkfile" tooltip="Foliar feed"/>
              </a:rPr>
              <a:t>foliar feeding</a:t>
            </a:r>
            <a:r>
              <a:rPr lang="en-US" dirty="0" smtClean="0"/>
              <a:t> with </a:t>
            </a:r>
            <a:r>
              <a:rPr lang="en-US" dirty="0" smtClean="0">
                <a:hlinkClick r:id="rId16" action="ppaction://hlinkfile" tooltip="Manure"/>
              </a:rPr>
              <a:t>manure</a:t>
            </a:r>
            <a:r>
              <a:rPr lang="en-US" dirty="0" smtClean="0"/>
              <a:t>, and in the longer term by building up levels of organic matter in the soil. Sowing </a:t>
            </a:r>
            <a:r>
              <a:rPr lang="en-US" dirty="0" smtClean="0">
                <a:hlinkClick r:id="rId17" action="ppaction://hlinkfile" tooltip="Green manure"/>
              </a:rPr>
              <a:t>green manure</a:t>
            </a:r>
            <a:r>
              <a:rPr lang="en-US" dirty="0" smtClean="0"/>
              <a:t> crops such as </a:t>
            </a:r>
            <a:r>
              <a:rPr lang="en-US" dirty="0" smtClean="0">
                <a:hlinkClick r:id="rId18" action="ppaction://hlinkfile" tooltip="Rye"/>
              </a:rPr>
              <a:t>grazing rye</a:t>
            </a:r>
            <a:r>
              <a:rPr lang="en-US" dirty="0" smtClean="0"/>
              <a:t> to cover soil over the winter will help to prevent nitrogen leaching, while leguminous green manures such as </a:t>
            </a:r>
            <a:r>
              <a:rPr lang="en-US" dirty="0" smtClean="0">
                <a:hlinkClick r:id="rId19" action="ppaction://hlinkfile" tooltip="Winter tares"/>
              </a:rPr>
              <a:t>winter tares</a:t>
            </a:r>
            <a:r>
              <a:rPr lang="en-US" dirty="0" smtClean="0"/>
              <a:t> will fix additional nitrogen from the atmosphere.</a:t>
            </a:r>
          </a:p>
          <a:p>
            <a:endParaRPr lang="en-US" dirty="0" smtClean="0"/>
          </a:p>
          <a:p>
            <a:r>
              <a:rPr lang="en-US" dirty="0" smtClean="0"/>
              <a:t>Associatedcontent.com</a:t>
            </a:r>
          </a:p>
          <a:p>
            <a:r>
              <a:rPr lang="en-US" dirty="0" smtClean="0"/>
              <a:t>Nitrogen deficiency in plants results in reduced growth and fruit production. Without adequate amounts of nitrogen in the soil plants are unable to properly build plant proteins and nucleic acid. What that means to you is that you must provide your flowers and vegetables with adequate </a:t>
            </a:r>
          </a:p>
          <a:p>
            <a:r>
              <a:rPr lang="en-US" dirty="0" smtClean="0"/>
              <a:t> amounts of usable nitrogen for them to grow and produce fruit. A nitrogen deficiency may go unnoticed at first or may be misdiagnosed as a lack of moisture. Careful inspection of your plants will reveal that the real culprit is lack of usable nitrogen in the soil.</a:t>
            </a:r>
            <a:br>
              <a:rPr lang="en-US" dirty="0" smtClean="0"/>
            </a:br>
            <a:r>
              <a:rPr lang="en-US" dirty="0" smtClean="0"/>
              <a:t/>
            </a:r>
            <a:br>
              <a:rPr lang="en-US" dirty="0" smtClean="0"/>
            </a:br>
            <a:r>
              <a:rPr lang="en-US" b="1" dirty="0" smtClean="0"/>
              <a:t>1. Old leaves turn pale green and may eventually yellow</a:t>
            </a:r>
            <a:r>
              <a:rPr lang="en-US" dirty="0" smtClean="0"/>
              <a:t> and fall from the plant. Although some yellowing of old leaves may be normal, if more than a leaf or two on your plant suddenly begins to yellow it is a good indication that your plants are suffering from a nitrogen deficiency.</a:t>
            </a:r>
            <a:br>
              <a:rPr lang="en-US" dirty="0" smtClean="0"/>
            </a:br>
            <a:r>
              <a:rPr lang="en-US" dirty="0" smtClean="0"/>
              <a:t/>
            </a:r>
            <a:br>
              <a:rPr lang="en-US" dirty="0" smtClean="0"/>
            </a:br>
            <a:r>
              <a:rPr lang="en-US" b="1" dirty="0" smtClean="0"/>
              <a:t>2. New leaves are paler green than existing leaves and appear to be smaller than normal.</a:t>
            </a:r>
            <a:r>
              <a:rPr lang="en-US" dirty="0" smtClean="0"/>
              <a:t> Young leaves should be a rich green and should grow rapidly. If they are tiny and fail to increase in size within a few days, they may need a boost of Nitrogen.</a:t>
            </a:r>
            <a:br>
              <a:rPr lang="en-US" dirty="0" smtClean="0"/>
            </a:br>
            <a:r>
              <a:rPr lang="en-US" dirty="0" smtClean="0"/>
              <a:t/>
            </a:r>
            <a:br>
              <a:rPr lang="en-US" dirty="0" smtClean="0"/>
            </a:br>
            <a:r>
              <a:rPr lang="en-US" b="1" dirty="0" smtClean="0"/>
              <a:t>3. Plant growth slows or stalls. </a:t>
            </a:r>
            <a:r>
              <a:rPr lang="en-US" dirty="0" smtClean="0"/>
              <a:t>This should not be confused with plants that have reached their mature size. If the plant has not reached maturity or fails to produce new leaves and branching ceases, the culprit may be a Nitrogen Deficiency.</a:t>
            </a:r>
            <a:br>
              <a:rPr lang="en-US" dirty="0" smtClean="0"/>
            </a:br>
            <a:r>
              <a:rPr lang="en-US" dirty="0" smtClean="0"/>
              <a:t/>
            </a:r>
            <a:br>
              <a:rPr lang="en-US" dirty="0" smtClean="0"/>
            </a:br>
            <a:r>
              <a:rPr lang="en-US" b="1" dirty="0" smtClean="0"/>
              <a:t>4. Undersides of leaves may take on a red or purple hue</a:t>
            </a:r>
            <a:r>
              <a:rPr lang="en-US" dirty="0" smtClean="0"/>
              <a:t>. Although this depends on the type of plant you are growing, leaves that discolor on the underside may be a sign for you to add Nitrogen to the soil.</a:t>
            </a:r>
            <a:br>
              <a:rPr lang="en-US" dirty="0" smtClean="0"/>
            </a:br>
            <a:r>
              <a:rPr lang="en-US" dirty="0" smtClean="0"/>
              <a:t/>
            </a:r>
            <a:br>
              <a:rPr lang="en-US" dirty="0" smtClean="0"/>
            </a:br>
            <a:r>
              <a:rPr lang="en-US" b="1" dirty="0" smtClean="0"/>
              <a:t>5. Wilting easily under normal weather conditions.</a:t>
            </a:r>
            <a:r>
              <a:rPr lang="en-US" dirty="0" smtClean="0"/>
              <a:t> Plants suffering from a lack of Nitrogen wilt quickly at the first sign of stress. If your plants are wilting when it is not excessively hot or they are not suffering from excessive dryness, a Nitrogen Deficiency may be causing them to wilt under stress.</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u="none" strike="noStrike" kern="1200" dirty="0" smtClean="0">
                <a:solidFill>
                  <a:schemeClr val="tx1"/>
                </a:solidFill>
                <a:latin typeface="+mn-lt"/>
                <a:ea typeface="+mn-ea"/>
                <a:cs typeface="+mn-cs"/>
              </a:rPr>
              <a:t>A plant becomes root bound if it is allowed to grow in the same pot for numerous years. In nature, a plant’s root system naturally extends three times the length that it does into the sky. As plants grow fresh foliage above soil they are simultaneously extending and thickening their root systems. If left to grow in the same space for an extended amount of time, </a:t>
            </a:r>
            <a:r>
              <a:rPr lang="en-US" sz="1200" i="1" u="none" strike="noStrike" kern="1200" dirty="0" smtClean="0">
                <a:solidFill>
                  <a:schemeClr val="tx1"/>
                </a:solidFill>
                <a:latin typeface="+mn-lt"/>
                <a:ea typeface="+mn-ea"/>
                <a:cs typeface="+mn-cs"/>
              </a:rPr>
              <a:t>a plant will literally suffocate itself like a boa constrictor</a:t>
            </a:r>
            <a:r>
              <a:rPr lang="en-US" sz="1200" u="none" strike="noStrike" kern="1200" dirty="0" smtClean="0">
                <a:solidFill>
                  <a:schemeClr val="tx1"/>
                </a:solidFill>
                <a:latin typeface="+mn-lt"/>
                <a:ea typeface="+mn-ea"/>
                <a:cs typeface="+mn-cs"/>
              </a:rPr>
              <a:t>.</a:t>
            </a:r>
          </a:p>
          <a:p>
            <a:r>
              <a:rPr lang="en-US" sz="1200" u="none" strike="noStrike" kern="1200" dirty="0" smtClean="0">
                <a:solidFill>
                  <a:schemeClr val="tx1"/>
                </a:solidFill>
                <a:latin typeface="+mn-lt"/>
                <a:ea typeface="+mn-ea"/>
                <a:cs typeface="+mn-cs"/>
              </a:rPr>
              <a:t>There is not a distinctive period of time in which one can conclusively determine that a plant will become root bound. Depending on the plant’s species and size of its container, it may take over fifteen years before symptoms of severely constrained roots appear. A root bound plant will eventually suffocate itself regardless of how often one may water or fertilize. </a:t>
            </a:r>
            <a:r>
              <a:rPr lang="en-US" sz="1200" i="1" u="none" strike="noStrike" kern="1200" dirty="0" smtClean="0">
                <a:solidFill>
                  <a:schemeClr val="tx1"/>
                </a:solidFill>
                <a:latin typeface="+mn-lt"/>
                <a:ea typeface="+mn-ea"/>
                <a:cs typeface="+mn-cs"/>
              </a:rPr>
              <a:t>Unexplainable foliage decay is typically the first noticeable sign of this condition</a:t>
            </a:r>
            <a:r>
              <a:rPr lang="en-US" sz="1200" u="none" strike="noStrike" kern="1200" dirty="0" smtClean="0">
                <a:solidFill>
                  <a:schemeClr val="tx1"/>
                </a:solidFill>
                <a:latin typeface="+mn-lt"/>
                <a:ea typeface="+mn-ea"/>
                <a:cs typeface="+mn-cs"/>
              </a:rPr>
              <a:t> It is important to diagnose a root bound plant right away and take appropriate action to preserve the life and vitality of the plant.</a:t>
            </a:r>
          </a:p>
          <a:p>
            <a:r>
              <a:rPr lang="en-US" sz="1200" u="none" strike="noStrike" kern="1200" dirty="0" smtClean="0">
                <a:solidFill>
                  <a:schemeClr val="tx1"/>
                </a:solidFill>
                <a:latin typeface="+mn-lt"/>
                <a:ea typeface="+mn-ea"/>
                <a:cs typeface="+mn-cs"/>
              </a:rPr>
              <a:t>Other indicators of a root bound plant include:</a:t>
            </a:r>
          </a:p>
          <a:p>
            <a:r>
              <a:rPr lang="en-US" sz="1200" u="none" strike="noStrike" kern="1200" dirty="0" smtClean="0">
                <a:solidFill>
                  <a:schemeClr val="tx1"/>
                </a:solidFill>
                <a:latin typeface="+mn-lt"/>
                <a:ea typeface="+mn-ea"/>
                <a:cs typeface="+mn-cs"/>
              </a:rPr>
              <a:t>Roots visible from drainage holes or in masses above soil.</a:t>
            </a:r>
          </a:p>
          <a:p>
            <a:r>
              <a:rPr lang="en-US" sz="1200" u="none" strike="noStrike" kern="1200" dirty="0" smtClean="0">
                <a:solidFill>
                  <a:schemeClr val="tx1"/>
                </a:solidFill>
                <a:latin typeface="+mn-lt"/>
                <a:ea typeface="+mn-ea"/>
                <a:cs typeface="+mn-cs"/>
              </a:rPr>
              <a:t>Poor water retention; the water is not properly absorbed.</a:t>
            </a:r>
          </a:p>
          <a:p>
            <a:r>
              <a:rPr lang="en-US" sz="1200" u="none" strike="noStrike" kern="1200" dirty="0" smtClean="0">
                <a:solidFill>
                  <a:schemeClr val="tx1"/>
                </a:solidFill>
                <a:latin typeface="+mn-lt"/>
                <a:ea typeface="+mn-ea"/>
                <a:cs typeface="+mn-cs"/>
              </a:rPr>
              <a:t>impenetrable top soil.</a:t>
            </a:r>
          </a:p>
          <a:p>
            <a:r>
              <a:rPr lang="en-US" sz="1200" u="none" strike="noStrike" kern="1200" dirty="0" smtClean="0">
                <a:solidFill>
                  <a:schemeClr val="tx1"/>
                </a:solidFill>
                <a:latin typeface="+mn-lt"/>
                <a:ea typeface="+mn-ea"/>
                <a:cs typeface="+mn-cs"/>
              </a:rPr>
              <a:t>There are three general rules pertaining to container gardens and re-potting that one should remember at all times:</a:t>
            </a:r>
          </a:p>
          <a:p>
            <a:r>
              <a:rPr lang="en-US" sz="1200" u="none" strike="noStrike" kern="1200" dirty="0" smtClean="0">
                <a:solidFill>
                  <a:schemeClr val="tx1"/>
                </a:solidFill>
                <a:latin typeface="+mn-lt"/>
                <a:ea typeface="+mn-ea"/>
                <a:cs typeface="+mn-cs"/>
              </a:rPr>
              <a:t>All houseplants should be repotted once every two or three years.</a:t>
            </a:r>
          </a:p>
          <a:p>
            <a:r>
              <a:rPr lang="en-US" sz="1200" u="none" strike="noStrike" kern="1200" dirty="0" smtClean="0">
                <a:solidFill>
                  <a:schemeClr val="tx1"/>
                </a:solidFill>
                <a:latin typeface="+mn-lt"/>
                <a:ea typeface="+mn-ea"/>
                <a:cs typeface="+mn-cs"/>
              </a:rPr>
              <a:t>It is wise to purchase a pot that is no larger than double the size that you’re currently using. This will allow your plant to reach its full potential and stay healthy.</a:t>
            </a:r>
          </a:p>
          <a:p>
            <a:r>
              <a:rPr lang="en-US" sz="1200" u="none" strike="noStrike" kern="1200" dirty="0" smtClean="0">
                <a:solidFill>
                  <a:schemeClr val="tx1"/>
                </a:solidFill>
                <a:latin typeface="+mn-lt"/>
                <a:ea typeface="+mn-ea"/>
                <a:cs typeface="+mn-cs"/>
              </a:rPr>
              <a:t>Do not be afraid to remove up to 1/3 the root system when repotting.</a:t>
            </a:r>
          </a:p>
          <a:p>
            <a:r>
              <a:rPr lang="en-US" sz="1200" u="none" strike="noStrike" kern="1200" dirty="0" smtClean="0">
                <a:solidFill>
                  <a:schemeClr val="tx1"/>
                </a:solidFill>
                <a:latin typeface="+mn-lt"/>
                <a:ea typeface="+mn-ea"/>
                <a:cs typeface="+mn-cs"/>
              </a:rPr>
              <a:t>The strength required to remove a root bound plant from its pot will be incredible. Therefore, one should try to </a:t>
            </a:r>
            <a:r>
              <a:rPr lang="en-US" sz="1200" i="1" u="none" strike="noStrike" kern="1200" dirty="0" smtClean="0">
                <a:solidFill>
                  <a:schemeClr val="tx1"/>
                </a:solidFill>
                <a:latin typeface="+mn-lt"/>
                <a:ea typeface="+mn-ea"/>
                <a:cs typeface="+mn-cs"/>
              </a:rPr>
              <a:t>saturate the soil before removing the plant from its pot.</a:t>
            </a:r>
            <a:r>
              <a:rPr lang="en-US" sz="1200" u="none" strike="noStrike" kern="1200" dirty="0" smtClean="0">
                <a:solidFill>
                  <a:schemeClr val="tx1"/>
                </a:solidFill>
                <a:latin typeface="+mn-lt"/>
                <a:ea typeface="+mn-ea"/>
                <a:cs typeface="+mn-cs"/>
              </a:rPr>
              <a:t> The water will act as a lubricant against the sides of the pot; simultaneously loosening its soil.</a:t>
            </a:r>
          </a:p>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Read more at Suite101: </a:t>
            </a:r>
            <a:r>
              <a:rPr lang="en-US" sz="1200" u="none" strike="noStrike" kern="1200" dirty="0" smtClean="0">
                <a:solidFill>
                  <a:schemeClr val="tx1"/>
                </a:solidFill>
                <a:latin typeface="+mn-lt"/>
                <a:ea typeface="+mn-ea"/>
                <a:cs typeface="+mn-cs"/>
                <a:hlinkClick r:id="rId3"/>
              </a:rPr>
              <a:t>Recognizing a Root Bound (Pot Bound) Plant: Signs, Symptoms, Treatment and Prevention</a:t>
            </a:r>
            <a:r>
              <a:rPr lang="en-US" sz="1200" u="none" strike="noStrike" kern="120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hlinkClick r:id="rId3"/>
              </a:rPr>
              <a:t>http://houseplants.suite101.com/article.cfm/recognizing_a_root_bound_pot_bound_plant#ixzz0cdCrsu1T</a:t>
            </a: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r>
              <a:rPr lang="en-US" dirty="0" smtClean="0"/>
              <a:t>If your indoor potted plants have any of the following characteristics, they may be pot-bound. Pot-bound roots have outgrown their container and are starting to circle around the inside or poke out the drainage holes in search of more growing room. </a:t>
            </a:r>
          </a:p>
          <a:p>
            <a:r>
              <a:rPr lang="en-US" b="1" dirty="0" smtClean="0"/>
              <a:t>Stunted</a:t>
            </a:r>
            <a:r>
              <a:rPr lang="en-US" dirty="0" smtClean="0"/>
              <a:t> </a:t>
            </a:r>
          </a:p>
          <a:p>
            <a:r>
              <a:rPr lang="en-US" b="1" dirty="0" smtClean="0"/>
              <a:t>Deformed</a:t>
            </a:r>
            <a:r>
              <a:rPr lang="en-US" dirty="0" smtClean="0"/>
              <a:t> </a:t>
            </a:r>
          </a:p>
          <a:p>
            <a:r>
              <a:rPr lang="en-US" b="1" dirty="0" smtClean="0"/>
              <a:t>Pale and dull</a:t>
            </a:r>
            <a:r>
              <a:rPr lang="en-US" dirty="0" smtClean="0"/>
              <a:t> </a:t>
            </a:r>
          </a:p>
          <a:p>
            <a:r>
              <a:rPr lang="en-US" b="1" dirty="0" smtClean="0"/>
              <a:t>Top-heavy</a:t>
            </a:r>
            <a:r>
              <a:rPr lang="en-US" dirty="0" smtClean="0"/>
              <a:t> </a:t>
            </a:r>
          </a:p>
          <a:p>
            <a:r>
              <a:rPr lang="en-US" b="1" dirty="0" smtClean="0"/>
              <a:t>Generally declining</a:t>
            </a:r>
            <a:r>
              <a:rPr lang="en-US" dirty="0" smtClean="0"/>
              <a:t> </a:t>
            </a:r>
          </a:p>
          <a:p>
            <a:r>
              <a:rPr lang="en-US" b="1" dirty="0" smtClean="0"/>
              <a:t>Water drains quickly through soil</a:t>
            </a:r>
            <a:r>
              <a:rPr lang="en-US" dirty="0" smtClean="0"/>
              <a:t> </a:t>
            </a:r>
          </a:p>
          <a:p>
            <a:r>
              <a:rPr lang="en-US" dirty="0" smtClean="0"/>
              <a:t>To see for yourself, tilt the plant on its side and gently slide the plant a few inches out of the pot. If the roots look like ropes winding around in circles or they're matted at the bottom the plant's overdue for a change. The solution is "stepping up" -- moving the plant to a larger pot. By stepping up, you fix several problems at once: restricted root space, replenish tired potting soil and you make the plant look better in a container more in scale with its larger size.</a:t>
            </a:r>
            <a:br>
              <a:rPr lang="en-US" dirty="0" smtClean="0"/>
            </a:br>
            <a:endParaRPr lang="en-US" dirty="0" smtClean="0"/>
          </a:p>
          <a:p>
            <a:r>
              <a:rPr lang="en-US" dirty="0" smtClean="0"/>
              <a:t>Which container is best?</a:t>
            </a:r>
          </a:p>
          <a:p>
            <a:r>
              <a:rPr lang="en-US" dirty="0" smtClean="0"/>
              <a:t>Resist the urge to move a plant to a substantially bigger pot. Select one a couple of inches bigger. If you use too large a container, the extra soil will soak up too much water, the plant’s roots will grow more than necessary (like moving into a larger house and filling the space with stuff) and foliage and flower growth will decrease.</a:t>
            </a:r>
            <a:br>
              <a:rPr lang="en-US" dirty="0" smtClean="0"/>
            </a:br>
            <a:endParaRPr lang="en-US" dirty="0" smtClean="0"/>
          </a:p>
          <a:p>
            <a:r>
              <a:rPr lang="en-US" dirty="0" smtClean="0"/>
              <a:t/>
            </a:r>
            <a:br>
              <a:rPr lang="en-US" dirty="0" smtClean="0"/>
            </a:br>
            <a:r>
              <a:rPr lang="en-US" dirty="0" smtClean="0"/>
              <a:t>Re-Potting, Step By Step (I promise)</a:t>
            </a:r>
          </a:p>
          <a:p>
            <a:r>
              <a:rPr lang="en-US" dirty="0" smtClean="0"/>
              <a:t>1) First you'll need to identify pot-bound plants. Gently roll or tap the container to loosen the plant and gently ease it out. </a:t>
            </a:r>
            <a:r>
              <a:rPr lang="en-US" b="1" dirty="0" smtClean="0"/>
              <a:t>Tip</a:t>
            </a:r>
            <a:r>
              <a:rPr lang="en-US" dirty="0" smtClean="0"/>
              <a:t>: Dry soil tends to hang onto the inner walls of the container, so watering your plant help grease the skids a little. Catch it in your other hand, with the foliage peeking between your fingers and the surface of the root ball supported in your palm. If the plant is a giant one, such as a fern, fig, or avocado tree, lay it over onto a tarp or newspapers spread on the floor.</a:t>
            </a:r>
          </a:p>
          <a:p>
            <a:r>
              <a:rPr lang="en-US" dirty="0" smtClean="0"/>
              <a:t/>
            </a:r>
            <a:br>
              <a:rPr lang="en-US" dirty="0" smtClean="0"/>
            </a:br>
            <a:r>
              <a:rPr lang="en-US" dirty="0" smtClean="0"/>
              <a:t>2) With your fingers, carefully loosen the roots at the base and along the sides of the root ball. At this point, many experts say to use a knife to split the lower third of the root ball to encourage new roots to grow outward and down, rather than to keep spiraling. I say, put the knife away and use your fingers. Using a knife to hack and slash at a plant's root system is overkill. If you find any dead or damaged roots however, use pruning shears to trim them off. </a:t>
            </a:r>
            <a:br>
              <a:rPr lang="en-US" dirty="0" smtClean="0"/>
            </a:br>
            <a:r>
              <a:rPr lang="en-US" dirty="0" smtClean="0"/>
              <a:t/>
            </a:r>
            <a:br>
              <a:rPr lang="en-US" dirty="0" smtClean="0"/>
            </a:br>
            <a:r>
              <a:rPr lang="en-US" dirty="0" smtClean="0"/>
              <a:t>3) Center the plant in the new, larger container, making sure it’s upright. There's nothing like going through the whole process only to gaze at your plant a month later to see that it's leaning in one direction. Buy a high quality potting soil and adjust the soil level so the top of the root ball is about 1/2 inch below the rim of the pot; more for larger plants. Using your hand, sift new potting soil in around the plant and firm it with your fingers. </a:t>
            </a:r>
            <a:r>
              <a:rPr lang="en-US" b="1" dirty="0" smtClean="0"/>
              <a:t>Tip</a:t>
            </a:r>
            <a:r>
              <a:rPr lang="en-US" dirty="0" smtClean="0"/>
              <a:t>: Those flexible cutting boards makes the job of sifting soil around the plant easier, and cleaner!</a:t>
            </a:r>
          </a:p>
          <a:p>
            <a:r>
              <a:rPr lang="en-US" dirty="0" smtClean="0"/>
              <a:t/>
            </a:r>
            <a:br>
              <a:rPr lang="en-US" dirty="0" smtClean="0"/>
            </a:br>
            <a:r>
              <a:rPr lang="en-US" dirty="0" smtClean="0"/>
              <a:t>Water the plant until water runs out of the drainage holes. This will help settle the soil and give it good contact with the roots. Add more soil if necessary.</a:t>
            </a:r>
            <a:br>
              <a:rPr lang="en-US" dirty="0" smtClean="0"/>
            </a:br>
            <a:r>
              <a:rPr lang="en-US" dirty="0" smtClean="0"/>
              <a:t/>
            </a:r>
            <a:br>
              <a:rPr lang="en-US" dirty="0" smtClean="0"/>
            </a:br>
            <a:r>
              <a:rPr lang="en-US" dirty="0" smtClean="0"/>
              <a:t>Re-potting your indoor plants is like sending it to a health spa. It really improves overall plant health. We tend to ignore indoor plants, treating them like green statues, until they look so awful there's no way you can not see them. Take some time this year to make a difference in your houseplant's life!</a:t>
            </a:r>
          </a:p>
          <a:p>
            <a:r>
              <a:rPr lang="en-US" b="1" dirty="0" smtClean="0"/>
              <a:t/>
            </a:r>
            <a:br>
              <a:rPr lang="en-US" b="1"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utahstate</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University </a:t>
            </a:r>
            <a:r>
              <a:rPr lang="en-US" dirty="0" err="1" smtClean="0"/>
              <a:t>illinios</a:t>
            </a:r>
            <a:endParaRPr lang="en-US" dirty="0" smtClean="0"/>
          </a:p>
          <a:p>
            <a:r>
              <a:rPr lang="en-US" dirty="0" smtClean="0"/>
              <a:t>In recent years much damage has been caused in some home gardens and yards by the careless use of 2,4-D and related weed-control chemicals. Often 2,4-D drifts in from nearby lawns and fields. Tomatoes, melons, sweet potatoes, and beans are some of the vegetables susceptible to 2,4-D. If you must use 2,4-D or similar weed killers, follow these precautions:</a:t>
            </a:r>
          </a:p>
          <a:p>
            <a:r>
              <a:rPr lang="en-US" dirty="0" smtClean="0"/>
              <a:t>Spray only when wind is quiet.</a:t>
            </a:r>
          </a:p>
          <a:p>
            <a:r>
              <a:rPr lang="en-US" dirty="0" smtClean="0"/>
              <a:t>Keep pressure very low and nozzle directed downward.</a:t>
            </a:r>
          </a:p>
          <a:p>
            <a:r>
              <a:rPr lang="en-US" dirty="0" smtClean="0"/>
              <a:t>Do not apply insecticides or fungicides with a sprayer that has been used for weed killers. It is exceedingly difficult to remove all of the residue from a sprayer contaminated with 2,4-D.</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Inhs.uiuc.edu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Leafhoppers are one of the largest families of plant-feeding insects. There are more leafhopper species worldwide than all species of birds, mammals, reptiles, and amphibians combined. Leafhoppers feed by sucking the sap of vascular plants, and are found almost anywhere such plants occur, from tropical rainforests, to arctic tundra. Several leafhopper species are important agricultural pests.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Wikipedia.org</a:t>
            </a:r>
          </a:p>
          <a:p>
            <a:endParaRPr lang="en-US" dirty="0" smtClean="0"/>
          </a:p>
          <a:p>
            <a:r>
              <a:rPr lang="en-US" dirty="0" smtClean="0"/>
              <a:t>Wikipedia.org</a:t>
            </a:r>
          </a:p>
          <a:p>
            <a:r>
              <a:rPr lang="en-US" dirty="0" smtClean="0"/>
              <a:t>Leaf miners are regarded as </a:t>
            </a:r>
            <a:r>
              <a:rPr lang="en-US" dirty="0" smtClean="0">
                <a:hlinkClick r:id="rId3" action="ppaction://hlinkfile" tooltip="Pest (organism)"/>
              </a:rPr>
              <a:t>pests</a:t>
            </a:r>
            <a:r>
              <a:rPr lang="en-US" dirty="0" smtClean="0"/>
              <a:t> by many farmers and gardeners as they can cause damage to </a:t>
            </a:r>
            <a:r>
              <a:rPr lang="en-US" dirty="0" smtClean="0">
                <a:hlinkClick r:id="rId4" action="ppaction://hlinkfile" tooltip="Crop (agriculture)"/>
              </a:rPr>
              <a:t>agricultural crops</a:t>
            </a:r>
            <a:r>
              <a:rPr lang="en-US" dirty="0" smtClean="0"/>
              <a:t> and </a:t>
            </a:r>
            <a:r>
              <a:rPr lang="en-US" dirty="0" smtClean="0">
                <a:hlinkClick r:id="rId5" action="ppaction://hlinkfile" tooltip="Garden"/>
              </a:rPr>
              <a:t>garden</a:t>
            </a:r>
            <a:r>
              <a:rPr lang="en-US" dirty="0" smtClean="0"/>
              <a:t> plants, and can be difficult to control with </a:t>
            </a:r>
            <a:r>
              <a:rPr lang="en-US" dirty="0" smtClean="0">
                <a:hlinkClick r:id="rId6" action="ppaction://hlinkfile" tooltip="Insecticide"/>
              </a:rPr>
              <a:t>insecticide</a:t>
            </a:r>
            <a:r>
              <a:rPr lang="en-US" dirty="0" smtClean="0"/>
              <a:t> sprays as they are protected inside the plant's leaves. Spraying the infected trees/plants with </a:t>
            </a:r>
            <a:r>
              <a:rPr lang="en-US" dirty="0" err="1" smtClean="0">
                <a:hlinkClick r:id="rId7" action="ppaction://hlinkfile" tooltip="Spinosad"/>
              </a:rPr>
              <a:t>Spinosad</a:t>
            </a:r>
            <a:r>
              <a:rPr lang="en-US" dirty="0" smtClean="0"/>
              <a:t>, an organic insecticide, will control the leaf miner. </a:t>
            </a:r>
            <a:r>
              <a:rPr lang="en-US" dirty="0" err="1" smtClean="0"/>
              <a:t>Spinosad</a:t>
            </a:r>
            <a:r>
              <a:rPr lang="en-US" dirty="0" smtClean="0"/>
              <a:t> does not kill on contact but must be ingested by the leaf miner. Two or three applications may be needed in a season, being careful not to spray when bees are around.</a:t>
            </a:r>
          </a:p>
          <a:p>
            <a:r>
              <a:rPr lang="en-US" dirty="0" smtClean="0"/>
              <a:t>Leaf miner infection can be reduced or prevented by planting </a:t>
            </a:r>
            <a:r>
              <a:rPr lang="en-US" dirty="0" smtClean="0">
                <a:hlinkClick r:id="rId8" action="ppaction://hlinkfile" tooltip="Trap crop"/>
              </a:rPr>
              <a:t>trap crops</a:t>
            </a:r>
            <a:r>
              <a:rPr lang="en-US" dirty="0" smtClean="0"/>
              <a:t> near the plants to be protected. For example, </a:t>
            </a:r>
            <a:r>
              <a:rPr lang="en-US" dirty="0" err="1" smtClean="0">
                <a:hlinkClick r:id="rId9" action="ppaction://hlinkfile" tooltip="Lambsquarter"/>
              </a:rPr>
              <a:t>lambsquarter</a:t>
            </a:r>
            <a:r>
              <a:rPr lang="en-US" dirty="0" smtClean="0"/>
              <a:t>, </a:t>
            </a:r>
            <a:r>
              <a:rPr lang="en-US" dirty="0" smtClean="0">
                <a:hlinkClick r:id="rId10" action="ppaction://hlinkfile" tooltip="Aquilegia"/>
              </a:rPr>
              <a:t>columbine</a:t>
            </a:r>
            <a:r>
              <a:rPr lang="en-US" dirty="0" smtClean="0"/>
              <a:t>, and </a:t>
            </a:r>
            <a:r>
              <a:rPr lang="en-US" dirty="0" smtClean="0">
                <a:hlinkClick r:id="rId11" action="ppaction://hlinkfile" tooltip="Velvetleaf"/>
              </a:rPr>
              <a:t>velvetleaf</a:t>
            </a:r>
            <a:r>
              <a:rPr lang="en-US" dirty="0" smtClean="0"/>
              <a:t> will distract leaf miners, drawing them to those plants and therefore reducing the incidence of attack on nearby crops. This is a method of </a:t>
            </a:r>
            <a:r>
              <a:rPr lang="en-US" dirty="0" smtClean="0">
                <a:hlinkClick r:id="rId12" action="ppaction://hlinkfile" tooltip="Companion planting"/>
              </a:rPr>
              <a:t>companion planting</a:t>
            </a:r>
            <a:r>
              <a:rPr lang="en-US" dirty="0" smtClean="0"/>
              <a:t>.</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Wikipeida.org</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Spider mites</a:t>
            </a:r>
            <a:r>
              <a:rPr lang="en-US" dirty="0" smtClean="0"/>
              <a:t> are members of the </a:t>
            </a:r>
            <a:r>
              <a:rPr lang="en-US" dirty="0" err="1" smtClean="0">
                <a:hlinkClick r:id="rId3" action="ppaction://hlinkfile" tooltip="Acari"/>
              </a:rPr>
              <a:t>Acari</a:t>
            </a:r>
            <a:r>
              <a:rPr lang="en-US" dirty="0" smtClean="0"/>
              <a:t> (mite) family </a:t>
            </a:r>
            <a:r>
              <a:rPr lang="en-US" b="1" dirty="0" err="1" smtClean="0"/>
              <a:t>Tetranychidae</a:t>
            </a:r>
            <a:r>
              <a:rPr lang="en-US" dirty="0" smtClean="0"/>
              <a:t>, which includes about 1600 species. They generally live on the under sides of </a:t>
            </a:r>
            <a:r>
              <a:rPr lang="en-US" dirty="0" smtClean="0">
                <a:hlinkClick r:id="rId4" action="ppaction://hlinkfile" tooltip="Leaf"/>
              </a:rPr>
              <a:t>leaves</a:t>
            </a:r>
            <a:r>
              <a:rPr lang="en-US" dirty="0" smtClean="0"/>
              <a:t> of </a:t>
            </a:r>
            <a:r>
              <a:rPr lang="en-US" dirty="0" smtClean="0">
                <a:hlinkClick r:id="rId5" action="ppaction://hlinkfile" tooltip="Plant"/>
              </a:rPr>
              <a:t>plants</a:t>
            </a:r>
            <a:r>
              <a:rPr lang="en-US" dirty="0" smtClean="0"/>
              <a:t>, where they may spin protective silk </a:t>
            </a:r>
            <a:r>
              <a:rPr lang="en-US" dirty="0" smtClean="0">
                <a:hlinkClick r:id="rId6" action="ppaction://hlinkfile" tooltip="Spider web"/>
              </a:rPr>
              <a:t>webs</a:t>
            </a:r>
            <a:r>
              <a:rPr lang="en-US" dirty="0" smtClean="0"/>
              <a:t>, and they can cause damage by puncturing the plant </a:t>
            </a:r>
            <a:r>
              <a:rPr lang="en-US" dirty="0" smtClean="0">
                <a:hlinkClick r:id="rId7" action="ppaction://hlinkfile" tooltip="Cell"/>
              </a:rPr>
              <a:t>cells</a:t>
            </a:r>
            <a:r>
              <a:rPr lang="en-US" dirty="0" smtClean="0"/>
              <a:t> to feed. Spider mites are known to feed on several hundred </a:t>
            </a:r>
            <a:r>
              <a:rPr lang="en-US" dirty="0" smtClean="0">
                <a:hlinkClick r:id="rId8" action="ppaction://hlinkfile" tooltip="Species"/>
              </a:rPr>
              <a:t>species</a:t>
            </a:r>
            <a:r>
              <a:rPr lang="en-US" dirty="0" smtClean="0"/>
              <a:t> of plant.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Snail</a:t>
            </a:r>
            <a:r>
              <a:rPr lang="en-US" dirty="0" smtClean="0"/>
              <a:t> is a </a:t>
            </a:r>
            <a:r>
              <a:rPr lang="en-US" dirty="0" smtClean="0">
                <a:hlinkClick r:id="rId3" action="ppaction://hlinkfile" tooltip="Common name"/>
              </a:rPr>
              <a:t>common name</a:t>
            </a:r>
            <a:r>
              <a:rPr lang="en-US" dirty="0" smtClean="0"/>
              <a:t> for almost all members of the </a:t>
            </a:r>
            <a:r>
              <a:rPr lang="en-US" dirty="0" err="1" smtClean="0">
                <a:hlinkClick r:id="rId4" action="ppaction://hlinkfile" tooltip="Mollusca"/>
              </a:rPr>
              <a:t>molluscan</a:t>
            </a:r>
            <a:r>
              <a:rPr lang="en-US" dirty="0" smtClean="0"/>
              <a:t> class </a:t>
            </a:r>
            <a:r>
              <a:rPr lang="en-US" dirty="0" err="1" smtClean="0">
                <a:hlinkClick r:id="rId5" action="ppaction://hlinkfile" tooltip="Gastropoda"/>
              </a:rPr>
              <a:t>Gastropoda</a:t>
            </a:r>
            <a:r>
              <a:rPr lang="en-US" dirty="0" smtClean="0"/>
              <a:t> that have coiled </a:t>
            </a:r>
            <a:r>
              <a:rPr lang="en-US" dirty="0" smtClean="0">
                <a:hlinkClick r:id="rId6" action="ppaction://hlinkfile" tooltip="Gastropod shell"/>
              </a:rPr>
              <a:t>shells</a:t>
            </a:r>
            <a:r>
              <a:rPr lang="en-US" dirty="0" smtClean="0"/>
              <a:t> in the adult stage. When the word is used in a general sense, it includes sea snails, </a:t>
            </a:r>
            <a:r>
              <a:rPr lang="en-US" dirty="0" smtClean="0">
                <a:hlinkClick r:id="rId7" action="ppaction://hlinkfile" tooltip="Land snail"/>
              </a:rPr>
              <a:t>land snails</a:t>
            </a:r>
            <a:r>
              <a:rPr lang="en-US" dirty="0" smtClean="0"/>
              <a:t> and </a:t>
            </a:r>
            <a:r>
              <a:rPr lang="en-US" dirty="0" smtClean="0">
                <a:hlinkClick r:id="rId8" action="ppaction://hlinkfile" tooltip="Freshwater snail"/>
              </a:rPr>
              <a:t>freshwater snails</a:t>
            </a:r>
            <a:r>
              <a:rPr lang="en-US" dirty="0" smtClean="0"/>
              <a:t>. Otherwise snail-like creatures that lack a </a:t>
            </a:r>
            <a:r>
              <a:rPr lang="en-US" dirty="0" smtClean="0">
                <a:hlinkClick r:id="rId6" action="ppaction://hlinkfile" tooltip="Gastropod shell"/>
              </a:rPr>
              <a:t>shell</a:t>
            </a:r>
            <a:r>
              <a:rPr lang="en-US" dirty="0" smtClean="0"/>
              <a:t> (or have only a very small one) are called </a:t>
            </a:r>
            <a:r>
              <a:rPr lang="en-US" dirty="0" smtClean="0">
                <a:hlinkClick r:id="rId9" action="ppaction://hlinkfile" tooltip="Slug"/>
              </a:rPr>
              <a:t>slugs</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Slug</a:t>
            </a:r>
            <a:r>
              <a:rPr lang="en-US" dirty="0" smtClean="0"/>
              <a:t> is a common name that is normally applied to any </a:t>
            </a:r>
            <a:r>
              <a:rPr lang="en-US" dirty="0" smtClean="0">
                <a:hlinkClick r:id="rId10" action="ppaction://hlinkfile" tooltip="Gastropod"/>
              </a:rPr>
              <a:t>gastropod</a:t>
            </a:r>
            <a:r>
              <a:rPr lang="en-US" dirty="0" smtClean="0"/>
              <a:t> </a:t>
            </a:r>
            <a:r>
              <a:rPr lang="en-US" dirty="0" err="1" smtClean="0">
                <a:hlinkClick r:id="rId4" action="ppaction://hlinkfile" tooltip="Mollusca"/>
              </a:rPr>
              <a:t>mollusc</a:t>
            </a:r>
            <a:r>
              <a:rPr lang="en-US" dirty="0" smtClean="0"/>
              <a:t> that lacks a shell, has a very reduced shell, or has a small internal shell. This is in contrast to the common name </a:t>
            </a:r>
            <a:r>
              <a:rPr lang="en-US" dirty="0" smtClean="0">
                <a:hlinkClick r:id="rId11" action="ppaction://hlinkfile" tooltip="Snail"/>
              </a:rPr>
              <a:t>snail</a:t>
            </a:r>
            <a:r>
              <a:rPr lang="en-US" dirty="0" smtClean="0"/>
              <a:t>, which is applied to gastropods that have coiled shells that are big enough to retract into.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whiteflies</a:t>
            </a:r>
            <a:r>
              <a:rPr lang="en-US" dirty="0" smtClean="0"/>
              <a:t>, comprising only the family </a:t>
            </a:r>
            <a:r>
              <a:rPr lang="en-US" b="1" dirty="0" err="1" smtClean="0"/>
              <a:t>Aleyrodidae</a:t>
            </a:r>
            <a:r>
              <a:rPr lang="en-US" dirty="0" smtClean="0"/>
              <a:t>, are small </a:t>
            </a:r>
            <a:r>
              <a:rPr lang="en-US" dirty="0" err="1" smtClean="0">
                <a:hlinkClick r:id="rId3" action="ppaction://hlinkfile" tooltip="Hemiptera"/>
              </a:rPr>
              <a:t>hemipterans</a:t>
            </a:r>
            <a:r>
              <a:rPr lang="en-US" dirty="0" smtClean="0"/>
              <a:t>. More than 1550 species have been described. Whiteflies typically feed on the underside of plant leaves.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76D1716-3B1B-4355-A4DB-4A17C3EC853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6D1716-3B1B-4355-A4DB-4A17C3EC853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76D1716-3B1B-4355-A4DB-4A17C3EC853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6D1716-3B1B-4355-A4DB-4A17C3EC853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14832E9-4E8E-4D02-82EA-95265D0A27AD}" type="datetimeFigureOut">
              <a:rPr lang="en-US" smtClean="0"/>
              <a:pPr/>
              <a:t>6/9/2010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76D1716-3B1B-4355-A4DB-4A17C3EC853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upload.wikimedia.org/wikipedia/commons/6/69/Grapevinesnail_01.jpg" TargetMode="External"/><Relationship Id="rId7" Type="http://schemas.openxmlformats.org/officeDocument/2006/relationships/hyperlink" Target="http://upload.wikimedia.org/wikipedia/commons/2/27/Banana_slug_at_UCSC.jp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hyperlink" Target="http://upload.wikimedia.org/wikipedia/commons/0/0d/Unknown_slug_on_rhubarb.jpg"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5/5b/Weisse-Fliege.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upload.wikimedia.org/wikipedia/commons/5/50/Apple_scab.jpg"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2/23/Black_spot.jp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2/23/Black_spot.jp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e/e4/Aardbei_Lambada_vruchtrot_Botrytis_cinerea.jp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hyperlink" Target="http://upload.wikimedia.org/wikipedia/commons/3/36/Botrytis_riesling.jpg" TargetMode="Externa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upload.wikimedia.org/wikipedia/commons/7/78/Beech_bark_burrs_and_canker.JPG" TargetMode="External"/><Relationship Id="rId7" Type="http://schemas.openxmlformats.org/officeDocument/2006/relationships/hyperlink" Target="http://upload.wikimedia.org/wikipedia/commons/1/18/Canker_on_Ash.JP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hyperlink" Target="http://upload.wikimedia.org/wikipedia/commons/2/27/Baumkrebs-Birke.jpg" TargetMode="Externa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plantclinic.cornell.edu/FactSheets/cedar-applerust/CARustGall.htm" TargetMode="External"/><Relationship Id="rId3" Type="http://schemas.openxmlformats.org/officeDocument/2006/relationships/hyperlink" Target="http://upload.wikimedia.org/wikipedia/en/c/c1/Cedar-apple_rust_1.jpg" TargetMode="External"/><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hyperlink" Target="http://upload.wikimedia.org/wikipedia/en/5/54/Cedar-apple_rust_2.jpg" TargetMode="External"/><Relationship Id="rId10" Type="http://schemas.openxmlformats.org/officeDocument/2006/relationships/image" Target="../media/image45.jpeg"/><Relationship Id="rId4" Type="http://schemas.openxmlformats.org/officeDocument/2006/relationships/image" Target="../media/image41.jpeg"/><Relationship Id="rId9"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upload.wikimedia.org/wikipedia/commons/2/20/IMG_7040.JPG" TargetMode="External"/><Relationship Id="rId7" Type="http://schemas.openxmlformats.org/officeDocument/2006/relationships/hyperlink" Target="http://upload.wikimedia.org/wikipedia/commons/8/8f/Severe_fire_blight_infection_on_apples.jp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hyperlink" Target="http://upload.wikimedia.org/wikipedia/commons/e/e8/Fire_blight_(Erwinia_amylovora)_of_pear.png" TargetMode="Externa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0/07/Powdery_mildew.JPG" TargetMode="External"/><Relationship Id="rId7"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upload.wikimedia.org/wikipedia/commons/9/9b/UncinulaNecatorOnGrapes.jpg" TargetMode="External"/><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6/6e/Plantago_major.jp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upload.wikimedia.org/wikipedia/commons/3/3f/Aphids_feeding_on_fennel.jpg" TargetMode="External"/><Relationship Id="rId5" Type="http://schemas.openxmlformats.org/officeDocument/2006/relationships/image" Target="../media/image3.jpeg"/><Relationship Id="rId4" Type="http://schemas.openxmlformats.org/officeDocument/2006/relationships/hyperlink" Target="http://upload.wikimedia.org/wikipedia/commons/d/d1/Aphid-sap2.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commons/7/78/Crabgrass.JP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upload.wikimedia.org/wikipedia/commons/7/7e/DandelionComparison.png" TargetMode="External"/><Relationship Id="rId7" Type="http://schemas.openxmlformats.org/officeDocument/2006/relationships/hyperlink" Target="http://upload.wikimedia.org/wikipedia/commons/2/2d/NKN_DSC_1034_pissenlit.jp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hyperlink" Target="http://upload.wikimedia.org/wikipedia/commons/8/82/Dandelion2700ppx.JPG" TargetMode="Externa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en/2/22/Field_of_Henbit.jp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9.jpeg"/><Relationship Id="rId5" Type="http://schemas.openxmlformats.org/officeDocument/2006/relationships/hyperlink" Target="http://upload.wikimedia.org/wikipedia/commons/8/82/Lamium_amplexicaule_Kaldari_01.jpg" TargetMode="External"/><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a/ac/Nutgrass_Cyperus_rotundus02.jpg"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1.jpeg"/><Relationship Id="rId5" Type="http://schemas.openxmlformats.org/officeDocument/2006/relationships/hyperlink" Target="http://upload.wikimedia.org/wikipedia/commons/b/b5/Nutgrass_Cyperus_rotundus_stem_cross_section_and_flower_head.jpg" TargetMode="External"/><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3" Type="http://schemas.openxmlformats.org/officeDocument/2006/relationships/hyperlink" Target="http://upload.wikimedia.org/wikipedia/en/2/2f/Oxalis_acetosella_flowers.jp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hyperlink" Target="http://upload.wikimedia.org/wikipedia/commons/8/87/Oxalis_griffithii1.jpg" TargetMode="External"/><Relationship Id="rId4" Type="http://schemas.openxmlformats.org/officeDocument/2006/relationships/image" Target="../media/image72.jpeg"/></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d/df/Portulaca_oleracea3.JP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hyperlink" Target="http://upload.wikimedia.org/wikipedia/commons/b/b5/Portulaca_oleracea_blossom.jpg" TargetMode="External"/><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hyperlink" Target="http://upload.wikimedia.org/wikipedia/commons/d/db/Trifolium_repens_(inflorescense)_Edit.jpg" TargetMode="External"/><Relationship Id="rId7" Type="http://schemas.openxmlformats.org/officeDocument/2006/relationships/hyperlink" Target="http://upload.wikimedia.org/wikipedia/en/c/ce/Dutchwhiteclover.JPG"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hyperlink" Target="http://upload.wikimedia.org/wikipedia/commons/b/be/Trifolium_repens_in_Kullu_distt_W_IMG_6655.jpg" TargetMode="External"/><Relationship Id="rId10" Type="http://schemas.openxmlformats.org/officeDocument/2006/relationships/image" Target="../media/image79.jpeg"/><Relationship Id="rId4" Type="http://schemas.openxmlformats.org/officeDocument/2006/relationships/image" Target="../media/image76.jpeg"/><Relationship Id="rId9" Type="http://schemas.openxmlformats.org/officeDocument/2006/relationships/hyperlink" Target="http://upload.wikimedia.org/wikipedia/commons/9/92/Trifolium-repens.jp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39.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88.jpeg"/><Relationship Id="rId4" Type="http://schemas.openxmlformats.org/officeDocument/2006/relationships/image" Target="../media/image8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95.jpeg"/><Relationship Id="rId4" Type="http://schemas.openxmlformats.org/officeDocument/2006/relationships/hyperlink" Target="http://upload.wikimedia.org/wikipedia/commons/c/cf/Spitskool_stikstofgebrek_(nitrogen_deficiency)_Brassica_oleracea_convar._capitata_var._alba.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b/be/Leaf-miner-tomato.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upload.wikimedia.org/wikipedia/commons/4/40/Cameraria_ohridella_8419.jpg"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upload.wikimedia.org/wikipedia/commons/f/f0/Wax_scale.jpg" TargetMode="External"/><Relationship Id="rId7" Type="http://schemas.openxmlformats.org/officeDocument/2006/relationships/hyperlink" Target="http://upload.wikimedia.org/wikipedia/commons/7/77/Scale1.jp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hyperlink" Target="http://upload.wikimedia.org/wikipedia/commons/2/24/Scale_insect.jpg"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a/a5/Spider_mite.jp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hyperlink" Target="http://upload.wikimedia.org/wikipedia/commons/c/c4/Spinnmilben_2006_08.jpg"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Nursery/Landscape </a:t>
            </a:r>
            <a:br>
              <a:rPr lang="en-US" dirty="0" smtClean="0"/>
            </a:br>
            <a:r>
              <a:rPr lang="en-US" dirty="0" smtClean="0"/>
              <a:t>Pests &amp; Disorders </a:t>
            </a:r>
            <a:endParaRPr lang="en-US" sz="8800" dirty="0"/>
          </a:p>
        </p:txBody>
      </p:sp>
      <p:sp>
        <p:nvSpPr>
          <p:cNvPr id="3" name="Subtitle 2"/>
          <p:cNvSpPr>
            <a:spLocks noGrp="1"/>
          </p:cNvSpPr>
          <p:nvPr>
            <p:ph type="subTitle" idx="1"/>
          </p:nvPr>
        </p:nvSpPr>
        <p:spPr/>
        <p:txBody>
          <a:bodyPr/>
          <a:lstStyle/>
          <a:p>
            <a:r>
              <a:rPr lang="en-US" sz="8800" dirty="0" smtClean="0"/>
              <a:t>Identification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224</a:t>
            </a:r>
            <a:br>
              <a:rPr lang="en-US" smtClean="0"/>
            </a:br>
            <a:r>
              <a:rPr lang="en-US" smtClean="0"/>
              <a:t>Snail/Slug</a:t>
            </a:r>
            <a:endParaRPr lang="en-US" dirty="0"/>
          </a:p>
        </p:txBody>
      </p:sp>
      <p:pic>
        <p:nvPicPr>
          <p:cNvPr id="98306" name="Picture 2" descr="File:Grapevinesnail 01.jpg">
            <a:hlinkClick r:id="rId3"/>
          </p:cNvPr>
          <p:cNvPicPr>
            <a:picLocks noChangeAspect="1" noChangeArrowheads="1"/>
          </p:cNvPicPr>
          <p:nvPr/>
        </p:nvPicPr>
        <p:blipFill>
          <a:blip r:embed="rId4" cstate="print"/>
          <a:srcRect/>
          <a:stretch>
            <a:fillRect/>
          </a:stretch>
        </p:blipFill>
        <p:spPr bwMode="auto">
          <a:xfrm>
            <a:off x="304800" y="1676400"/>
            <a:ext cx="5715000" cy="3486151"/>
          </a:xfrm>
          <a:prstGeom prst="rect">
            <a:avLst/>
          </a:prstGeom>
          <a:noFill/>
        </p:spPr>
      </p:pic>
      <p:pic>
        <p:nvPicPr>
          <p:cNvPr id="4" name="Picture 2" descr="File:Unknown slug on rhubarb.jpg">
            <a:hlinkClick r:id="rId5"/>
          </p:cNvPr>
          <p:cNvPicPr>
            <a:picLocks noChangeAspect="1" noChangeArrowheads="1"/>
          </p:cNvPicPr>
          <p:nvPr/>
        </p:nvPicPr>
        <p:blipFill>
          <a:blip r:embed="rId6" cstate="print"/>
          <a:srcRect/>
          <a:stretch>
            <a:fillRect/>
          </a:stretch>
        </p:blipFill>
        <p:spPr bwMode="auto">
          <a:xfrm>
            <a:off x="5562600" y="4114800"/>
            <a:ext cx="3352800" cy="2514600"/>
          </a:xfrm>
          <a:prstGeom prst="rect">
            <a:avLst/>
          </a:prstGeom>
          <a:noFill/>
        </p:spPr>
      </p:pic>
      <p:pic>
        <p:nvPicPr>
          <p:cNvPr id="5" name="Picture 2" descr="File:Banana slug at UCSC.jpg">
            <a:hlinkClick r:id="rId7"/>
          </p:cNvPr>
          <p:cNvPicPr>
            <a:picLocks noChangeAspect="1" noChangeArrowheads="1"/>
          </p:cNvPicPr>
          <p:nvPr/>
        </p:nvPicPr>
        <p:blipFill>
          <a:blip r:embed="rId8" cstate="print"/>
          <a:srcRect/>
          <a:stretch>
            <a:fillRect/>
          </a:stretch>
        </p:blipFill>
        <p:spPr bwMode="auto">
          <a:xfrm>
            <a:off x="6172200" y="1828800"/>
            <a:ext cx="2286000" cy="1711643"/>
          </a:xfrm>
          <a:prstGeom prst="rect">
            <a:avLst/>
          </a:prstGeom>
          <a:noFill/>
        </p:spPr>
      </p:pic>
      <p:sp>
        <p:nvSpPr>
          <p:cNvPr id="6" name="Rectangle 5"/>
          <p:cNvSpPr/>
          <p:nvPr/>
        </p:nvSpPr>
        <p:spPr>
          <a:xfrm>
            <a:off x="7391400" y="228600"/>
            <a:ext cx="1582484" cy="369332"/>
          </a:xfrm>
          <a:prstGeom prst="rect">
            <a:avLst/>
          </a:prstGeom>
        </p:spPr>
        <p:txBody>
          <a:bodyPr wrap="none">
            <a:spAutoFit/>
          </a:bodyPr>
          <a:lstStyle/>
          <a:p>
            <a:r>
              <a:rPr lang="en-US" dirty="0" smtClean="0"/>
              <a:t>Wikipeida.org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225</a:t>
            </a:r>
            <a:br>
              <a:rPr lang="en-US" smtClean="0"/>
            </a:br>
            <a:r>
              <a:rPr lang="en-US" smtClean="0"/>
              <a:t>Whitefly</a:t>
            </a:r>
            <a:endParaRPr lang="en-US" dirty="0"/>
          </a:p>
        </p:txBody>
      </p:sp>
      <p:pic>
        <p:nvPicPr>
          <p:cNvPr id="95234" name="Picture 2" descr="File:Weisse-Fliege.jpg">
            <a:hlinkClick r:id="rId3"/>
          </p:cNvPr>
          <p:cNvPicPr>
            <a:picLocks noChangeAspect="1" noChangeArrowheads="1"/>
          </p:cNvPicPr>
          <p:nvPr/>
        </p:nvPicPr>
        <p:blipFill>
          <a:blip r:embed="rId4" cstate="print"/>
          <a:srcRect/>
          <a:stretch>
            <a:fillRect/>
          </a:stretch>
        </p:blipFill>
        <p:spPr bwMode="auto">
          <a:xfrm>
            <a:off x="1828800" y="1676400"/>
            <a:ext cx="4495800" cy="4495800"/>
          </a:xfrm>
          <a:prstGeom prst="rect">
            <a:avLst/>
          </a:prstGeom>
          <a:noFill/>
        </p:spPr>
      </p:pic>
      <p:sp>
        <p:nvSpPr>
          <p:cNvPr id="4" name="Rectangle 3"/>
          <p:cNvSpPr/>
          <p:nvPr/>
        </p:nvSpPr>
        <p:spPr>
          <a:xfrm>
            <a:off x="7391400" y="228600"/>
            <a:ext cx="1582484" cy="369332"/>
          </a:xfrm>
          <a:prstGeom prst="rect">
            <a:avLst/>
          </a:prstGeom>
        </p:spPr>
        <p:txBody>
          <a:bodyPr wrap="none">
            <a:spAutoFit/>
          </a:bodyPr>
          <a:lstStyle/>
          <a:p>
            <a:r>
              <a:rPr lang="en-US" dirty="0" smtClean="0"/>
              <a:t>Wikipeida.org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226</a:t>
            </a:r>
            <a:br>
              <a:rPr lang="en-US" smtClean="0"/>
            </a:br>
            <a:r>
              <a:rPr lang="en-US" smtClean="0"/>
              <a:t>White Grub</a:t>
            </a:r>
            <a:endParaRPr lang="en-US" dirty="0"/>
          </a:p>
        </p:txBody>
      </p:sp>
      <p:pic>
        <p:nvPicPr>
          <p:cNvPr id="91138" name="Picture 2" descr="http://ohioline.osu.edu/hyg-fact/2000/images/2500_1.jpg"/>
          <p:cNvPicPr>
            <a:picLocks noChangeAspect="1" noChangeArrowheads="1"/>
          </p:cNvPicPr>
          <p:nvPr/>
        </p:nvPicPr>
        <p:blipFill>
          <a:blip r:embed="rId3" cstate="print"/>
          <a:srcRect/>
          <a:stretch>
            <a:fillRect/>
          </a:stretch>
        </p:blipFill>
        <p:spPr bwMode="auto">
          <a:xfrm>
            <a:off x="1169602" y="3124200"/>
            <a:ext cx="5078798" cy="3352800"/>
          </a:xfrm>
          <a:prstGeom prst="rect">
            <a:avLst/>
          </a:prstGeom>
          <a:noFill/>
        </p:spPr>
      </p:pic>
      <p:pic>
        <p:nvPicPr>
          <p:cNvPr id="4" name="Picture 2" descr="http://edis.ifas.ufl.edu/LyraEDISServlet?command=getScreenImage&amp;oid=468839"/>
          <p:cNvPicPr>
            <a:picLocks noChangeAspect="1" noChangeArrowheads="1"/>
          </p:cNvPicPr>
          <p:nvPr/>
        </p:nvPicPr>
        <p:blipFill>
          <a:blip r:embed="rId4" cstate="print"/>
          <a:srcRect/>
          <a:stretch>
            <a:fillRect/>
          </a:stretch>
        </p:blipFill>
        <p:spPr bwMode="auto">
          <a:xfrm>
            <a:off x="4114800" y="1676400"/>
            <a:ext cx="4800600" cy="1314483"/>
          </a:xfrm>
          <a:prstGeom prst="rect">
            <a:avLst/>
          </a:prstGeom>
          <a:noFill/>
        </p:spPr>
      </p:pic>
      <p:sp>
        <p:nvSpPr>
          <p:cNvPr id="5" name="Rectangle 4"/>
          <p:cNvSpPr/>
          <p:nvPr/>
        </p:nvSpPr>
        <p:spPr>
          <a:xfrm>
            <a:off x="7010400" y="152400"/>
            <a:ext cx="1981200" cy="646331"/>
          </a:xfrm>
          <a:prstGeom prst="rect">
            <a:avLst/>
          </a:prstGeom>
        </p:spPr>
        <p:txBody>
          <a:bodyPr wrap="square">
            <a:spAutoFit/>
          </a:bodyPr>
          <a:lstStyle/>
          <a:p>
            <a:r>
              <a:rPr lang="en-US" dirty="0" smtClean="0"/>
              <a:t>Ohiolin.osu.edu</a:t>
            </a:r>
          </a:p>
          <a:p>
            <a:pPr>
              <a:defRPr/>
            </a:pPr>
            <a:r>
              <a:rPr lang="en-US" dirty="0" smtClean="0"/>
              <a:t>Edis.ifas.ufl.edu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8800" dirty="0" smtClean="0"/>
              <a:t>Diseases</a:t>
            </a:r>
            <a:endParaRPr lang="en-US" sz="8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227</a:t>
            </a:r>
            <a:br>
              <a:rPr lang="en-US" dirty="0" smtClean="0"/>
            </a:br>
            <a:r>
              <a:rPr lang="en-US" dirty="0" smtClean="0"/>
              <a:t>Anthracnose</a:t>
            </a:r>
            <a:endParaRPr lang="en-US" dirty="0"/>
          </a:p>
        </p:txBody>
      </p:sp>
      <p:pic>
        <p:nvPicPr>
          <p:cNvPr id="88066" name="Picture 2" descr="Figure 5"/>
          <p:cNvPicPr>
            <a:picLocks noChangeAspect="1" noChangeArrowheads="1"/>
          </p:cNvPicPr>
          <p:nvPr/>
        </p:nvPicPr>
        <p:blipFill>
          <a:blip r:embed="rId3" cstate="print"/>
          <a:srcRect/>
          <a:stretch>
            <a:fillRect/>
          </a:stretch>
        </p:blipFill>
        <p:spPr bwMode="auto">
          <a:xfrm>
            <a:off x="1219200" y="1981200"/>
            <a:ext cx="3657600" cy="4640582"/>
          </a:xfrm>
          <a:prstGeom prst="rect">
            <a:avLst/>
          </a:prstGeom>
          <a:noFill/>
        </p:spPr>
      </p:pic>
      <p:pic>
        <p:nvPicPr>
          <p:cNvPr id="88068" name="Picture 4" descr="Figure 1"/>
          <p:cNvPicPr>
            <a:picLocks noChangeAspect="1" noChangeArrowheads="1"/>
          </p:cNvPicPr>
          <p:nvPr/>
        </p:nvPicPr>
        <p:blipFill>
          <a:blip r:embed="rId4" cstate="print"/>
          <a:srcRect/>
          <a:stretch>
            <a:fillRect/>
          </a:stretch>
        </p:blipFill>
        <p:spPr bwMode="auto">
          <a:xfrm>
            <a:off x="5334000" y="2209800"/>
            <a:ext cx="2286000" cy="1533526"/>
          </a:xfrm>
          <a:prstGeom prst="rect">
            <a:avLst/>
          </a:prstGeom>
          <a:noFill/>
        </p:spPr>
      </p:pic>
      <p:pic>
        <p:nvPicPr>
          <p:cNvPr id="88070" name="Picture 6" descr="Figure 2"/>
          <p:cNvPicPr>
            <a:picLocks noChangeAspect="1" noChangeArrowheads="1"/>
          </p:cNvPicPr>
          <p:nvPr/>
        </p:nvPicPr>
        <p:blipFill>
          <a:blip r:embed="rId5" cstate="print"/>
          <a:srcRect/>
          <a:stretch>
            <a:fillRect/>
          </a:stretch>
        </p:blipFill>
        <p:spPr bwMode="auto">
          <a:xfrm>
            <a:off x="5029200" y="4114800"/>
            <a:ext cx="2228850" cy="1533526"/>
          </a:xfrm>
          <a:prstGeom prst="rect">
            <a:avLst/>
          </a:prstGeom>
          <a:noFill/>
        </p:spPr>
      </p:pic>
      <p:sp>
        <p:nvSpPr>
          <p:cNvPr id="6" name="Rectangle 5"/>
          <p:cNvSpPr/>
          <p:nvPr/>
        </p:nvSpPr>
        <p:spPr>
          <a:xfrm>
            <a:off x="7543800" y="152400"/>
            <a:ext cx="1415772" cy="369332"/>
          </a:xfrm>
          <a:prstGeom prst="rect">
            <a:avLst/>
          </a:prstGeom>
        </p:spPr>
        <p:txBody>
          <a:bodyPr wrap="none">
            <a:spAutoFit/>
          </a:bodyPr>
          <a:lstStyle/>
          <a:p>
            <a:r>
              <a:rPr lang="en-US" dirty="0" smtClean="0"/>
              <a:t>Na.fs.fed.us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228</a:t>
            </a:r>
            <a:br>
              <a:rPr lang="en-US" dirty="0" smtClean="0"/>
            </a:br>
            <a:r>
              <a:rPr lang="en-US" dirty="0" smtClean="0"/>
              <a:t>Apple Scab</a:t>
            </a:r>
            <a:endParaRPr lang="en-US" dirty="0"/>
          </a:p>
        </p:txBody>
      </p:sp>
      <p:pic>
        <p:nvPicPr>
          <p:cNvPr id="83970" name="Picture 2" descr="Scab on leaves in late spring, showing puckering of lesion on upper leaf surface."/>
          <p:cNvPicPr>
            <a:picLocks noChangeAspect="1" noChangeArrowheads="1"/>
          </p:cNvPicPr>
          <p:nvPr/>
        </p:nvPicPr>
        <p:blipFill>
          <a:blip r:embed="rId3" cstate="print"/>
          <a:srcRect/>
          <a:stretch>
            <a:fillRect/>
          </a:stretch>
        </p:blipFill>
        <p:spPr bwMode="auto">
          <a:xfrm>
            <a:off x="2038350" y="3809999"/>
            <a:ext cx="3371850" cy="3048001"/>
          </a:xfrm>
          <a:prstGeom prst="rect">
            <a:avLst/>
          </a:prstGeom>
          <a:noFill/>
        </p:spPr>
      </p:pic>
      <p:pic>
        <p:nvPicPr>
          <p:cNvPr id="83972" name="Picture 4" descr="Pin-point scab on fruit."/>
          <p:cNvPicPr>
            <a:picLocks noChangeAspect="1" noChangeArrowheads="1"/>
          </p:cNvPicPr>
          <p:nvPr/>
        </p:nvPicPr>
        <p:blipFill>
          <a:blip r:embed="rId4" cstate="print"/>
          <a:srcRect/>
          <a:stretch>
            <a:fillRect/>
          </a:stretch>
        </p:blipFill>
        <p:spPr bwMode="auto">
          <a:xfrm>
            <a:off x="3767376" y="2057400"/>
            <a:ext cx="1795224" cy="1600200"/>
          </a:xfrm>
          <a:prstGeom prst="rect">
            <a:avLst/>
          </a:prstGeom>
          <a:noFill/>
        </p:spPr>
      </p:pic>
      <p:pic>
        <p:nvPicPr>
          <p:cNvPr id="83974" name="Picture 6" descr="Lesions on young leaf in early season"/>
          <p:cNvPicPr>
            <a:picLocks noChangeAspect="1" noChangeArrowheads="1"/>
          </p:cNvPicPr>
          <p:nvPr/>
        </p:nvPicPr>
        <p:blipFill>
          <a:blip r:embed="rId5" cstate="print"/>
          <a:srcRect/>
          <a:stretch>
            <a:fillRect/>
          </a:stretch>
        </p:blipFill>
        <p:spPr bwMode="auto">
          <a:xfrm>
            <a:off x="1981200" y="2133600"/>
            <a:ext cx="1676400" cy="1494285"/>
          </a:xfrm>
          <a:prstGeom prst="rect">
            <a:avLst/>
          </a:prstGeom>
          <a:noFill/>
        </p:spPr>
      </p:pic>
      <p:pic>
        <p:nvPicPr>
          <p:cNvPr id="6" name="Picture 2" descr="File:Apple scab.jpg">
            <a:hlinkClick r:id="rId6"/>
          </p:cNvPr>
          <p:cNvPicPr>
            <a:picLocks noChangeAspect="1" noChangeArrowheads="1"/>
          </p:cNvPicPr>
          <p:nvPr/>
        </p:nvPicPr>
        <p:blipFill>
          <a:blip r:embed="rId7" cstate="print"/>
          <a:srcRect/>
          <a:stretch>
            <a:fillRect/>
          </a:stretch>
        </p:blipFill>
        <p:spPr bwMode="auto">
          <a:xfrm>
            <a:off x="5867400" y="1295400"/>
            <a:ext cx="3181699" cy="4800600"/>
          </a:xfrm>
          <a:prstGeom prst="rect">
            <a:avLst/>
          </a:prstGeom>
          <a:noFill/>
        </p:spPr>
      </p:pic>
      <p:sp>
        <p:nvSpPr>
          <p:cNvPr id="7" name="Rectangle 6"/>
          <p:cNvSpPr/>
          <p:nvPr/>
        </p:nvSpPr>
        <p:spPr>
          <a:xfrm>
            <a:off x="7543800" y="304800"/>
            <a:ext cx="1467068" cy="369332"/>
          </a:xfrm>
          <a:prstGeom prst="rect">
            <a:avLst/>
          </a:prstGeom>
        </p:spPr>
        <p:txBody>
          <a:bodyPr wrap="none">
            <a:spAutoFit/>
          </a:bodyPr>
          <a:lstStyle/>
          <a:p>
            <a:r>
              <a:rPr lang="en-US" dirty="0" smtClean="0"/>
              <a:t>Caf.wvu.edu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229</a:t>
            </a:r>
            <a:br>
              <a:rPr lang="en-US" dirty="0" smtClean="0"/>
            </a:br>
            <a:r>
              <a:rPr lang="en-US" dirty="0" smtClean="0"/>
              <a:t>Black Spot</a:t>
            </a:r>
            <a:endParaRPr lang="en-US" dirty="0"/>
          </a:p>
        </p:txBody>
      </p:sp>
      <p:pic>
        <p:nvPicPr>
          <p:cNvPr id="81922" name="Picture 2" descr="File:Black spot.jpg">
            <a:hlinkClick r:id="rId3"/>
          </p:cNvPr>
          <p:cNvPicPr>
            <a:picLocks noChangeAspect="1" noChangeArrowheads="1"/>
          </p:cNvPicPr>
          <p:nvPr/>
        </p:nvPicPr>
        <p:blipFill>
          <a:blip r:embed="rId4" cstate="print"/>
          <a:srcRect/>
          <a:stretch>
            <a:fillRect/>
          </a:stretch>
        </p:blipFill>
        <p:spPr bwMode="auto">
          <a:xfrm>
            <a:off x="4419600" y="838200"/>
            <a:ext cx="4038600" cy="2630139"/>
          </a:xfrm>
          <a:prstGeom prst="rect">
            <a:avLst/>
          </a:prstGeom>
          <a:noFill/>
        </p:spPr>
      </p:pic>
      <p:pic>
        <p:nvPicPr>
          <p:cNvPr id="4" name="Picture 4" descr="http://nu-distance.unl.edu/homer/images/Diseases/woody/RoseBlSp2-J.jpg"/>
          <p:cNvPicPr>
            <a:picLocks noChangeAspect="1" noChangeArrowheads="1"/>
          </p:cNvPicPr>
          <p:nvPr/>
        </p:nvPicPr>
        <p:blipFill>
          <a:blip r:embed="rId5" cstate="print"/>
          <a:srcRect/>
          <a:stretch>
            <a:fillRect/>
          </a:stretch>
        </p:blipFill>
        <p:spPr bwMode="auto">
          <a:xfrm>
            <a:off x="4648200" y="3895724"/>
            <a:ext cx="4286250" cy="2962276"/>
          </a:xfrm>
          <a:prstGeom prst="rect">
            <a:avLst/>
          </a:prstGeom>
          <a:noFill/>
        </p:spPr>
      </p:pic>
      <p:pic>
        <p:nvPicPr>
          <p:cNvPr id="5" name="Picture 2" descr="http://nu-distance.unl.edu/homer/images/Diseases/woody/RoseBlsp1-J.jpg"/>
          <p:cNvPicPr>
            <a:picLocks noChangeAspect="1" noChangeArrowheads="1"/>
          </p:cNvPicPr>
          <p:nvPr/>
        </p:nvPicPr>
        <p:blipFill>
          <a:blip r:embed="rId6" cstate="print"/>
          <a:srcRect/>
          <a:stretch>
            <a:fillRect/>
          </a:stretch>
        </p:blipFill>
        <p:spPr bwMode="auto">
          <a:xfrm>
            <a:off x="1143000" y="2667000"/>
            <a:ext cx="3810000" cy="3228975"/>
          </a:xfrm>
          <a:prstGeom prst="rect">
            <a:avLst/>
          </a:prstGeom>
          <a:noFill/>
        </p:spPr>
      </p:pic>
      <p:sp>
        <p:nvSpPr>
          <p:cNvPr id="6" name="Rectangle 5"/>
          <p:cNvSpPr/>
          <p:nvPr/>
        </p:nvSpPr>
        <p:spPr>
          <a:xfrm>
            <a:off x="7315200" y="152400"/>
            <a:ext cx="1600200" cy="646331"/>
          </a:xfrm>
          <a:prstGeom prst="rect">
            <a:avLst/>
          </a:prstGeom>
        </p:spPr>
        <p:txBody>
          <a:bodyPr wrap="square">
            <a:spAutoFit/>
          </a:bodyPr>
          <a:lstStyle/>
          <a:p>
            <a:endParaRPr lang="en-US" dirty="0" smtClean="0"/>
          </a:p>
          <a:p>
            <a:pPr>
              <a:defRPr/>
            </a:pPr>
            <a:r>
              <a:rPr lang="en-US" dirty="0" smtClean="0"/>
              <a:t>Wikipeida.org</a:t>
            </a:r>
          </a:p>
        </p:txBody>
      </p:sp>
      <p:sp>
        <p:nvSpPr>
          <p:cNvPr id="7" name="Rectangle 6"/>
          <p:cNvSpPr/>
          <p:nvPr/>
        </p:nvSpPr>
        <p:spPr>
          <a:xfrm>
            <a:off x="6781800" y="152400"/>
            <a:ext cx="2236510" cy="369332"/>
          </a:xfrm>
          <a:prstGeom prst="rect">
            <a:avLst/>
          </a:prstGeom>
        </p:spPr>
        <p:txBody>
          <a:bodyPr wrap="none">
            <a:spAutoFit/>
          </a:bodyPr>
          <a:lstStyle/>
          <a:p>
            <a:pPr>
              <a:defRPr/>
            </a:pPr>
            <a:r>
              <a:rPr lang="en-US" dirty="0" smtClean="0"/>
              <a:t>Nu-distance.unl.edu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229</a:t>
            </a:r>
            <a:br>
              <a:rPr lang="en-US" dirty="0" smtClean="0"/>
            </a:br>
            <a:r>
              <a:rPr lang="en-US" dirty="0" smtClean="0"/>
              <a:t>Black spot</a:t>
            </a:r>
            <a:endParaRPr lang="en-US" dirty="0"/>
          </a:p>
        </p:txBody>
      </p:sp>
      <p:pic>
        <p:nvPicPr>
          <p:cNvPr id="81922" name="Picture 2" descr="File:Black spot.jpg">
            <a:hlinkClick r:id="rId3"/>
          </p:cNvPr>
          <p:cNvPicPr>
            <a:picLocks noChangeAspect="1" noChangeArrowheads="1"/>
          </p:cNvPicPr>
          <p:nvPr/>
        </p:nvPicPr>
        <p:blipFill>
          <a:blip r:embed="rId4" cstate="print"/>
          <a:srcRect/>
          <a:stretch>
            <a:fillRect/>
          </a:stretch>
        </p:blipFill>
        <p:spPr bwMode="auto">
          <a:xfrm>
            <a:off x="4419600" y="838200"/>
            <a:ext cx="4038600" cy="2630139"/>
          </a:xfrm>
          <a:prstGeom prst="rect">
            <a:avLst/>
          </a:prstGeom>
          <a:noFill/>
        </p:spPr>
      </p:pic>
      <p:pic>
        <p:nvPicPr>
          <p:cNvPr id="4" name="Picture 4" descr="http://nu-distance.unl.edu/homer/images/Diseases/woody/RoseBlSp2-J.jpg"/>
          <p:cNvPicPr>
            <a:picLocks noChangeAspect="1" noChangeArrowheads="1"/>
          </p:cNvPicPr>
          <p:nvPr/>
        </p:nvPicPr>
        <p:blipFill>
          <a:blip r:embed="rId5" cstate="print"/>
          <a:srcRect/>
          <a:stretch>
            <a:fillRect/>
          </a:stretch>
        </p:blipFill>
        <p:spPr bwMode="auto">
          <a:xfrm>
            <a:off x="4648200" y="3895724"/>
            <a:ext cx="4286250" cy="2962276"/>
          </a:xfrm>
          <a:prstGeom prst="rect">
            <a:avLst/>
          </a:prstGeom>
          <a:noFill/>
        </p:spPr>
      </p:pic>
      <p:pic>
        <p:nvPicPr>
          <p:cNvPr id="5" name="Picture 2" descr="http://nu-distance.unl.edu/homer/images/Diseases/woody/RoseBlsp1-J.jpg"/>
          <p:cNvPicPr>
            <a:picLocks noChangeAspect="1" noChangeArrowheads="1"/>
          </p:cNvPicPr>
          <p:nvPr/>
        </p:nvPicPr>
        <p:blipFill>
          <a:blip r:embed="rId6" cstate="print"/>
          <a:srcRect/>
          <a:stretch>
            <a:fillRect/>
          </a:stretch>
        </p:blipFill>
        <p:spPr bwMode="auto">
          <a:xfrm>
            <a:off x="1143000" y="2667000"/>
            <a:ext cx="3810000" cy="3228975"/>
          </a:xfrm>
          <a:prstGeom prst="rect">
            <a:avLst/>
          </a:prstGeom>
          <a:noFill/>
        </p:spPr>
      </p:pic>
      <p:sp>
        <p:nvSpPr>
          <p:cNvPr id="6" name="Rectangle 5"/>
          <p:cNvSpPr/>
          <p:nvPr/>
        </p:nvSpPr>
        <p:spPr>
          <a:xfrm>
            <a:off x="7315200" y="152400"/>
            <a:ext cx="1600200" cy="646331"/>
          </a:xfrm>
          <a:prstGeom prst="rect">
            <a:avLst/>
          </a:prstGeom>
        </p:spPr>
        <p:txBody>
          <a:bodyPr wrap="square">
            <a:spAutoFit/>
          </a:bodyPr>
          <a:lstStyle/>
          <a:p>
            <a:endParaRPr lang="en-US" dirty="0" smtClean="0"/>
          </a:p>
          <a:p>
            <a:pPr>
              <a:defRPr/>
            </a:pPr>
            <a:r>
              <a:rPr lang="en-US" dirty="0" smtClean="0"/>
              <a:t>Wikipeida.org</a:t>
            </a:r>
          </a:p>
        </p:txBody>
      </p:sp>
      <p:sp>
        <p:nvSpPr>
          <p:cNvPr id="7" name="Rectangle 6"/>
          <p:cNvSpPr/>
          <p:nvPr/>
        </p:nvSpPr>
        <p:spPr>
          <a:xfrm>
            <a:off x="6781800" y="152400"/>
            <a:ext cx="2236510" cy="369332"/>
          </a:xfrm>
          <a:prstGeom prst="rect">
            <a:avLst/>
          </a:prstGeom>
        </p:spPr>
        <p:txBody>
          <a:bodyPr wrap="none">
            <a:spAutoFit/>
          </a:bodyPr>
          <a:lstStyle/>
          <a:p>
            <a:pPr>
              <a:defRPr/>
            </a:pPr>
            <a:r>
              <a:rPr lang="en-US" dirty="0" smtClean="0"/>
              <a:t>Nu-distance.unl.edu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230</a:t>
            </a:r>
            <a:br>
              <a:rPr lang="en-US" dirty="0" smtClean="0"/>
            </a:br>
            <a:r>
              <a:rPr lang="en-US" dirty="0" smtClean="0"/>
              <a:t>Botrytis</a:t>
            </a:r>
            <a:endParaRPr lang="en-US" dirty="0"/>
          </a:p>
        </p:txBody>
      </p:sp>
      <p:pic>
        <p:nvPicPr>
          <p:cNvPr id="78850" name="Picture 2" descr="File:Aardbei Lambada vruchtrot Botrytis cinerea.jpg">
            <a:hlinkClick r:id="rId3"/>
          </p:cNvPr>
          <p:cNvPicPr>
            <a:picLocks noChangeAspect="1" noChangeArrowheads="1"/>
          </p:cNvPicPr>
          <p:nvPr/>
        </p:nvPicPr>
        <p:blipFill>
          <a:blip r:embed="rId4" cstate="print"/>
          <a:srcRect/>
          <a:stretch>
            <a:fillRect/>
          </a:stretch>
        </p:blipFill>
        <p:spPr bwMode="auto">
          <a:xfrm>
            <a:off x="228600" y="1752600"/>
            <a:ext cx="3649980" cy="4572000"/>
          </a:xfrm>
          <a:prstGeom prst="rect">
            <a:avLst/>
          </a:prstGeom>
          <a:noFill/>
        </p:spPr>
      </p:pic>
      <p:pic>
        <p:nvPicPr>
          <p:cNvPr id="4" name="Picture 2" descr="File:Botrytis riesling.jpg">
            <a:hlinkClick r:id="rId5"/>
          </p:cNvPr>
          <p:cNvPicPr>
            <a:picLocks noChangeAspect="1" noChangeArrowheads="1"/>
          </p:cNvPicPr>
          <p:nvPr/>
        </p:nvPicPr>
        <p:blipFill>
          <a:blip r:embed="rId6" cstate="print"/>
          <a:srcRect/>
          <a:stretch>
            <a:fillRect/>
          </a:stretch>
        </p:blipFill>
        <p:spPr bwMode="auto">
          <a:xfrm>
            <a:off x="4038600" y="1676400"/>
            <a:ext cx="5105400" cy="3401473"/>
          </a:xfrm>
          <a:prstGeom prst="rect">
            <a:avLst/>
          </a:prstGeom>
          <a:noFill/>
        </p:spPr>
      </p:pic>
      <p:sp>
        <p:nvSpPr>
          <p:cNvPr id="5" name="Rectangle 4"/>
          <p:cNvSpPr/>
          <p:nvPr/>
        </p:nvSpPr>
        <p:spPr>
          <a:xfrm>
            <a:off x="73914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231</a:t>
            </a:r>
            <a:br>
              <a:rPr lang="en-US" dirty="0" smtClean="0"/>
            </a:br>
            <a:r>
              <a:rPr lang="en-US" dirty="0" smtClean="0"/>
              <a:t>Canker</a:t>
            </a:r>
            <a:endParaRPr lang="en-US" dirty="0"/>
          </a:p>
        </p:txBody>
      </p:sp>
      <p:pic>
        <p:nvPicPr>
          <p:cNvPr id="74754" name="Picture 2" descr="File:Beech bark burrs and canker.JPG">
            <a:hlinkClick r:id="rId3"/>
          </p:cNvPr>
          <p:cNvPicPr>
            <a:picLocks noChangeAspect="1" noChangeArrowheads="1"/>
          </p:cNvPicPr>
          <p:nvPr/>
        </p:nvPicPr>
        <p:blipFill>
          <a:blip r:embed="rId4" cstate="print"/>
          <a:srcRect/>
          <a:stretch>
            <a:fillRect/>
          </a:stretch>
        </p:blipFill>
        <p:spPr bwMode="auto">
          <a:xfrm>
            <a:off x="1143000" y="1828800"/>
            <a:ext cx="3429000" cy="4584758"/>
          </a:xfrm>
          <a:prstGeom prst="rect">
            <a:avLst/>
          </a:prstGeom>
          <a:noFill/>
        </p:spPr>
      </p:pic>
      <p:pic>
        <p:nvPicPr>
          <p:cNvPr id="4" name="Picture 2" descr="File:Baumkrebs-Birke.jpg">
            <a:hlinkClick r:id="rId5"/>
          </p:cNvPr>
          <p:cNvPicPr>
            <a:picLocks noChangeAspect="1" noChangeArrowheads="1"/>
          </p:cNvPicPr>
          <p:nvPr/>
        </p:nvPicPr>
        <p:blipFill>
          <a:blip r:embed="rId6" cstate="print"/>
          <a:srcRect/>
          <a:stretch>
            <a:fillRect/>
          </a:stretch>
        </p:blipFill>
        <p:spPr bwMode="auto">
          <a:xfrm>
            <a:off x="5334000" y="4114800"/>
            <a:ext cx="2993171" cy="2514600"/>
          </a:xfrm>
          <a:prstGeom prst="rect">
            <a:avLst/>
          </a:prstGeom>
          <a:noFill/>
        </p:spPr>
      </p:pic>
      <p:pic>
        <p:nvPicPr>
          <p:cNvPr id="5" name="Picture 2" descr="File:Canker on Ash.JPG">
            <a:hlinkClick r:id="rId7"/>
          </p:cNvPr>
          <p:cNvPicPr>
            <a:picLocks noChangeAspect="1" noChangeArrowheads="1"/>
          </p:cNvPicPr>
          <p:nvPr/>
        </p:nvPicPr>
        <p:blipFill>
          <a:blip r:embed="rId8" cstate="print"/>
          <a:srcRect/>
          <a:stretch>
            <a:fillRect/>
          </a:stretch>
        </p:blipFill>
        <p:spPr bwMode="auto">
          <a:xfrm>
            <a:off x="5334000" y="762000"/>
            <a:ext cx="2279639" cy="3048000"/>
          </a:xfrm>
          <a:prstGeom prst="rect">
            <a:avLst/>
          </a:prstGeom>
          <a:noFill/>
        </p:spPr>
      </p:pic>
      <p:sp>
        <p:nvSpPr>
          <p:cNvPr id="6" name="Rectangle 5"/>
          <p:cNvSpPr/>
          <p:nvPr/>
        </p:nvSpPr>
        <p:spPr>
          <a:xfrm>
            <a:off x="7561516" y="8382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8800" dirty="0" smtClean="0"/>
              <a:t>Insects</a:t>
            </a:r>
            <a:endParaRPr lang="en-US" sz="8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232</a:t>
            </a:r>
            <a:br>
              <a:rPr lang="en-US" dirty="0" smtClean="0"/>
            </a:br>
            <a:r>
              <a:rPr lang="en-US" dirty="0" smtClean="0"/>
              <a:t>Cedar-Apple Rust</a:t>
            </a:r>
            <a:endParaRPr lang="en-US" dirty="0"/>
          </a:p>
        </p:txBody>
      </p:sp>
      <p:pic>
        <p:nvPicPr>
          <p:cNvPr id="72706" name="Picture 2" descr="File:Cedar-apple rust 1.jpg">
            <a:hlinkClick r:id="rId3"/>
          </p:cNvPr>
          <p:cNvPicPr>
            <a:picLocks noChangeAspect="1" noChangeArrowheads="1"/>
          </p:cNvPicPr>
          <p:nvPr/>
        </p:nvPicPr>
        <p:blipFill>
          <a:blip r:embed="rId4" cstate="print"/>
          <a:srcRect/>
          <a:stretch>
            <a:fillRect/>
          </a:stretch>
        </p:blipFill>
        <p:spPr bwMode="auto">
          <a:xfrm>
            <a:off x="5791200" y="1447800"/>
            <a:ext cx="3352800" cy="2514600"/>
          </a:xfrm>
          <a:prstGeom prst="rect">
            <a:avLst/>
          </a:prstGeom>
          <a:noFill/>
        </p:spPr>
      </p:pic>
      <p:pic>
        <p:nvPicPr>
          <p:cNvPr id="72708" name="Picture 4" descr="File:Cedar-apple rust 2.jpg">
            <a:hlinkClick r:id="rId5"/>
          </p:cNvPr>
          <p:cNvPicPr>
            <a:picLocks noChangeAspect="1" noChangeArrowheads="1"/>
          </p:cNvPicPr>
          <p:nvPr/>
        </p:nvPicPr>
        <p:blipFill>
          <a:blip r:embed="rId6" cstate="print"/>
          <a:srcRect/>
          <a:stretch>
            <a:fillRect/>
          </a:stretch>
        </p:blipFill>
        <p:spPr bwMode="auto">
          <a:xfrm>
            <a:off x="5486400" y="4267200"/>
            <a:ext cx="2971800" cy="2228850"/>
          </a:xfrm>
          <a:prstGeom prst="rect">
            <a:avLst/>
          </a:prstGeom>
          <a:noFill/>
        </p:spPr>
      </p:pic>
      <p:pic>
        <p:nvPicPr>
          <p:cNvPr id="5" name="Picture 2" descr="http://plantclinic.cornell.edu/FactSheets/cedar-applerust/QuinceRustleaves%20large.jpg"/>
          <p:cNvPicPr>
            <a:picLocks noChangeAspect="1" noChangeArrowheads="1"/>
          </p:cNvPicPr>
          <p:nvPr/>
        </p:nvPicPr>
        <p:blipFill>
          <a:blip r:embed="rId7" cstate="print"/>
          <a:srcRect/>
          <a:stretch>
            <a:fillRect/>
          </a:stretch>
        </p:blipFill>
        <p:spPr bwMode="auto">
          <a:xfrm>
            <a:off x="533400" y="3962400"/>
            <a:ext cx="3860800" cy="2895600"/>
          </a:xfrm>
          <a:prstGeom prst="rect">
            <a:avLst/>
          </a:prstGeom>
          <a:noFill/>
        </p:spPr>
      </p:pic>
      <p:pic>
        <p:nvPicPr>
          <p:cNvPr id="6" name="Picture 2" descr="Click to view the larger image">
            <a:hlinkClick r:id="rId8"/>
          </p:cNvPr>
          <p:cNvPicPr>
            <a:picLocks noChangeAspect="1" noChangeArrowheads="1"/>
          </p:cNvPicPr>
          <p:nvPr/>
        </p:nvPicPr>
        <p:blipFill>
          <a:blip r:embed="rId9" cstate="print"/>
          <a:srcRect/>
          <a:stretch>
            <a:fillRect/>
          </a:stretch>
        </p:blipFill>
        <p:spPr bwMode="auto">
          <a:xfrm>
            <a:off x="381000" y="1676400"/>
            <a:ext cx="2971800" cy="2013156"/>
          </a:xfrm>
          <a:prstGeom prst="rect">
            <a:avLst/>
          </a:prstGeom>
          <a:noFill/>
        </p:spPr>
      </p:pic>
      <p:pic>
        <p:nvPicPr>
          <p:cNvPr id="7" name="Picture 4" descr="http://plantclinic.cornell.edu/FactSheets/cedar-applerust/QuinceRustaecia%20large.jpg"/>
          <p:cNvPicPr>
            <a:picLocks noChangeAspect="1" noChangeArrowheads="1"/>
          </p:cNvPicPr>
          <p:nvPr/>
        </p:nvPicPr>
        <p:blipFill>
          <a:blip r:embed="rId10" cstate="print"/>
          <a:srcRect/>
          <a:stretch>
            <a:fillRect/>
          </a:stretch>
        </p:blipFill>
        <p:spPr bwMode="auto">
          <a:xfrm>
            <a:off x="3505200" y="1752600"/>
            <a:ext cx="2235200" cy="1676400"/>
          </a:xfrm>
          <a:prstGeom prst="rect">
            <a:avLst/>
          </a:prstGeom>
          <a:noFill/>
        </p:spPr>
      </p:pic>
      <p:sp>
        <p:nvSpPr>
          <p:cNvPr id="8" name="Rectangle 7"/>
          <p:cNvSpPr/>
          <p:nvPr/>
        </p:nvSpPr>
        <p:spPr>
          <a:xfrm>
            <a:off x="7239000" y="762000"/>
            <a:ext cx="1582484" cy="369332"/>
          </a:xfrm>
          <a:prstGeom prst="rect">
            <a:avLst/>
          </a:prstGeom>
        </p:spPr>
        <p:txBody>
          <a:bodyPr wrap="none">
            <a:spAutoFit/>
          </a:bodyPr>
          <a:lstStyle/>
          <a:p>
            <a:r>
              <a:rPr lang="en-US" dirty="0" smtClean="0"/>
              <a:t>Wikipedia.org</a:t>
            </a:r>
            <a:endParaRPr lang="en-US" dirty="0"/>
          </a:p>
        </p:txBody>
      </p:sp>
      <p:sp>
        <p:nvSpPr>
          <p:cNvPr id="9" name="Rectangle 8"/>
          <p:cNvSpPr/>
          <p:nvPr/>
        </p:nvSpPr>
        <p:spPr>
          <a:xfrm>
            <a:off x="7620000" y="457200"/>
            <a:ext cx="1274708" cy="369332"/>
          </a:xfrm>
          <a:prstGeom prst="rect">
            <a:avLst/>
          </a:prstGeom>
        </p:spPr>
        <p:txBody>
          <a:bodyPr wrap="none">
            <a:spAutoFit/>
          </a:bodyPr>
          <a:lstStyle/>
          <a:p>
            <a:r>
              <a:rPr lang="en-US" dirty="0" smtClean="0"/>
              <a:t>Illinois.edu</a:t>
            </a:r>
          </a:p>
        </p:txBody>
      </p:sp>
      <p:sp>
        <p:nvSpPr>
          <p:cNvPr id="10" name="Rectangle 9"/>
          <p:cNvSpPr/>
          <p:nvPr/>
        </p:nvSpPr>
        <p:spPr>
          <a:xfrm>
            <a:off x="7620000" y="152400"/>
            <a:ext cx="1364476" cy="369332"/>
          </a:xfrm>
          <a:prstGeom prst="rect">
            <a:avLst/>
          </a:prstGeom>
        </p:spPr>
        <p:txBody>
          <a:bodyPr wrap="none">
            <a:spAutoFit/>
          </a:bodyPr>
          <a:lstStyle/>
          <a:p>
            <a:pPr>
              <a:defRPr/>
            </a:pPr>
            <a:r>
              <a:rPr lang="en-US" dirty="0" smtClean="0"/>
              <a:t>Cornell.edu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233</a:t>
            </a:r>
            <a:br>
              <a:rPr lang="en-US" dirty="0" smtClean="0"/>
            </a:br>
            <a:r>
              <a:rPr lang="en-US" dirty="0" smtClean="0"/>
              <a:t>Crown Gall</a:t>
            </a:r>
            <a:endParaRPr lang="en-US" dirty="0"/>
          </a:p>
        </p:txBody>
      </p:sp>
      <p:pic>
        <p:nvPicPr>
          <p:cNvPr id="68610" name="Picture 2" descr="http://gardening.wsu.edu/library/lpro004/lpro004a.jpg"/>
          <p:cNvPicPr>
            <a:picLocks noChangeAspect="1" noChangeArrowheads="1"/>
          </p:cNvPicPr>
          <p:nvPr/>
        </p:nvPicPr>
        <p:blipFill>
          <a:blip r:embed="rId3" cstate="print"/>
          <a:srcRect/>
          <a:stretch>
            <a:fillRect/>
          </a:stretch>
        </p:blipFill>
        <p:spPr bwMode="auto">
          <a:xfrm>
            <a:off x="1143000" y="1676400"/>
            <a:ext cx="2743200" cy="4523363"/>
          </a:xfrm>
          <a:prstGeom prst="rect">
            <a:avLst/>
          </a:prstGeom>
          <a:noFill/>
        </p:spPr>
      </p:pic>
      <p:pic>
        <p:nvPicPr>
          <p:cNvPr id="4" name="Picture 2" descr="http://plant-disease.ippc.orst.edu/plant_images/330.jpg%20%20%20%20%20%20%20%20%20%20%20%20%20%20%20%20%20%20%20%20%20%20%20%20%20%20%20%20%20%20%20%20%20%20%20%20%20%20%20%20%20%20%20%20%20%20%20%20%20%20%20%20%20%20%20%20%20%20%20%20%20%20%20%20%20%20%20%20%20%20%20%20%20%20%20%20%20%20%20%20%20%20%20%20%20%20%20%20%20%20%20%20%20"/>
          <p:cNvPicPr>
            <a:picLocks noChangeAspect="1" noChangeArrowheads="1"/>
          </p:cNvPicPr>
          <p:nvPr/>
        </p:nvPicPr>
        <p:blipFill>
          <a:blip r:embed="rId4" cstate="print"/>
          <a:srcRect/>
          <a:stretch>
            <a:fillRect/>
          </a:stretch>
        </p:blipFill>
        <p:spPr bwMode="auto">
          <a:xfrm>
            <a:off x="4038600" y="1752600"/>
            <a:ext cx="5029200" cy="3362779"/>
          </a:xfrm>
          <a:prstGeom prst="rect">
            <a:avLst/>
          </a:prstGeom>
          <a:noFill/>
        </p:spPr>
      </p:pic>
      <p:sp>
        <p:nvSpPr>
          <p:cNvPr id="5" name="Rectangle 4"/>
          <p:cNvSpPr/>
          <p:nvPr/>
        </p:nvSpPr>
        <p:spPr>
          <a:xfrm>
            <a:off x="7848600" y="381000"/>
            <a:ext cx="1143000" cy="646331"/>
          </a:xfrm>
          <a:prstGeom prst="rect">
            <a:avLst/>
          </a:prstGeom>
        </p:spPr>
        <p:txBody>
          <a:bodyPr wrap="square">
            <a:spAutoFit/>
          </a:bodyPr>
          <a:lstStyle/>
          <a:p>
            <a:r>
              <a:rPr lang="en-US" dirty="0" smtClean="0"/>
              <a:t>Wsu.edu</a:t>
            </a:r>
          </a:p>
          <a:p>
            <a:pPr>
              <a:defRPr/>
            </a:pPr>
            <a:r>
              <a:rPr lang="en-US" dirty="0" smtClean="0"/>
              <a:t>Orst.edu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234</a:t>
            </a:r>
            <a:br>
              <a:rPr lang="en-US" dirty="0" smtClean="0"/>
            </a:br>
            <a:r>
              <a:rPr lang="en-US" dirty="0" err="1" smtClean="0"/>
              <a:t>Fireblight</a:t>
            </a:r>
            <a:endParaRPr lang="en-US" dirty="0"/>
          </a:p>
        </p:txBody>
      </p:sp>
      <p:pic>
        <p:nvPicPr>
          <p:cNvPr id="66562" name="Picture 2" descr="File:IMG 7040.JPG">
            <a:hlinkClick r:id="rId3"/>
          </p:cNvPr>
          <p:cNvPicPr>
            <a:picLocks noChangeAspect="1" noChangeArrowheads="1"/>
          </p:cNvPicPr>
          <p:nvPr/>
        </p:nvPicPr>
        <p:blipFill>
          <a:blip r:embed="rId4" cstate="print"/>
          <a:srcRect/>
          <a:stretch>
            <a:fillRect/>
          </a:stretch>
        </p:blipFill>
        <p:spPr bwMode="auto">
          <a:xfrm>
            <a:off x="1140428" y="1600200"/>
            <a:ext cx="4117372" cy="2743200"/>
          </a:xfrm>
          <a:prstGeom prst="rect">
            <a:avLst/>
          </a:prstGeom>
          <a:noFill/>
        </p:spPr>
      </p:pic>
      <p:pic>
        <p:nvPicPr>
          <p:cNvPr id="4" name="Picture 2" descr="File:Fire blight (Erwinia amylovora) of pear.png">
            <a:hlinkClick r:id="rId5"/>
          </p:cNvPr>
          <p:cNvPicPr>
            <a:picLocks noChangeAspect="1" noChangeArrowheads="1"/>
          </p:cNvPicPr>
          <p:nvPr/>
        </p:nvPicPr>
        <p:blipFill>
          <a:blip r:embed="rId6" cstate="print"/>
          <a:srcRect/>
          <a:stretch>
            <a:fillRect/>
          </a:stretch>
        </p:blipFill>
        <p:spPr bwMode="auto">
          <a:xfrm>
            <a:off x="4780661" y="1600200"/>
            <a:ext cx="4363339" cy="3276600"/>
          </a:xfrm>
          <a:prstGeom prst="rect">
            <a:avLst/>
          </a:prstGeom>
          <a:noFill/>
        </p:spPr>
      </p:pic>
      <p:pic>
        <p:nvPicPr>
          <p:cNvPr id="5" name="Picture 2" descr="File:Severe fire blight infection on apples.jpg">
            <a:hlinkClick r:id="rId7"/>
          </p:cNvPr>
          <p:cNvPicPr>
            <a:picLocks noChangeAspect="1" noChangeArrowheads="1"/>
          </p:cNvPicPr>
          <p:nvPr/>
        </p:nvPicPr>
        <p:blipFill>
          <a:blip r:embed="rId8" cstate="print"/>
          <a:srcRect/>
          <a:stretch>
            <a:fillRect/>
          </a:stretch>
        </p:blipFill>
        <p:spPr bwMode="auto">
          <a:xfrm>
            <a:off x="1161143" y="4419600"/>
            <a:ext cx="3715657" cy="2438400"/>
          </a:xfrm>
          <a:prstGeom prst="rect">
            <a:avLst/>
          </a:prstGeom>
          <a:noFill/>
        </p:spPr>
      </p:pic>
      <p:sp>
        <p:nvSpPr>
          <p:cNvPr id="6" name="Rectangle 5"/>
          <p:cNvSpPr/>
          <p:nvPr/>
        </p:nvSpPr>
        <p:spPr>
          <a:xfrm>
            <a:off x="73914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235</a:t>
            </a:r>
            <a:br>
              <a:rPr lang="en-US" dirty="0" smtClean="0"/>
            </a:br>
            <a:r>
              <a:rPr lang="en-US" dirty="0" smtClean="0"/>
              <a:t>Powdery Mildew</a:t>
            </a:r>
            <a:endParaRPr lang="en-US" dirty="0"/>
          </a:p>
        </p:txBody>
      </p:sp>
      <p:pic>
        <p:nvPicPr>
          <p:cNvPr id="63490" name="Picture 2" descr="File:Powdery mildew.JPG">
            <a:hlinkClick r:id="rId3"/>
          </p:cNvPr>
          <p:cNvPicPr>
            <a:picLocks noChangeAspect="1" noChangeArrowheads="1"/>
          </p:cNvPicPr>
          <p:nvPr/>
        </p:nvPicPr>
        <p:blipFill>
          <a:blip r:embed="rId4" cstate="print"/>
          <a:srcRect/>
          <a:stretch>
            <a:fillRect/>
          </a:stretch>
        </p:blipFill>
        <p:spPr bwMode="auto">
          <a:xfrm>
            <a:off x="1219200" y="1752600"/>
            <a:ext cx="4343400" cy="3257550"/>
          </a:xfrm>
          <a:prstGeom prst="rect">
            <a:avLst/>
          </a:prstGeom>
          <a:noFill/>
        </p:spPr>
      </p:pic>
      <p:pic>
        <p:nvPicPr>
          <p:cNvPr id="4" name="Picture 2" descr="http://upload.wikimedia.org/wikipedia/commons/b/b8/Downy_and_Powdery_mildew_on_grape_leaf.JPG"/>
          <p:cNvPicPr>
            <a:picLocks noChangeAspect="1" noChangeArrowheads="1"/>
          </p:cNvPicPr>
          <p:nvPr/>
        </p:nvPicPr>
        <p:blipFill>
          <a:blip r:embed="rId5" cstate="print"/>
          <a:srcRect/>
          <a:stretch>
            <a:fillRect/>
          </a:stretch>
        </p:blipFill>
        <p:spPr bwMode="auto">
          <a:xfrm>
            <a:off x="5715000" y="1676400"/>
            <a:ext cx="3352800" cy="2514600"/>
          </a:xfrm>
          <a:prstGeom prst="rect">
            <a:avLst/>
          </a:prstGeom>
          <a:noFill/>
        </p:spPr>
      </p:pic>
      <p:pic>
        <p:nvPicPr>
          <p:cNvPr id="5" name="Picture 2" descr="File:UncinulaNecatorOnGrapes.jpg">
            <a:hlinkClick r:id="rId6"/>
          </p:cNvPr>
          <p:cNvPicPr>
            <a:picLocks noChangeAspect="1" noChangeArrowheads="1"/>
          </p:cNvPicPr>
          <p:nvPr/>
        </p:nvPicPr>
        <p:blipFill>
          <a:blip r:embed="rId7" cstate="print"/>
          <a:srcRect/>
          <a:stretch>
            <a:fillRect/>
          </a:stretch>
        </p:blipFill>
        <p:spPr bwMode="auto">
          <a:xfrm>
            <a:off x="5715000" y="4343400"/>
            <a:ext cx="2971800" cy="2228850"/>
          </a:xfrm>
          <a:prstGeom prst="rect">
            <a:avLst/>
          </a:prstGeom>
          <a:noFill/>
        </p:spPr>
      </p:pic>
      <p:sp>
        <p:nvSpPr>
          <p:cNvPr id="6" name="Rectangle 5"/>
          <p:cNvSpPr/>
          <p:nvPr/>
        </p:nvSpPr>
        <p:spPr>
          <a:xfrm>
            <a:off x="73914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236</a:t>
            </a:r>
            <a:br>
              <a:rPr lang="en-US" dirty="0" smtClean="0"/>
            </a:br>
            <a:r>
              <a:rPr lang="en-US" dirty="0" smtClean="0"/>
              <a:t>Root Rot</a:t>
            </a:r>
            <a:endParaRPr lang="en-US" dirty="0"/>
          </a:p>
        </p:txBody>
      </p:sp>
      <p:pic>
        <p:nvPicPr>
          <p:cNvPr id="3" name="Picture 1"/>
          <p:cNvPicPr>
            <a:picLocks noChangeAspect="1" noChangeArrowheads="1"/>
          </p:cNvPicPr>
          <p:nvPr/>
        </p:nvPicPr>
        <p:blipFill>
          <a:blip r:embed="rId3" cstate="print"/>
          <a:srcRect/>
          <a:stretch>
            <a:fillRect/>
          </a:stretch>
        </p:blipFill>
        <p:spPr bwMode="auto">
          <a:xfrm>
            <a:off x="2667000" y="2057400"/>
            <a:ext cx="4286250" cy="4286250"/>
          </a:xfrm>
          <a:prstGeom prst="rect">
            <a:avLst/>
          </a:prstGeom>
          <a:noFill/>
          <a:ln w="9525">
            <a:noFill/>
            <a:miter lim="800000"/>
            <a:headEnd/>
            <a:tailEnd/>
          </a:ln>
        </p:spPr>
      </p:pic>
      <p:sp>
        <p:nvSpPr>
          <p:cNvPr id="4" name="Rectangle 3"/>
          <p:cNvSpPr/>
          <p:nvPr/>
        </p:nvSpPr>
        <p:spPr>
          <a:xfrm>
            <a:off x="7391400" y="533400"/>
            <a:ext cx="1582484" cy="369332"/>
          </a:xfrm>
          <a:prstGeom prst="rect">
            <a:avLst/>
          </a:prstGeom>
        </p:spPr>
        <p:txBody>
          <a:bodyPr wrap="none">
            <a:spAutoFit/>
          </a:bodyPr>
          <a:lstStyle/>
          <a:p>
            <a:pPr>
              <a:defRPr/>
            </a:pPr>
            <a:r>
              <a:rPr lang="en-US" dirty="0" smtClean="0"/>
              <a:t>Wikipeida.org</a:t>
            </a:r>
          </a:p>
        </p:txBody>
      </p:sp>
      <p:sp>
        <p:nvSpPr>
          <p:cNvPr id="5" name="Rectangle 4"/>
          <p:cNvSpPr/>
          <p:nvPr/>
        </p:nvSpPr>
        <p:spPr>
          <a:xfrm>
            <a:off x="7772400" y="152400"/>
            <a:ext cx="1210588" cy="369332"/>
          </a:xfrm>
          <a:prstGeom prst="rect">
            <a:avLst/>
          </a:prstGeom>
        </p:spPr>
        <p:txBody>
          <a:bodyPr wrap="none">
            <a:spAutoFit/>
          </a:bodyPr>
          <a:lstStyle/>
          <a:p>
            <a:pPr>
              <a:defRPr/>
            </a:pPr>
            <a:r>
              <a:rPr lang="en-US" dirty="0" smtClean="0"/>
              <a:t>Uwex.edu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8800" dirty="0" smtClean="0"/>
              <a:t>Weeds</a:t>
            </a:r>
            <a:endParaRPr lang="en-US" sz="8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237</a:t>
            </a:r>
            <a:br>
              <a:rPr lang="en-US" dirty="0" smtClean="0"/>
            </a:br>
            <a:r>
              <a:rPr lang="en-US" dirty="0" smtClean="0"/>
              <a:t>Annual Bluegrass</a:t>
            </a:r>
            <a:endParaRPr lang="en-US" dirty="0"/>
          </a:p>
        </p:txBody>
      </p:sp>
      <p:pic>
        <p:nvPicPr>
          <p:cNvPr id="56322" name="Picture 2" descr="Photo"/>
          <p:cNvPicPr>
            <a:picLocks noChangeAspect="1" noChangeArrowheads="1"/>
          </p:cNvPicPr>
          <p:nvPr/>
        </p:nvPicPr>
        <p:blipFill>
          <a:blip r:embed="rId3" cstate="print"/>
          <a:srcRect/>
          <a:stretch>
            <a:fillRect/>
          </a:stretch>
        </p:blipFill>
        <p:spPr bwMode="auto">
          <a:xfrm>
            <a:off x="3352800" y="1676400"/>
            <a:ext cx="5334000" cy="3533914"/>
          </a:xfrm>
          <a:prstGeom prst="rect">
            <a:avLst/>
          </a:prstGeom>
          <a:noFill/>
        </p:spPr>
      </p:pic>
      <p:pic>
        <p:nvPicPr>
          <p:cNvPr id="56324" name="Picture 4" descr="Photo"/>
          <p:cNvPicPr>
            <a:picLocks noChangeAspect="1" noChangeArrowheads="1"/>
          </p:cNvPicPr>
          <p:nvPr/>
        </p:nvPicPr>
        <p:blipFill>
          <a:blip r:embed="rId4" cstate="print"/>
          <a:srcRect/>
          <a:stretch>
            <a:fillRect/>
          </a:stretch>
        </p:blipFill>
        <p:spPr bwMode="auto">
          <a:xfrm>
            <a:off x="1371600" y="4784575"/>
            <a:ext cx="3048000" cy="2073425"/>
          </a:xfrm>
          <a:prstGeom prst="rect">
            <a:avLst/>
          </a:prstGeom>
          <a:noFill/>
        </p:spPr>
      </p:pic>
      <p:sp>
        <p:nvSpPr>
          <p:cNvPr id="5" name="Rectangle 4"/>
          <p:cNvSpPr/>
          <p:nvPr/>
        </p:nvSpPr>
        <p:spPr>
          <a:xfrm>
            <a:off x="7543800" y="228600"/>
            <a:ext cx="1454244" cy="369332"/>
          </a:xfrm>
          <a:prstGeom prst="rect">
            <a:avLst/>
          </a:prstGeom>
        </p:spPr>
        <p:txBody>
          <a:bodyPr wrap="none">
            <a:spAutoFit/>
          </a:bodyPr>
          <a:lstStyle/>
          <a:p>
            <a:r>
              <a:rPr lang="en-US" dirty="0" smtClean="0"/>
              <a:t>Ucdavis.edu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238</a:t>
            </a:r>
            <a:br>
              <a:rPr lang="en-US" dirty="0" smtClean="0"/>
            </a:br>
            <a:r>
              <a:rPr lang="en-US" dirty="0" smtClean="0"/>
              <a:t>Broadleaf Plantain</a:t>
            </a:r>
            <a:endParaRPr lang="en-US" dirty="0"/>
          </a:p>
        </p:txBody>
      </p:sp>
      <p:pic>
        <p:nvPicPr>
          <p:cNvPr id="53250" name="Picture 2" descr="File:Plantago major.jpg">
            <a:hlinkClick r:id="rId3"/>
          </p:cNvPr>
          <p:cNvPicPr>
            <a:picLocks noChangeAspect="1" noChangeArrowheads="1"/>
          </p:cNvPicPr>
          <p:nvPr/>
        </p:nvPicPr>
        <p:blipFill>
          <a:blip r:embed="rId4" cstate="print"/>
          <a:srcRect/>
          <a:stretch>
            <a:fillRect/>
          </a:stretch>
        </p:blipFill>
        <p:spPr bwMode="auto">
          <a:xfrm>
            <a:off x="1447800" y="1524000"/>
            <a:ext cx="5991225" cy="4495800"/>
          </a:xfrm>
          <a:prstGeom prst="rect">
            <a:avLst/>
          </a:prstGeom>
          <a:noFill/>
        </p:spPr>
      </p:pic>
      <p:sp>
        <p:nvSpPr>
          <p:cNvPr id="4" name="Rectangle 3"/>
          <p:cNvSpPr/>
          <p:nvPr/>
        </p:nvSpPr>
        <p:spPr>
          <a:xfrm>
            <a:off x="7467600" y="228600"/>
            <a:ext cx="1582484" cy="369332"/>
          </a:xfrm>
          <a:prstGeom prst="rect">
            <a:avLst/>
          </a:prstGeom>
        </p:spPr>
        <p:txBody>
          <a:bodyPr wrap="none">
            <a:spAutoFit/>
          </a:bodyPr>
          <a:lstStyle/>
          <a:p>
            <a:r>
              <a:rPr lang="en-US" dirty="0" smtClean="0"/>
              <a:t>Wikipeida.org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239</a:t>
            </a:r>
            <a:br>
              <a:rPr lang="en-US" dirty="0" smtClean="0"/>
            </a:br>
            <a:r>
              <a:rPr lang="en-US" dirty="0" smtClean="0"/>
              <a:t>Buckhorn Plantain</a:t>
            </a:r>
            <a:endParaRPr lang="en-US" dirty="0"/>
          </a:p>
        </p:txBody>
      </p:sp>
      <p:pic>
        <p:nvPicPr>
          <p:cNvPr id="50178" name="Picture 2" descr="http://www.ppws.vt.edu/scott/weed_id/bkhrnp~1.jpg"/>
          <p:cNvPicPr>
            <a:picLocks noChangeAspect="1" noChangeArrowheads="1"/>
          </p:cNvPicPr>
          <p:nvPr/>
        </p:nvPicPr>
        <p:blipFill>
          <a:blip r:embed="rId3" cstate="print"/>
          <a:srcRect/>
          <a:stretch>
            <a:fillRect/>
          </a:stretch>
        </p:blipFill>
        <p:spPr bwMode="auto">
          <a:xfrm>
            <a:off x="1295400" y="3581400"/>
            <a:ext cx="3314700" cy="3028950"/>
          </a:xfrm>
          <a:prstGeom prst="rect">
            <a:avLst/>
          </a:prstGeom>
          <a:noFill/>
        </p:spPr>
      </p:pic>
      <p:pic>
        <p:nvPicPr>
          <p:cNvPr id="50180" name="Picture 4" descr="http://www.ppws.vt.edu/scott/weed_id/images/plalah1.jpg"/>
          <p:cNvPicPr>
            <a:picLocks noChangeAspect="1" noChangeArrowheads="1"/>
          </p:cNvPicPr>
          <p:nvPr/>
        </p:nvPicPr>
        <p:blipFill>
          <a:blip r:embed="rId4" cstate="print"/>
          <a:srcRect/>
          <a:stretch>
            <a:fillRect/>
          </a:stretch>
        </p:blipFill>
        <p:spPr bwMode="auto">
          <a:xfrm>
            <a:off x="6477000" y="1219200"/>
            <a:ext cx="2390775" cy="1609726"/>
          </a:xfrm>
          <a:prstGeom prst="rect">
            <a:avLst/>
          </a:prstGeom>
          <a:noFill/>
        </p:spPr>
      </p:pic>
      <p:pic>
        <p:nvPicPr>
          <p:cNvPr id="50182" name="Picture 6" descr="http://www.ppws.vt.edu/scott/weed_id/buckhorn8-25.jpg"/>
          <p:cNvPicPr>
            <a:picLocks noChangeAspect="1" noChangeArrowheads="1"/>
          </p:cNvPicPr>
          <p:nvPr/>
        </p:nvPicPr>
        <p:blipFill>
          <a:blip r:embed="rId5" cstate="print"/>
          <a:srcRect/>
          <a:stretch>
            <a:fillRect/>
          </a:stretch>
        </p:blipFill>
        <p:spPr bwMode="auto">
          <a:xfrm>
            <a:off x="4267200" y="1676400"/>
            <a:ext cx="2114550" cy="2943225"/>
          </a:xfrm>
          <a:prstGeom prst="rect">
            <a:avLst/>
          </a:prstGeom>
          <a:noFill/>
        </p:spPr>
      </p:pic>
      <p:pic>
        <p:nvPicPr>
          <p:cNvPr id="50184" name="Picture 8" descr="http://www.ppws.vt.edu/scott/weed_id/Plalas1.jpg"/>
          <p:cNvPicPr>
            <a:picLocks noChangeAspect="1" noChangeArrowheads="1"/>
          </p:cNvPicPr>
          <p:nvPr/>
        </p:nvPicPr>
        <p:blipFill>
          <a:blip r:embed="rId6" cstate="print"/>
          <a:srcRect/>
          <a:stretch>
            <a:fillRect/>
          </a:stretch>
        </p:blipFill>
        <p:spPr bwMode="auto">
          <a:xfrm>
            <a:off x="5410200" y="4343400"/>
            <a:ext cx="3438525" cy="2247901"/>
          </a:xfrm>
          <a:prstGeom prst="rect">
            <a:avLst/>
          </a:prstGeom>
          <a:noFill/>
        </p:spPr>
      </p:pic>
      <p:sp>
        <p:nvSpPr>
          <p:cNvPr id="7" name="Rectangle 6"/>
          <p:cNvSpPr/>
          <p:nvPr/>
        </p:nvSpPr>
        <p:spPr>
          <a:xfrm>
            <a:off x="8153400" y="228600"/>
            <a:ext cx="851515" cy="369332"/>
          </a:xfrm>
          <a:prstGeom prst="rect">
            <a:avLst/>
          </a:prstGeom>
        </p:spPr>
        <p:txBody>
          <a:bodyPr wrap="none">
            <a:spAutoFit/>
          </a:bodyPr>
          <a:lstStyle/>
          <a:p>
            <a:r>
              <a:rPr lang="en-US" dirty="0" smtClean="0"/>
              <a:t>Vt.edu</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240</a:t>
            </a:r>
            <a:br>
              <a:rPr lang="en-US" dirty="0" smtClean="0"/>
            </a:br>
            <a:r>
              <a:rPr lang="en-US" dirty="0" smtClean="0"/>
              <a:t>Chickweed</a:t>
            </a:r>
            <a:endParaRPr lang="en-US" dirty="0"/>
          </a:p>
        </p:txBody>
      </p:sp>
      <p:pic>
        <p:nvPicPr>
          <p:cNvPr id="3" name="Picture 2" descr="http://altnature.com/gallery/images/chickweed4915lg.jpg"/>
          <p:cNvPicPr>
            <a:picLocks noChangeAspect="1" noChangeArrowheads="1"/>
          </p:cNvPicPr>
          <p:nvPr/>
        </p:nvPicPr>
        <p:blipFill>
          <a:blip r:embed="rId3" cstate="print"/>
          <a:srcRect/>
          <a:stretch>
            <a:fillRect/>
          </a:stretch>
        </p:blipFill>
        <p:spPr bwMode="auto">
          <a:xfrm>
            <a:off x="228600" y="1828800"/>
            <a:ext cx="5029200" cy="3757108"/>
          </a:xfrm>
          <a:prstGeom prst="rect">
            <a:avLst/>
          </a:prstGeom>
          <a:noFill/>
        </p:spPr>
      </p:pic>
      <p:pic>
        <p:nvPicPr>
          <p:cNvPr id="4" name="Picture 2" descr="Common Chickweed"/>
          <p:cNvPicPr>
            <a:picLocks noChangeAspect="1" noChangeArrowheads="1"/>
          </p:cNvPicPr>
          <p:nvPr/>
        </p:nvPicPr>
        <p:blipFill>
          <a:blip r:embed="rId4" cstate="print"/>
          <a:srcRect/>
          <a:stretch>
            <a:fillRect/>
          </a:stretch>
        </p:blipFill>
        <p:spPr bwMode="auto">
          <a:xfrm>
            <a:off x="5334000" y="2209800"/>
            <a:ext cx="3647871" cy="2743200"/>
          </a:xfrm>
          <a:prstGeom prst="rect">
            <a:avLst/>
          </a:prstGeom>
          <a:noFill/>
        </p:spPr>
      </p:pic>
      <p:sp>
        <p:nvSpPr>
          <p:cNvPr id="5" name="Rectangle 4"/>
          <p:cNvSpPr/>
          <p:nvPr/>
        </p:nvSpPr>
        <p:spPr>
          <a:xfrm>
            <a:off x="6553200" y="685800"/>
            <a:ext cx="2492990" cy="369332"/>
          </a:xfrm>
          <a:prstGeom prst="rect">
            <a:avLst/>
          </a:prstGeom>
        </p:spPr>
        <p:txBody>
          <a:bodyPr wrap="none">
            <a:spAutoFit/>
          </a:bodyPr>
          <a:lstStyle/>
          <a:p>
            <a:r>
              <a:rPr lang="en-US" dirty="0" smtClean="0"/>
              <a:t>Wildmanstevebrill.com</a:t>
            </a:r>
          </a:p>
        </p:txBody>
      </p:sp>
      <p:sp>
        <p:nvSpPr>
          <p:cNvPr id="6" name="Rectangle 5"/>
          <p:cNvSpPr/>
          <p:nvPr/>
        </p:nvSpPr>
        <p:spPr>
          <a:xfrm>
            <a:off x="6248400" y="152400"/>
            <a:ext cx="2743200" cy="646331"/>
          </a:xfrm>
          <a:prstGeom prst="rect">
            <a:avLst/>
          </a:prstGeom>
        </p:spPr>
        <p:txBody>
          <a:bodyPr wrap="square">
            <a:spAutoFit/>
          </a:bodyPr>
          <a:lstStyle/>
          <a:p>
            <a:pPr algn="r">
              <a:defRPr/>
            </a:pPr>
            <a:r>
              <a:rPr lang="en-US" dirty="0" smtClean="0"/>
              <a:t>Gardeningknowhow.com</a:t>
            </a:r>
          </a:p>
          <a:p>
            <a:pPr algn="r">
              <a:defRPr/>
            </a:pPr>
            <a:r>
              <a:rPr lang="en-US" dirty="0" smtClean="0"/>
              <a:t>Altnature.com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217</a:t>
            </a:r>
            <a:br>
              <a:rPr lang="en-US" dirty="0" smtClean="0"/>
            </a:br>
            <a:r>
              <a:rPr lang="en-US" dirty="0" smtClean="0"/>
              <a:t>Aphid</a:t>
            </a:r>
            <a:endParaRPr lang="en-US" dirty="0"/>
          </a:p>
        </p:txBody>
      </p:sp>
      <p:pic>
        <p:nvPicPr>
          <p:cNvPr id="68610" name="Picture 2" descr="http://upload.wikimedia.org/wikipedia/commons/1/11/Aphid-giving-birth.jpg"/>
          <p:cNvPicPr>
            <a:picLocks noChangeAspect="1" noChangeArrowheads="1"/>
          </p:cNvPicPr>
          <p:nvPr/>
        </p:nvPicPr>
        <p:blipFill>
          <a:blip r:embed="rId3" cstate="print"/>
          <a:srcRect/>
          <a:stretch>
            <a:fillRect/>
          </a:stretch>
        </p:blipFill>
        <p:spPr bwMode="auto">
          <a:xfrm>
            <a:off x="1371600" y="4191000"/>
            <a:ext cx="3581400" cy="2220974"/>
          </a:xfrm>
          <a:prstGeom prst="rect">
            <a:avLst/>
          </a:prstGeom>
          <a:noFill/>
        </p:spPr>
      </p:pic>
      <p:pic>
        <p:nvPicPr>
          <p:cNvPr id="5" name="Picture 4" descr="File:Aphid-sap2.jpg">
            <a:hlinkClick r:id="rId4"/>
          </p:cNvPr>
          <p:cNvPicPr>
            <a:picLocks noChangeAspect="1" noChangeArrowheads="1"/>
          </p:cNvPicPr>
          <p:nvPr/>
        </p:nvPicPr>
        <p:blipFill>
          <a:blip r:embed="rId5" cstate="print"/>
          <a:srcRect/>
          <a:stretch>
            <a:fillRect/>
          </a:stretch>
        </p:blipFill>
        <p:spPr bwMode="auto">
          <a:xfrm>
            <a:off x="1371600" y="1576292"/>
            <a:ext cx="3581400" cy="2386108"/>
          </a:xfrm>
          <a:prstGeom prst="rect">
            <a:avLst/>
          </a:prstGeom>
          <a:noFill/>
        </p:spPr>
      </p:pic>
      <p:pic>
        <p:nvPicPr>
          <p:cNvPr id="6" name="Picture 6" descr="File:Aphids feeding on fennel.jpg">
            <a:hlinkClick r:id="rId6"/>
          </p:cNvPr>
          <p:cNvPicPr>
            <a:picLocks noChangeAspect="1" noChangeArrowheads="1"/>
          </p:cNvPicPr>
          <p:nvPr/>
        </p:nvPicPr>
        <p:blipFill>
          <a:blip r:embed="rId7" cstate="print"/>
          <a:srcRect/>
          <a:stretch>
            <a:fillRect/>
          </a:stretch>
        </p:blipFill>
        <p:spPr bwMode="auto">
          <a:xfrm>
            <a:off x="5029200" y="1371600"/>
            <a:ext cx="3429000" cy="5143500"/>
          </a:xfrm>
          <a:prstGeom prst="rect">
            <a:avLst/>
          </a:prstGeom>
          <a:noFill/>
        </p:spPr>
      </p:pic>
      <p:sp>
        <p:nvSpPr>
          <p:cNvPr id="7" name="Rectangle 6"/>
          <p:cNvSpPr/>
          <p:nvPr/>
        </p:nvSpPr>
        <p:spPr>
          <a:xfrm>
            <a:off x="7497395" y="609600"/>
            <a:ext cx="1646605" cy="369332"/>
          </a:xfrm>
          <a:prstGeom prst="rect">
            <a:avLst/>
          </a:prstGeom>
        </p:spPr>
        <p:txBody>
          <a:bodyPr wrap="none">
            <a:spAutoFit/>
          </a:bodyPr>
          <a:lstStyle/>
          <a:p>
            <a:r>
              <a:rPr lang="en-US" dirty="0" smtClean="0"/>
              <a:t>Wikimedia.org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241</a:t>
            </a:r>
            <a:br>
              <a:rPr lang="en-US" dirty="0" smtClean="0"/>
            </a:br>
            <a:r>
              <a:rPr lang="en-US" dirty="0" smtClean="0"/>
              <a:t>Crabgrass</a:t>
            </a:r>
            <a:endParaRPr lang="en-US" dirty="0"/>
          </a:p>
        </p:txBody>
      </p:sp>
      <p:pic>
        <p:nvPicPr>
          <p:cNvPr id="44034" name="Picture 2" descr="File:Crabgrass.JPG">
            <a:hlinkClick r:id="rId3"/>
          </p:cNvPr>
          <p:cNvPicPr>
            <a:picLocks noChangeAspect="1" noChangeArrowheads="1"/>
          </p:cNvPicPr>
          <p:nvPr/>
        </p:nvPicPr>
        <p:blipFill>
          <a:blip r:embed="rId4" cstate="print"/>
          <a:srcRect/>
          <a:stretch>
            <a:fillRect/>
          </a:stretch>
        </p:blipFill>
        <p:spPr bwMode="auto">
          <a:xfrm>
            <a:off x="1524000" y="1752600"/>
            <a:ext cx="5867400" cy="4400550"/>
          </a:xfrm>
          <a:prstGeom prst="rect">
            <a:avLst/>
          </a:prstGeom>
          <a:noFill/>
        </p:spPr>
      </p:pic>
      <p:sp>
        <p:nvSpPr>
          <p:cNvPr id="4" name="Rectangle 3"/>
          <p:cNvSpPr/>
          <p:nvPr/>
        </p:nvSpPr>
        <p:spPr>
          <a:xfrm>
            <a:off x="74676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242</a:t>
            </a:r>
            <a:br>
              <a:rPr lang="en-US" dirty="0" smtClean="0"/>
            </a:br>
            <a:r>
              <a:rPr lang="en-US" dirty="0" smtClean="0"/>
              <a:t>Dandelion</a:t>
            </a:r>
            <a:endParaRPr lang="en-US" dirty="0"/>
          </a:p>
        </p:txBody>
      </p:sp>
      <p:pic>
        <p:nvPicPr>
          <p:cNvPr id="39938" name="Picture 2" descr="File:DandelionComparison.png">
            <a:hlinkClick r:id="rId3"/>
          </p:cNvPr>
          <p:cNvPicPr>
            <a:picLocks noChangeAspect="1" noChangeArrowheads="1"/>
          </p:cNvPicPr>
          <p:nvPr/>
        </p:nvPicPr>
        <p:blipFill>
          <a:blip r:embed="rId4" cstate="print"/>
          <a:srcRect/>
          <a:stretch>
            <a:fillRect/>
          </a:stretch>
        </p:blipFill>
        <p:spPr bwMode="auto">
          <a:xfrm>
            <a:off x="6019800" y="838200"/>
            <a:ext cx="2809875" cy="5705476"/>
          </a:xfrm>
          <a:prstGeom prst="rect">
            <a:avLst/>
          </a:prstGeom>
          <a:noFill/>
        </p:spPr>
      </p:pic>
      <p:pic>
        <p:nvPicPr>
          <p:cNvPr id="4" name="Picture 2" descr="File:Dandelion2700ppx.JPG">
            <a:hlinkClick r:id="rId5"/>
          </p:cNvPr>
          <p:cNvPicPr>
            <a:picLocks noChangeAspect="1" noChangeArrowheads="1"/>
          </p:cNvPicPr>
          <p:nvPr/>
        </p:nvPicPr>
        <p:blipFill>
          <a:blip r:embed="rId6" cstate="print"/>
          <a:srcRect/>
          <a:stretch>
            <a:fillRect/>
          </a:stretch>
        </p:blipFill>
        <p:spPr bwMode="auto">
          <a:xfrm>
            <a:off x="1828800" y="1828800"/>
            <a:ext cx="2209800" cy="2097735"/>
          </a:xfrm>
          <a:prstGeom prst="rect">
            <a:avLst/>
          </a:prstGeom>
          <a:noFill/>
        </p:spPr>
      </p:pic>
      <p:pic>
        <p:nvPicPr>
          <p:cNvPr id="5" name="Picture 2" descr="File:NKN DSC 1034 pissenlit.jpg">
            <a:hlinkClick r:id="rId7"/>
          </p:cNvPr>
          <p:cNvPicPr>
            <a:picLocks noChangeAspect="1" noChangeArrowheads="1"/>
          </p:cNvPicPr>
          <p:nvPr/>
        </p:nvPicPr>
        <p:blipFill>
          <a:blip r:embed="rId8" cstate="print"/>
          <a:srcRect/>
          <a:stretch>
            <a:fillRect/>
          </a:stretch>
        </p:blipFill>
        <p:spPr bwMode="auto">
          <a:xfrm>
            <a:off x="1905000" y="4419600"/>
            <a:ext cx="3093834" cy="2057400"/>
          </a:xfrm>
          <a:prstGeom prst="rect">
            <a:avLst/>
          </a:prstGeom>
          <a:noFill/>
        </p:spPr>
      </p:pic>
      <p:sp>
        <p:nvSpPr>
          <p:cNvPr id="6" name="Rectangle 5"/>
          <p:cNvSpPr/>
          <p:nvPr/>
        </p:nvSpPr>
        <p:spPr>
          <a:xfrm>
            <a:off x="73914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243</a:t>
            </a:r>
            <a:br>
              <a:rPr lang="en-US" dirty="0" smtClean="0"/>
            </a:br>
            <a:r>
              <a:rPr lang="en-US" dirty="0" smtClean="0"/>
              <a:t>Henbit</a:t>
            </a:r>
            <a:endParaRPr lang="en-US" dirty="0"/>
          </a:p>
        </p:txBody>
      </p:sp>
      <p:pic>
        <p:nvPicPr>
          <p:cNvPr id="37890" name="Picture 2" descr="File:Field of Henbit.jpg">
            <a:hlinkClick r:id="rId3"/>
          </p:cNvPr>
          <p:cNvPicPr>
            <a:picLocks noChangeAspect="1" noChangeArrowheads="1"/>
          </p:cNvPicPr>
          <p:nvPr/>
        </p:nvPicPr>
        <p:blipFill>
          <a:blip r:embed="rId4" cstate="print"/>
          <a:srcRect/>
          <a:stretch>
            <a:fillRect/>
          </a:stretch>
        </p:blipFill>
        <p:spPr bwMode="auto">
          <a:xfrm>
            <a:off x="1371600" y="2819400"/>
            <a:ext cx="3124200" cy="2343150"/>
          </a:xfrm>
          <a:prstGeom prst="rect">
            <a:avLst/>
          </a:prstGeom>
          <a:noFill/>
        </p:spPr>
      </p:pic>
      <p:pic>
        <p:nvPicPr>
          <p:cNvPr id="4" name="Picture 2" descr="File:Lamium amplexicaule Kaldari 01.jpg">
            <a:hlinkClick r:id="rId5"/>
          </p:cNvPr>
          <p:cNvPicPr>
            <a:picLocks noChangeAspect="1" noChangeArrowheads="1"/>
          </p:cNvPicPr>
          <p:nvPr/>
        </p:nvPicPr>
        <p:blipFill>
          <a:blip r:embed="rId6" cstate="print"/>
          <a:srcRect/>
          <a:stretch>
            <a:fillRect/>
          </a:stretch>
        </p:blipFill>
        <p:spPr bwMode="auto">
          <a:xfrm>
            <a:off x="4876800" y="1524000"/>
            <a:ext cx="3257550" cy="4343400"/>
          </a:xfrm>
          <a:prstGeom prst="rect">
            <a:avLst/>
          </a:prstGeom>
          <a:noFill/>
        </p:spPr>
      </p:pic>
      <p:sp>
        <p:nvSpPr>
          <p:cNvPr id="5" name="Rectangle 4"/>
          <p:cNvSpPr/>
          <p:nvPr/>
        </p:nvSpPr>
        <p:spPr>
          <a:xfrm>
            <a:off x="73914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244</a:t>
            </a:r>
            <a:br>
              <a:rPr lang="en-US" dirty="0" smtClean="0"/>
            </a:br>
            <a:r>
              <a:rPr lang="en-US" dirty="0" err="1" smtClean="0"/>
              <a:t>Nutsedge</a:t>
            </a:r>
            <a:endParaRPr lang="en-US" dirty="0"/>
          </a:p>
        </p:txBody>
      </p:sp>
      <p:pic>
        <p:nvPicPr>
          <p:cNvPr id="34818" name="Picture 2" descr="File:Nutgrass Cyperus rotundus02.jpg">
            <a:hlinkClick r:id="rId3"/>
          </p:cNvPr>
          <p:cNvPicPr>
            <a:picLocks noChangeAspect="1" noChangeArrowheads="1"/>
          </p:cNvPicPr>
          <p:nvPr/>
        </p:nvPicPr>
        <p:blipFill>
          <a:blip r:embed="rId4" cstate="print"/>
          <a:srcRect/>
          <a:stretch>
            <a:fillRect/>
          </a:stretch>
        </p:blipFill>
        <p:spPr bwMode="auto">
          <a:xfrm>
            <a:off x="2667000" y="1752600"/>
            <a:ext cx="2624129" cy="4114800"/>
          </a:xfrm>
          <a:prstGeom prst="rect">
            <a:avLst/>
          </a:prstGeom>
          <a:noFill/>
        </p:spPr>
      </p:pic>
      <p:pic>
        <p:nvPicPr>
          <p:cNvPr id="34820" name="Picture 4" descr="File:Nutgrass Cyperus rotundus stem cross section and flower head.jpg">
            <a:hlinkClick r:id="rId5"/>
          </p:cNvPr>
          <p:cNvPicPr>
            <a:picLocks noChangeAspect="1" noChangeArrowheads="1"/>
          </p:cNvPicPr>
          <p:nvPr/>
        </p:nvPicPr>
        <p:blipFill>
          <a:blip r:embed="rId6" cstate="print"/>
          <a:srcRect/>
          <a:stretch>
            <a:fillRect/>
          </a:stretch>
        </p:blipFill>
        <p:spPr bwMode="auto">
          <a:xfrm>
            <a:off x="5715000" y="1676400"/>
            <a:ext cx="2745232" cy="4267200"/>
          </a:xfrm>
          <a:prstGeom prst="rect">
            <a:avLst/>
          </a:prstGeom>
          <a:noFill/>
        </p:spPr>
      </p:pic>
      <p:sp>
        <p:nvSpPr>
          <p:cNvPr id="5" name="Rectangle 4"/>
          <p:cNvSpPr/>
          <p:nvPr/>
        </p:nvSpPr>
        <p:spPr>
          <a:xfrm>
            <a:off x="73914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245</a:t>
            </a:r>
            <a:br>
              <a:rPr lang="en-US" dirty="0" smtClean="0"/>
            </a:br>
            <a:r>
              <a:rPr lang="en-US" dirty="0" smtClean="0"/>
              <a:t>Oxalis</a:t>
            </a:r>
            <a:endParaRPr lang="en-US" dirty="0"/>
          </a:p>
        </p:txBody>
      </p:sp>
      <p:pic>
        <p:nvPicPr>
          <p:cNvPr id="30722" name="Picture 2" descr="File:Oxalis acetosella flowers.jpg">
            <a:hlinkClick r:id="rId3"/>
          </p:cNvPr>
          <p:cNvPicPr>
            <a:picLocks noChangeAspect="1" noChangeArrowheads="1"/>
          </p:cNvPicPr>
          <p:nvPr/>
        </p:nvPicPr>
        <p:blipFill>
          <a:blip r:embed="rId4" cstate="print"/>
          <a:srcRect/>
          <a:stretch>
            <a:fillRect/>
          </a:stretch>
        </p:blipFill>
        <p:spPr bwMode="auto">
          <a:xfrm>
            <a:off x="381000" y="1600200"/>
            <a:ext cx="3451516" cy="4343400"/>
          </a:xfrm>
          <a:prstGeom prst="rect">
            <a:avLst/>
          </a:prstGeom>
          <a:noFill/>
        </p:spPr>
      </p:pic>
      <p:pic>
        <p:nvPicPr>
          <p:cNvPr id="4" name="Picture 2" descr="File:Oxalis griffithii1.jpg">
            <a:hlinkClick r:id="rId5"/>
          </p:cNvPr>
          <p:cNvPicPr>
            <a:picLocks noChangeAspect="1" noChangeArrowheads="1"/>
          </p:cNvPicPr>
          <p:nvPr/>
        </p:nvPicPr>
        <p:blipFill>
          <a:blip r:embed="rId6" cstate="print"/>
          <a:srcRect/>
          <a:stretch>
            <a:fillRect/>
          </a:stretch>
        </p:blipFill>
        <p:spPr bwMode="auto">
          <a:xfrm>
            <a:off x="3962400" y="2362200"/>
            <a:ext cx="4953000" cy="3677603"/>
          </a:xfrm>
          <a:prstGeom prst="rect">
            <a:avLst/>
          </a:prstGeom>
          <a:noFill/>
        </p:spPr>
      </p:pic>
      <p:sp>
        <p:nvSpPr>
          <p:cNvPr id="5" name="Rectangle 4"/>
          <p:cNvSpPr/>
          <p:nvPr/>
        </p:nvSpPr>
        <p:spPr>
          <a:xfrm>
            <a:off x="73914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246</a:t>
            </a:r>
            <a:br>
              <a:rPr lang="en-US" dirty="0" smtClean="0"/>
            </a:br>
            <a:r>
              <a:rPr lang="en-US" dirty="0" err="1" smtClean="0"/>
              <a:t>Purslane</a:t>
            </a:r>
            <a:endParaRPr lang="en-US" dirty="0"/>
          </a:p>
        </p:txBody>
      </p:sp>
      <p:pic>
        <p:nvPicPr>
          <p:cNvPr id="27650" name="Picture 2" descr="File:Portulaca oleracea3.JPG">
            <a:hlinkClick r:id="rId3"/>
          </p:cNvPr>
          <p:cNvPicPr>
            <a:picLocks noChangeAspect="1" noChangeArrowheads="1"/>
          </p:cNvPicPr>
          <p:nvPr/>
        </p:nvPicPr>
        <p:blipFill>
          <a:blip r:embed="rId4" cstate="print"/>
          <a:srcRect/>
          <a:stretch>
            <a:fillRect/>
          </a:stretch>
        </p:blipFill>
        <p:spPr bwMode="auto">
          <a:xfrm>
            <a:off x="736600" y="2133600"/>
            <a:ext cx="3454400" cy="2590800"/>
          </a:xfrm>
          <a:prstGeom prst="rect">
            <a:avLst/>
          </a:prstGeom>
          <a:noFill/>
        </p:spPr>
      </p:pic>
      <p:pic>
        <p:nvPicPr>
          <p:cNvPr id="4" name="Picture 2" descr="File:Portulaca oleracea blossom.jpg">
            <a:hlinkClick r:id="rId5"/>
          </p:cNvPr>
          <p:cNvPicPr>
            <a:picLocks noChangeAspect="1" noChangeArrowheads="1"/>
          </p:cNvPicPr>
          <p:nvPr/>
        </p:nvPicPr>
        <p:blipFill>
          <a:blip r:embed="rId6" cstate="print"/>
          <a:srcRect/>
          <a:stretch>
            <a:fillRect/>
          </a:stretch>
        </p:blipFill>
        <p:spPr bwMode="auto">
          <a:xfrm>
            <a:off x="4267200" y="2133600"/>
            <a:ext cx="4648200" cy="3626684"/>
          </a:xfrm>
          <a:prstGeom prst="rect">
            <a:avLst/>
          </a:prstGeom>
          <a:noFill/>
        </p:spPr>
      </p:pic>
      <p:sp>
        <p:nvSpPr>
          <p:cNvPr id="5" name="Rectangle 4"/>
          <p:cNvSpPr/>
          <p:nvPr/>
        </p:nvSpPr>
        <p:spPr>
          <a:xfrm>
            <a:off x="7391400" y="2286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247</a:t>
            </a:r>
            <a:br>
              <a:rPr lang="en-US" dirty="0" smtClean="0"/>
            </a:br>
            <a:r>
              <a:rPr lang="en-US" dirty="0" smtClean="0"/>
              <a:t>White Clover</a:t>
            </a:r>
            <a:endParaRPr lang="en-US" dirty="0"/>
          </a:p>
        </p:txBody>
      </p:sp>
      <p:pic>
        <p:nvPicPr>
          <p:cNvPr id="3" name="Picture 2" descr="File:Trifolium repens (inflorescense) Edit.jpg">
            <a:hlinkClick r:id="rId3"/>
          </p:cNvPr>
          <p:cNvPicPr>
            <a:picLocks noChangeAspect="1" noChangeArrowheads="1"/>
          </p:cNvPicPr>
          <p:nvPr/>
        </p:nvPicPr>
        <p:blipFill>
          <a:blip r:embed="rId4" cstate="print"/>
          <a:srcRect/>
          <a:stretch>
            <a:fillRect/>
          </a:stretch>
        </p:blipFill>
        <p:spPr bwMode="auto">
          <a:xfrm>
            <a:off x="1066800" y="1524000"/>
            <a:ext cx="3429000" cy="4572000"/>
          </a:xfrm>
          <a:prstGeom prst="rect">
            <a:avLst/>
          </a:prstGeom>
          <a:noFill/>
        </p:spPr>
      </p:pic>
      <p:pic>
        <p:nvPicPr>
          <p:cNvPr id="4" name="Picture 6" descr="File:Trifolium repens in Kullu distt W IMG 6655.jpg">
            <a:hlinkClick r:id="rId5"/>
          </p:cNvPr>
          <p:cNvPicPr>
            <a:picLocks noChangeAspect="1" noChangeArrowheads="1"/>
          </p:cNvPicPr>
          <p:nvPr/>
        </p:nvPicPr>
        <p:blipFill>
          <a:blip r:embed="rId6" cstate="print"/>
          <a:srcRect/>
          <a:stretch>
            <a:fillRect/>
          </a:stretch>
        </p:blipFill>
        <p:spPr bwMode="auto">
          <a:xfrm>
            <a:off x="5029200" y="4038600"/>
            <a:ext cx="3447446" cy="2581276"/>
          </a:xfrm>
          <a:prstGeom prst="rect">
            <a:avLst/>
          </a:prstGeom>
          <a:noFill/>
        </p:spPr>
      </p:pic>
      <p:pic>
        <p:nvPicPr>
          <p:cNvPr id="5" name="Picture 2" descr="File:Dutchwhiteclover.JPG">
            <a:hlinkClick r:id="rId7"/>
          </p:cNvPr>
          <p:cNvPicPr>
            <a:picLocks noChangeAspect="1" noChangeArrowheads="1"/>
          </p:cNvPicPr>
          <p:nvPr/>
        </p:nvPicPr>
        <p:blipFill>
          <a:blip r:embed="rId8" cstate="print"/>
          <a:srcRect/>
          <a:stretch>
            <a:fillRect/>
          </a:stretch>
        </p:blipFill>
        <p:spPr bwMode="auto">
          <a:xfrm>
            <a:off x="4572000" y="1828800"/>
            <a:ext cx="1219200" cy="1625600"/>
          </a:xfrm>
          <a:prstGeom prst="rect">
            <a:avLst/>
          </a:prstGeom>
          <a:noFill/>
        </p:spPr>
      </p:pic>
      <p:pic>
        <p:nvPicPr>
          <p:cNvPr id="6" name="Picture 4" descr="File:Trifolium-repens.jpg">
            <a:hlinkClick r:id="rId9"/>
          </p:cNvPr>
          <p:cNvPicPr>
            <a:picLocks noChangeAspect="1" noChangeArrowheads="1"/>
          </p:cNvPicPr>
          <p:nvPr/>
        </p:nvPicPr>
        <p:blipFill>
          <a:blip r:embed="rId10" cstate="print"/>
          <a:srcRect/>
          <a:stretch>
            <a:fillRect/>
          </a:stretch>
        </p:blipFill>
        <p:spPr bwMode="auto">
          <a:xfrm>
            <a:off x="6096000" y="685800"/>
            <a:ext cx="2460198" cy="2971800"/>
          </a:xfrm>
          <a:prstGeom prst="rect">
            <a:avLst/>
          </a:prstGeom>
          <a:noFill/>
        </p:spPr>
      </p:pic>
      <p:sp>
        <p:nvSpPr>
          <p:cNvPr id="7" name="Rectangle 6"/>
          <p:cNvSpPr/>
          <p:nvPr/>
        </p:nvSpPr>
        <p:spPr>
          <a:xfrm>
            <a:off x="7391400" y="3048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32560" y="-685800"/>
            <a:ext cx="7406640" cy="4191000"/>
          </a:xfrm>
        </p:spPr>
        <p:txBody>
          <a:bodyPr>
            <a:normAutofit/>
          </a:bodyPr>
          <a:lstStyle/>
          <a:p>
            <a:r>
              <a:rPr lang="en-US" sz="8800" dirty="0" smtClean="0"/>
              <a:t>Physiological Problems</a:t>
            </a:r>
            <a:endParaRPr lang="en-US" sz="8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248</a:t>
            </a:r>
            <a:br>
              <a:rPr lang="en-US" dirty="0" smtClean="0"/>
            </a:br>
            <a:r>
              <a:rPr lang="en-US" dirty="0" smtClean="0"/>
              <a:t>Frost/Freeze Injury</a:t>
            </a:r>
            <a:endParaRPr lang="en-US" dirty="0"/>
          </a:p>
        </p:txBody>
      </p:sp>
      <p:pic>
        <p:nvPicPr>
          <p:cNvPr id="21506" name="Picture 2" descr="http://www.ppdl.purdue.edu/PPDL/images/freeze_injury-maple2.jpeg"/>
          <p:cNvPicPr>
            <a:picLocks noChangeAspect="1" noChangeArrowheads="1"/>
          </p:cNvPicPr>
          <p:nvPr/>
        </p:nvPicPr>
        <p:blipFill>
          <a:blip r:embed="rId3" cstate="print"/>
          <a:srcRect/>
          <a:stretch>
            <a:fillRect/>
          </a:stretch>
        </p:blipFill>
        <p:spPr bwMode="auto">
          <a:xfrm>
            <a:off x="762000" y="4267200"/>
            <a:ext cx="3048000" cy="2286000"/>
          </a:xfrm>
          <a:prstGeom prst="rect">
            <a:avLst/>
          </a:prstGeom>
          <a:noFill/>
        </p:spPr>
      </p:pic>
      <p:pic>
        <p:nvPicPr>
          <p:cNvPr id="21508" name="Picture 4" descr="http://www.ppdl.purdue.edu/PPDL/images/freeze_injury-maple3.jpeg"/>
          <p:cNvPicPr>
            <a:picLocks noChangeAspect="1" noChangeArrowheads="1"/>
          </p:cNvPicPr>
          <p:nvPr/>
        </p:nvPicPr>
        <p:blipFill>
          <a:blip r:embed="rId4" cstate="print"/>
          <a:srcRect/>
          <a:stretch>
            <a:fillRect/>
          </a:stretch>
        </p:blipFill>
        <p:spPr bwMode="auto">
          <a:xfrm>
            <a:off x="4267200" y="1676400"/>
            <a:ext cx="2844800" cy="2133600"/>
          </a:xfrm>
          <a:prstGeom prst="rect">
            <a:avLst/>
          </a:prstGeom>
          <a:noFill/>
        </p:spPr>
      </p:pic>
      <p:pic>
        <p:nvPicPr>
          <p:cNvPr id="21510" name="Picture 6" descr="http://www.ppdl.purdue.edu/PPDL/images/freeze_injury-maple.jpeg"/>
          <p:cNvPicPr>
            <a:picLocks noChangeAspect="1" noChangeArrowheads="1"/>
          </p:cNvPicPr>
          <p:nvPr/>
        </p:nvPicPr>
        <p:blipFill>
          <a:blip r:embed="rId5" cstate="print"/>
          <a:srcRect/>
          <a:stretch>
            <a:fillRect/>
          </a:stretch>
        </p:blipFill>
        <p:spPr bwMode="auto">
          <a:xfrm>
            <a:off x="4572000" y="3886200"/>
            <a:ext cx="3886200" cy="2746248"/>
          </a:xfrm>
          <a:prstGeom prst="rect">
            <a:avLst/>
          </a:prstGeom>
          <a:noFill/>
        </p:spPr>
      </p:pic>
      <p:pic>
        <p:nvPicPr>
          <p:cNvPr id="21512" name="Picture 8" descr="http://www.ppdl.purdue.edu/PPDL/images/freeze_injury-spruce2.jpeg"/>
          <p:cNvPicPr>
            <a:picLocks noChangeAspect="1" noChangeArrowheads="1"/>
          </p:cNvPicPr>
          <p:nvPr/>
        </p:nvPicPr>
        <p:blipFill>
          <a:blip r:embed="rId6" cstate="print"/>
          <a:srcRect/>
          <a:stretch>
            <a:fillRect/>
          </a:stretch>
        </p:blipFill>
        <p:spPr bwMode="auto">
          <a:xfrm>
            <a:off x="762000" y="1676400"/>
            <a:ext cx="3251200" cy="2438400"/>
          </a:xfrm>
          <a:prstGeom prst="rect">
            <a:avLst/>
          </a:prstGeom>
          <a:noFill/>
        </p:spPr>
      </p:pic>
      <p:pic>
        <p:nvPicPr>
          <p:cNvPr id="7" name="Picture 2" descr="http://sanangelo.tamu.edu/agronomy/images/jpg/figure17.jpg"/>
          <p:cNvPicPr>
            <a:picLocks noChangeAspect="1" noChangeArrowheads="1"/>
          </p:cNvPicPr>
          <p:nvPr/>
        </p:nvPicPr>
        <p:blipFill>
          <a:blip r:embed="rId7" cstate="print"/>
          <a:srcRect/>
          <a:stretch>
            <a:fillRect/>
          </a:stretch>
        </p:blipFill>
        <p:spPr bwMode="auto">
          <a:xfrm>
            <a:off x="7391400" y="1828800"/>
            <a:ext cx="1497949" cy="2286000"/>
          </a:xfrm>
          <a:prstGeom prst="rect">
            <a:avLst/>
          </a:prstGeom>
          <a:noFill/>
        </p:spPr>
      </p:pic>
      <p:pic>
        <p:nvPicPr>
          <p:cNvPr id="8" name="Picture 2" descr="http://www.ipm.iastate.edu/ipm/icm/2005/5-9-2005/frostash.jpg"/>
          <p:cNvPicPr>
            <a:picLocks noChangeAspect="1" noChangeArrowheads="1"/>
          </p:cNvPicPr>
          <p:nvPr/>
        </p:nvPicPr>
        <p:blipFill>
          <a:blip r:embed="rId8" cstate="print"/>
          <a:srcRect/>
          <a:stretch>
            <a:fillRect/>
          </a:stretch>
        </p:blipFill>
        <p:spPr bwMode="auto">
          <a:xfrm>
            <a:off x="5715000" y="533400"/>
            <a:ext cx="1422400" cy="990600"/>
          </a:xfrm>
          <a:prstGeom prst="rect">
            <a:avLst/>
          </a:prstGeom>
          <a:noFill/>
        </p:spPr>
      </p:pic>
      <p:sp>
        <p:nvSpPr>
          <p:cNvPr id="9" name="Rectangle 8"/>
          <p:cNvSpPr/>
          <p:nvPr/>
        </p:nvSpPr>
        <p:spPr>
          <a:xfrm>
            <a:off x="7391400" y="152400"/>
            <a:ext cx="1600200" cy="1200329"/>
          </a:xfrm>
          <a:prstGeom prst="rect">
            <a:avLst/>
          </a:prstGeom>
        </p:spPr>
        <p:txBody>
          <a:bodyPr wrap="square">
            <a:spAutoFit/>
          </a:bodyPr>
          <a:lstStyle/>
          <a:p>
            <a:pPr algn="r"/>
            <a:r>
              <a:rPr lang="en-US" dirty="0" smtClean="0"/>
              <a:t>Purdue.edu</a:t>
            </a:r>
          </a:p>
          <a:p>
            <a:pPr algn="r">
              <a:defRPr/>
            </a:pPr>
            <a:r>
              <a:rPr lang="en-US" dirty="0" smtClean="0"/>
              <a:t>Iastate.edu</a:t>
            </a:r>
          </a:p>
          <a:p>
            <a:pPr algn="r">
              <a:defRPr/>
            </a:pPr>
            <a:r>
              <a:rPr lang="en-US" dirty="0" smtClean="0"/>
              <a:t>Tamu.edu</a:t>
            </a:r>
          </a:p>
          <a:p>
            <a:pPr algn="r"/>
            <a:r>
              <a:rPr lang="en-US" dirty="0" smtClean="0"/>
              <a:t>Bing.com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249</a:t>
            </a:r>
            <a:br>
              <a:rPr lang="en-US" dirty="0" smtClean="0"/>
            </a:br>
            <a:r>
              <a:rPr lang="en-US" dirty="0" smtClean="0"/>
              <a:t>Iron Deficiency</a:t>
            </a:r>
            <a:endParaRPr lang="en-US" dirty="0"/>
          </a:p>
        </p:txBody>
      </p:sp>
      <p:pic>
        <p:nvPicPr>
          <p:cNvPr id="18434" name="Picture 2" descr="http://www.plant-shed.com/images/irondeficiency.gif"/>
          <p:cNvPicPr>
            <a:picLocks noChangeAspect="1" noChangeArrowheads="1"/>
          </p:cNvPicPr>
          <p:nvPr/>
        </p:nvPicPr>
        <p:blipFill>
          <a:blip r:embed="rId3" cstate="print"/>
          <a:srcRect/>
          <a:stretch>
            <a:fillRect/>
          </a:stretch>
        </p:blipFill>
        <p:spPr bwMode="auto">
          <a:xfrm>
            <a:off x="3581400" y="1905000"/>
            <a:ext cx="2362200" cy="2362200"/>
          </a:xfrm>
          <a:prstGeom prst="rect">
            <a:avLst/>
          </a:prstGeom>
          <a:noFill/>
        </p:spPr>
      </p:pic>
      <p:pic>
        <p:nvPicPr>
          <p:cNvPr id="4" name="Picture 2" descr="http://pep.wsu.edu/oregonhortsense/images/Large/irondeficiencyb.jpg"/>
          <p:cNvPicPr>
            <a:picLocks noChangeAspect="1" noChangeArrowheads="1"/>
          </p:cNvPicPr>
          <p:nvPr/>
        </p:nvPicPr>
        <p:blipFill>
          <a:blip r:embed="rId4" cstate="print"/>
          <a:srcRect/>
          <a:stretch>
            <a:fillRect/>
          </a:stretch>
        </p:blipFill>
        <p:spPr bwMode="auto">
          <a:xfrm>
            <a:off x="6096000" y="1752600"/>
            <a:ext cx="2543175" cy="3343275"/>
          </a:xfrm>
          <a:prstGeom prst="rect">
            <a:avLst/>
          </a:prstGeom>
          <a:noFill/>
        </p:spPr>
      </p:pic>
      <p:pic>
        <p:nvPicPr>
          <p:cNvPr id="5" name="Picture 2" descr="http://pgsgrow.com/blog/wp-content/uploads/2009/10/iron_deficiency.jpg"/>
          <p:cNvPicPr>
            <a:picLocks noChangeAspect="1" noChangeArrowheads="1"/>
          </p:cNvPicPr>
          <p:nvPr/>
        </p:nvPicPr>
        <p:blipFill>
          <a:blip r:embed="rId5" cstate="print"/>
          <a:srcRect/>
          <a:stretch>
            <a:fillRect/>
          </a:stretch>
        </p:blipFill>
        <p:spPr bwMode="auto">
          <a:xfrm>
            <a:off x="228599" y="1905000"/>
            <a:ext cx="2965939" cy="3505200"/>
          </a:xfrm>
          <a:prstGeom prst="rect">
            <a:avLst/>
          </a:prstGeom>
          <a:noFill/>
        </p:spPr>
      </p:pic>
      <p:sp>
        <p:nvSpPr>
          <p:cNvPr id="6" name="Rectangle 5"/>
          <p:cNvSpPr/>
          <p:nvPr/>
        </p:nvSpPr>
        <p:spPr>
          <a:xfrm>
            <a:off x="7010400" y="152400"/>
            <a:ext cx="1981200" cy="923330"/>
          </a:xfrm>
          <a:prstGeom prst="rect">
            <a:avLst/>
          </a:prstGeom>
        </p:spPr>
        <p:txBody>
          <a:bodyPr wrap="square">
            <a:spAutoFit/>
          </a:bodyPr>
          <a:lstStyle/>
          <a:p>
            <a:pPr algn="r"/>
            <a:r>
              <a:rPr lang="en-US" dirty="0" smtClean="0"/>
              <a:t>Plant-shed.com</a:t>
            </a:r>
          </a:p>
          <a:p>
            <a:pPr algn="r">
              <a:defRPr/>
            </a:pPr>
            <a:r>
              <a:rPr lang="en-US" dirty="0" smtClean="0"/>
              <a:t>Pbsgrow.com</a:t>
            </a:r>
          </a:p>
          <a:p>
            <a:pPr algn="r"/>
            <a:r>
              <a:rPr lang="en-US" dirty="0" smtClean="0"/>
              <a:t>Wsu.edu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218</a:t>
            </a:r>
            <a:br>
              <a:rPr lang="en-US" smtClean="0"/>
            </a:br>
            <a:r>
              <a:rPr lang="en-US" smtClean="0"/>
              <a:t>Bagworm</a:t>
            </a:r>
            <a:endParaRPr lang="en-US" dirty="0"/>
          </a:p>
        </p:txBody>
      </p:sp>
      <p:pic>
        <p:nvPicPr>
          <p:cNvPr id="58372" name="Picture 4" descr="http://www.pestproducts.com/images/Bagworm-moth-bag.jpg"/>
          <p:cNvPicPr>
            <a:picLocks noChangeAspect="1" noChangeArrowheads="1"/>
          </p:cNvPicPr>
          <p:nvPr/>
        </p:nvPicPr>
        <p:blipFill>
          <a:blip r:embed="rId3" cstate="print"/>
          <a:srcRect/>
          <a:stretch>
            <a:fillRect/>
          </a:stretch>
        </p:blipFill>
        <p:spPr bwMode="auto">
          <a:xfrm>
            <a:off x="1673768" y="1600200"/>
            <a:ext cx="3355432" cy="5029200"/>
          </a:xfrm>
          <a:prstGeom prst="rect">
            <a:avLst/>
          </a:prstGeom>
          <a:noFill/>
        </p:spPr>
      </p:pic>
      <p:pic>
        <p:nvPicPr>
          <p:cNvPr id="4" name="Picture 3" descr="http://www.pestproducts.com/images/bagworm-on-juniper-tree.gif"/>
          <p:cNvPicPr>
            <a:picLocks noChangeAspect="1" noChangeArrowheads="1"/>
          </p:cNvPicPr>
          <p:nvPr/>
        </p:nvPicPr>
        <p:blipFill>
          <a:blip r:embed="rId4" cstate="print"/>
          <a:srcRect/>
          <a:stretch>
            <a:fillRect/>
          </a:stretch>
        </p:blipFill>
        <p:spPr bwMode="auto">
          <a:xfrm>
            <a:off x="5725371" y="1447800"/>
            <a:ext cx="2809029" cy="2667000"/>
          </a:xfrm>
          <a:prstGeom prst="rect">
            <a:avLst/>
          </a:prstGeom>
          <a:noFill/>
        </p:spPr>
      </p:pic>
      <p:pic>
        <p:nvPicPr>
          <p:cNvPr id="5" name="Picture 2" descr="http://www.pestproducts.com/images/snailcase-bagworm.jpg"/>
          <p:cNvPicPr>
            <a:picLocks noChangeAspect="1" noChangeArrowheads="1"/>
          </p:cNvPicPr>
          <p:nvPr/>
        </p:nvPicPr>
        <p:blipFill>
          <a:blip r:embed="rId5" cstate="print"/>
          <a:srcRect/>
          <a:stretch>
            <a:fillRect/>
          </a:stretch>
        </p:blipFill>
        <p:spPr bwMode="auto">
          <a:xfrm>
            <a:off x="5562600" y="4343400"/>
            <a:ext cx="3200400" cy="2133600"/>
          </a:xfrm>
          <a:prstGeom prst="rect">
            <a:avLst/>
          </a:prstGeom>
          <a:noFill/>
        </p:spPr>
      </p:pic>
      <p:sp>
        <p:nvSpPr>
          <p:cNvPr id="6" name="Rectangle 5"/>
          <p:cNvSpPr/>
          <p:nvPr/>
        </p:nvSpPr>
        <p:spPr>
          <a:xfrm>
            <a:off x="7010400" y="152400"/>
            <a:ext cx="2031325" cy="369332"/>
          </a:xfrm>
          <a:prstGeom prst="rect">
            <a:avLst/>
          </a:prstGeom>
        </p:spPr>
        <p:txBody>
          <a:bodyPr wrap="none">
            <a:spAutoFit/>
          </a:bodyPr>
          <a:lstStyle/>
          <a:p>
            <a:r>
              <a:rPr lang="en-US" dirty="0" smtClean="0"/>
              <a:t>Pestproducts.com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250</a:t>
            </a:r>
            <a:br>
              <a:rPr lang="en-US" dirty="0" smtClean="0"/>
            </a:br>
            <a:r>
              <a:rPr lang="en-US" dirty="0" smtClean="0"/>
              <a:t>Leaf Scorch (drought/winter burn)</a:t>
            </a:r>
            <a:endParaRPr lang="en-US" dirty="0"/>
          </a:p>
        </p:txBody>
      </p:sp>
      <p:pic>
        <p:nvPicPr>
          <p:cNvPr id="15362" name="Picture 2" descr="Leaf Scorch on aspen"/>
          <p:cNvPicPr>
            <a:picLocks noChangeAspect="1" noChangeArrowheads="1"/>
          </p:cNvPicPr>
          <p:nvPr/>
        </p:nvPicPr>
        <p:blipFill>
          <a:blip r:embed="rId3" cstate="print"/>
          <a:srcRect/>
          <a:stretch>
            <a:fillRect/>
          </a:stretch>
        </p:blipFill>
        <p:spPr bwMode="auto">
          <a:xfrm>
            <a:off x="666750" y="4248149"/>
            <a:ext cx="2686050" cy="1695451"/>
          </a:xfrm>
          <a:prstGeom prst="rect">
            <a:avLst/>
          </a:prstGeom>
          <a:noFill/>
        </p:spPr>
      </p:pic>
      <p:pic>
        <p:nvPicPr>
          <p:cNvPr id="15364" name="Picture 4" descr="Figure 2: Leaf scorch on one side of maple tree. "/>
          <p:cNvPicPr>
            <a:picLocks noChangeAspect="1" noChangeArrowheads="1"/>
          </p:cNvPicPr>
          <p:nvPr/>
        </p:nvPicPr>
        <p:blipFill>
          <a:blip r:embed="rId4" cstate="print"/>
          <a:srcRect/>
          <a:stretch>
            <a:fillRect/>
          </a:stretch>
        </p:blipFill>
        <p:spPr bwMode="auto">
          <a:xfrm>
            <a:off x="5791200" y="1905000"/>
            <a:ext cx="2400300" cy="1809751"/>
          </a:xfrm>
          <a:prstGeom prst="rect">
            <a:avLst/>
          </a:prstGeom>
          <a:noFill/>
        </p:spPr>
      </p:pic>
      <p:pic>
        <p:nvPicPr>
          <p:cNvPr id="15366" name="Picture 6" descr="Figure 3: Close-up of scorched leaves."/>
          <p:cNvPicPr>
            <a:picLocks noChangeAspect="1" noChangeArrowheads="1"/>
          </p:cNvPicPr>
          <p:nvPr/>
        </p:nvPicPr>
        <p:blipFill>
          <a:blip r:embed="rId5" cstate="print"/>
          <a:srcRect/>
          <a:stretch>
            <a:fillRect/>
          </a:stretch>
        </p:blipFill>
        <p:spPr bwMode="auto">
          <a:xfrm>
            <a:off x="5638800" y="4267200"/>
            <a:ext cx="2781300" cy="1771651"/>
          </a:xfrm>
          <a:prstGeom prst="rect">
            <a:avLst/>
          </a:prstGeom>
          <a:noFill/>
        </p:spPr>
      </p:pic>
      <p:pic>
        <p:nvPicPr>
          <p:cNvPr id="15368" name="Picture 8" descr="Figure 6: Leaf scorch of Rhus sp. "/>
          <p:cNvPicPr>
            <a:picLocks noChangeAspect="1" noChangeArrowheads="1"/>
          </p:cNvPicPr>
          <p:nvPr/>
        </p:nvPicPr>
        <p:blipFill>
          <a:blip r:embed="rId6" cstate="print"/>
          <a:srcRect/>
          <a:stretch>
            <a:fillRect/>
          </a:stretch>
        </p:blipFill>
        <p:spPr bwMode="auto">
          <a:xfrm>
            <a:off x="2362200" y="1981200"/>
            <a:ext cx="2962275" cy="1924051"/>
          </a:xfrm>
          <a:prstGeom prst="rect">
            <a:avLst/>
          </a:prstGeom>
          <a:noFill/>
        </p:spPr>
      </p:pic>
      <p:pic>
        <p:nvPicPr>
          <p:cNvPr id="15370" name="Picture 10" descr="Figure 4: Heat Stress on Euonymus."/>
          <p:cNvPicPr>
            <a:picLocks noChangeAspect="1" noChangeArrowheads="1"/>
          </p:cNvPicPr>
          <p:nvPr/>
        </p:nvPicPr>
        <p:blipFill>
          <a:blip r:embed="rId7" cstate="print"/>
          <a:srcRect/>
          <a:stretch>
            <a:fillRect/>
          </a:stretch>
        </p:blipFill>
        <p:spPr bwMode="auto">
          <a:xfrm>
            <a:off x="3429000" y="3990975"/>
            <a:ext cx="1924050" cy="2867025"/>
          </a:xfrm>
          <a:prstGeom prst="rect">
            <a:avLst/>
          </a:prstGeom>
          <a:noFill/>
        </p:spPr>
      </p:pic>
      <p:sp>
        <p:nvSpPr>
          <p:cNvPr id="8" name="Rectangle 7"/>
          <p:cNvSpPr/>
          <p:nvPr/>
        </p:nvSpPr>
        <p:spPr>
          <a:xfrm>
            <a:off x="7391400" y="152400"/>
            <a:ext cx="1608133" cy="369332"/>
          </a:xfrm>
          <a:prstGeom prst="rect">
            <a:avLst/>
          </a:prstGeom>
        </p:spPr>
        <p:txBody>
          <a:bodyPr wrap="none">
            <a:spAutoFit/>
          </a:bodyPr>
          <a:lstStyle/>
          <a:p>
            <a:r>
              <a:rPr lang="en-US" dirty="0" smtClean="0"/>
              <a:t>Colostate.edu</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251</a:t>
            </a:r>
            <a:br>
              <a:rPr lang="en-US" dirty="0" smtClean="0"/>
            </a:br>
            <a:r>
              <a:rPr lang="en-US" dirty="0" smtClean="0"/>
              <a:t>Nitrogen Deficiency</a:t>
            </a:r>
            <a:endParaRPr lang="en-US" dirty="0"/>
          </a:p>
        </p:txBody>
      </p:sp>
      <p:pic>
        <p:nvPicPr>
          <p:cNvPr id="12290" name="Picture 2" descr="http://www.hydroponicsdictionary.com/images/deficiencies/nitrogen.jpg"/>
          <p:cNvPicPr>
            <a:picLocks noChangeAspect="1" noChangeArrowheads="1"/>
          </p:cNvPicPr>
          <p:nvPr/>
        </p:nvPicPr>
        <p:blipFill>
          <a:blip r:embed="rId3" cstate="print"/>
          <a:srcRect/>
          <a:stretch>
            <a:fillRect/>
          </a:stretch>
        </p:blipFill>
        <p:spPr bwMode="auto">
          <a:xfrm>
            <a:off x="0" y="1981200"/>
            <a:ext cx="4191000" cy="4067006"/>
          </a:xfrm>
          <a:prstGeom prst="rect">
            <a:avLst/>
          </a:prstGeom>
          <a:noFill/>
        </p:spPr>
      </p:pic>
      <p:pic>
        <p:nvPicPr>
          <p:cNvPr id="4" name="Picture 2" descr="File:Spitskool stikstofgebrek (nitrogen deficiency) Brassica oleracea convar. capitata var. alba.jpg">
            <a:hlinkClick r:id="rId4"/>
          </p:cNvPr>
          <p:cNvPicPr>
            <a:picLocks noChangeAspect="1" noChangeArrowheads="1"/>
          </p:cNvPicPr>
          <p:nvPr/>
        </p:nvPicPr>
        <p:blipFill>
          <a:blip r:embed="rId5" cstate="print"/>
          <a:srcRect/>
          <a:stretch>
            <a:fillRect/>
          </a:stretch>
        </p:blipFill>
        <p:spPr bwMode="auto">
          <a:xfrm>
            <a:off x="4038600" y="1981200"/>
            <a:ext cx="4648200" cy="3910495"/>
          </a:xfrm>
          <a:prstGeom prst="rect">
            <a:avLst/>
          </a:prstGeom>
          <a:noFill/>
        </p:spPr>
      </p:pic>
      <p:sp>
        <p:nvSpPr>
          <p:cNvPr id="5" name="Rectangle 4"/>
          <p:cNvSpPr/>
          <p:nvPr/>
        </p:nvSpPr>
        <p:spPr>
          <a:xfrm>
            <a:off x="7772400" y="533400"/>
            <a:ext cx="1146468" cy="369332"/>
          </a:xfrm>
          <a:prstGeom prst="rect">
            <a:avLst/>
          </a:prstGeom>
        </p:spPr>
        <p:txBody>
          <a:bodyPr wrap="none">
            <a:spAutoFit/>
          </a:bodyPr>
          <a:lstStyle/>
          <a:p>
            <a:r>
              <a:rPr lang="en-US" dirty="0" smtClean="0"/>
              <a:t>Bing.com</a:t>
            </a:r>
          </a:p>
        </p:txBody>
      </p:sp>
      <p:sp>
        <p:nvSpPr>
          <p:cNvPr id="6" name="Rectangle 5"/>
          <p:cNvSpPr/>
          <p:nvPr/>
        </p:nvSpPr>
        <p:spPr>
          <a:xfrm>
            <a:off x="6400800" y="152400"/>
            <a:ext cx="2569934" cy="369332"/>
          </a:xfrm>
          <a:prstGeom prst="rect">
            <a:avLst/>
          </a:prstGeom>
        </p:spPr>
        <p:txBody>
          <a:bodyPr wrap="none">
            <a:spAutoFit/>
          </a:bodyPr>
          <a:lstStyle/>
          <a:p>
            <a:r>
              <a:rPr lang="en-US" dirty="0" smtClean="0"/>
              <a:t>Associatedcontent.com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252</a:t>
            </a:r>
            <a:br>
              <a:rPr lang="en-US" dirty="0" smtClean="0"/>
            </a:br>
            <a:r>
              <a:rPr lang="en-US" dirty="0" smtClean="0"/>
              <a:t>Pot-bound roots</a:t>
            </a:r>
            <a:endParaRPr lang="en-US" dirty="0"/>
          </a:p>
        </p:txBody>
      </p:sp>
      <p:pic>
        <p:nvPicPr>
          <p:cNvPr id="9218" name="Picture 2" descr="A root bound plant, gardengatesblog"/>
          <p:cNvPicPr>
            <a:picLocks noChangeAspect="1" noChangeArrowheads="1"/>
          </p:cNvPicPr>
          <p:nvPr/>
        </p:nvPicPr>
        <p:blipFill>
          <a:blip r:embed="rId3" cstate="print"/>
          <a:srcRect/>
          <a:stretch>
            <a:fillRect/>
          </a:stretch>
        </p:blipFill>
        <p:spPr bwMode="auto">
          <a:xfrm>
            <a:off x="2133600" y="1676400"/>
            <a:ext cx="4876800" cy="487680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253</a:t>
            </a:r>
            <a:br>
              <a:rPr lang="en-US" dirty="0" smtClean="0"/>
            </a:br>
            <a:r>
              <a:rPr lang="en-US" dirty="0" smtClean="0"/>
              <a:t>String Trimmer Injury</a:t>
            </a:r>
            <a:endParaRPr lang="en-US" dirty="0"/>
          </a:p>
        </p:txBody>
      </p:sp>
      <p:sp>
        <p:nvSpPr>
          <p:cNvPr id="61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7" name="Picture 3" descr="http://utahpests.usu.edu/images/uploads/images/Newsletter/2008-II/summer-08/mower-damage.jpg"/>
          <p:cNvPicPr>
            <a:picLocks noChangeAspect="1" noChangeArrowheads="1"/>
          </p:cNvPicPr>
          <p:nvPr/>
        </p:nvPicPr>
        <p:blipFill>
          <a:blip r:embed="rId3" cstate="print"/>
          <a:srcRect/>
          <a:stretch>
            <a:fillRect/>
          </a:stretch>
        </p:blipFill>
        <p:spPr bwMode="auto">
          <a:xfrm>
            <a:off x="2743200" y="2514600"/>
            <a:ext cx="4191000" cy="3394712"/>
          </a:xfrm>
          <a:prstGeom prst="rect">
            <a:avLst/>
          </a:prstGeom>
          <a:noFill/>
        </p:spPr>
      </p:pic>
      <p:sp>
        <p:nvSpPr>
          <p:cNvPr id="5" name="Rectangle 4"/>
          <p:cNvSpPr/>
          <p:nvPr/>
        </p:nvSpPr>
        <p:spPr>
          <a:xfrm>
            <a:off x="7467600" y="381000"/>
            <a:ext cx="1582484" cy="369332"/>
          </a:xfrm>
          <a:prstGeom prst="rect">
            <a:avLst/>
          </a:prstGeom>
        </p:spPr>
        <p:txBody>
          <a:bodyPr wrap="none">
            <a:spAutoFit/>
          </a:bodyPr>
          <a:lstStyle/>
          <a:p>
            <a:r>
              <a:rPr lang="en-US" dirty="0" smtClean="0"/>
              <a:t>utahstate.edu</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254</a:t>
            </a:r>
            <a:br>
              <a:rPr lang="en-US" dirty="0" smtClean="0"/>
            </a:br>
            <a:r>
              <a:rPr lang="en-US" dirty="0" smtClean="0"/>
              <a:t>2,4-D Injury</a:t>
            </a:r>
            <a:endParaRPr lang="en-US" dirty="0"/>
          </a:p>
        </p:txBody>
      </p:sp>
      <p:pic>
        <p:nvPicPr>
          <p:cNvPr id="3074" name="Picture 2" descr="http://web.extension.uiuc.edu/vegguide/images/Glyphosate-10-tomato-01-small.jpg"/>
          <p:cNvPicPr>
            <a:picLocks noChangeAspect="1" noChangeArrowheads="1"/>
          </p:cNvPicPr>
          <p:nvPr/>
        </p:nvPicPr>
        <p:blipFill>
          <a:blip r:embed="rId3" cstate="print"/>
          <a:srcRect/>
          <a:stretch>
            <a:fillRect/>
          </a:stretch>
        </p:blipFill>
        <p:spPr bwMode="auto">
          <a:xfrm>
            <a:off x="1752600" y="2362200"/>
            <a:ext cx="5737952" cy="3810000"/>
          </a:xfrm>
          <a:prstGeom prst="rect">
            <a:avLst/>
          </a:prstGeom>
          <a:noFill/>
        </p:spPr>
      </p:pic>
      <p:sp>
        <p:nvSpPr>
          <p:cNvPr id="4" name="Rectangle 3"/>
          <p:cNvSpPr/>
          <p:nvPr/>
        </p:nvSpPr>
        <p:spPr>
          <a:xfrm>
            <a:off x="7696200" y="228600"/>
            <a:ext cx="1261884" cy="369332"/>
          </a:xfrm>
          <a:prstGeom prst="rect">
            <a:avLst/>
          </a:prstGeom>
        </p:spPr>
        <p:txBody>
          <a:bodyPr wrap="none">
            <a:spAutoFit/>
          </a:bodyPr>
          <a:lstStyle/>
          <a:p>
            <a:r>
              <a:rPr lang="en-US" dirty="0" smtClean="0"/>
              <a:t>illinios.edu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219</a:t>
            </a:r>
            <a:br>
              <a:rPr lang="en-US" smtClean="0"/>
            </a:br>
            <a:r>
              <a:rPr lang="en-US" smtClean="0"/>
              <a:t>Borer</a:t>
            </a:r>
            <a:endParaRPr lang="en-US" dirty="0"/>
          </a:p>
        </p:txBody>
      </p:sp>
      <p:pic>
        <p:nvPicPr>
          <p:cNvPr id="57346" name="Picture 2" descr="Adult"/>
          <p:cNvPicPr>
            <a:picLocks noChangeAspect="1" noChangeArrowheads="1"/>
          </p:cNvPicPr>
          <p:nvPr/>
        </p:nvPicPr>
        <p:blipFill>
          <a:blip r:embed="rId3" cstate="print"/>
          <a:srcRect/>
          <a:stretch>
            <a:fillRect/>
          </a:stretch>
        </p:blipFill>
        <p:spPr bwMode="auto">
          <a:xfrm>
            <a:off x="1127345" y="3886200"/>
            <a:ext cx="3444655" cy="2514600"/>
          </a:xfrm>
          <a:prstGeom prst="rect">
            <a:avLst/>
          </a:prstGeom>
          <a:noFill/>
        </p:spPr>
      </p:pic>
      <p:pic>
        <p:nvPicPr>
          <p:cNvPr id="57348" name="Picture 4" descr="larva"/>
          <p:cNvPicPr>
            <a:picLocks noChangeAspect="1" noChangeArrowheads="1"/>
          </p:cNvPicPr>
          <p:nvPr/>
        </p:nvPicPr>
        <p:blipFill>
          <a:blip r:embed="rId4" cstate="print"/>
          <a:srcRect/>
          <a:stretch>
            <a:fillRect/>
          </a:stretch>
        </p:blipFill>
        <p:spPr bwMode="auto">
          <a:xfrm>
            <a:off x="1131277" y="1447800"/>
            <a:ext cx="3516923" cy="2286000"/>
          </a:xfrm>
          <a:prstGeom prst="rect">
            <a:avLst/>
          </a:prstGeom>
          <a:noFill/>
        </p:spPr>
      </p:pic>
      <p:pic>
        <p:nvPicPr>
          <p:cNvPr id="57350" name="Picture 6" descr="Injury"/>
          <p:cNvPicPr>
            <a:picLocks noChangeAspect="1" noChangeArrowheads="1"/>
          </p:cNvPicPr>
          <p:nvPr/>
        </p:nvPicPr>
        <p:blipFill>
          <a:blip r:embed="rId5" cstate="print"/>
          <a:srcRect/>
          <a:stretch>
            <a:fillRect/>
          </a:stretch>
        </p:blipFill>
        <p:spPr bwMode="auto">
          <a:xfrm>
            <a:off x="5105400" y="1470658"/>
            <a:ext cx="3124200" cy="5311142"/>
          </a:xfrm>
          <a:prstGeom prst="rect">
            <a:avLst/>
          </a:prstGeom>
          <a:noFill/>
        </p:spPr>
      </p:pic>
      <p:pic>
        <p:nvPicPr>
          <p:cNvPr id="6" name="Picture 2" descr="Peach tree borer"/>
          <p:cNvPicPr>
            <a:picLocks noChangeAspect="1" noChangeArrowheads="1"/>
          </p:cNvPicPr>
          <p:nvPr/>
        </p:nvPicPr>
        <p:blipFill>
          <a:blip r:embed="rId6" cstate="print"/>
          <a:srcRect/>
          <a:stretch>
            <a:fillRect/>
          </a:stretch>
        </p:blipFill>
        <p:spPr bwMode="auto">
          <a:xfrm>
            <a:off x="4343400" y="533400"/>
            <a:ext cx="1295400" cy="1696975"/>
          </a:xfrm>
          <a:prstGeom prst="rect">
            <a:avLst/>
          </a:prstGeom>
          <a:noFill/>
        </p:spPr>
      </p:pic>
      <p:sp>
        <p:nvSpPr>
          <p:cNvPr id="7" name="Rectangle 6"/>
          <p:cNvSpPr/>
          <p:nvPr/>
        </p:nvSpPr>
        <p:spPr>
          <a:xfrm>
            <a:off x="7391400" y="152400"/>
            <a:ext cx="1608133" cy="369332"/>
          </a:xfrm>
          <a:prstGeom prst="rect">
            <a:avLst/>
          </a:prstGeom>
        </p:spPr>
        <p:txBody>
          <a:bodyPr wrap="none">
            <a:spAutoFit/>
          </a:bodyPr>
          <a:lstStyle/>
          <a:p>
            <a:r>
              <a:rPr lang="en-US" dirty="0" smtClean="0"/>
              <a:t>Colostate.edu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220</a:t>
            </a:r>
            <a:br>
              <a:rPr lang="en-US" smtClean="0"/>
            </a:br>
            <a:r>
              <a:rPr lang="en-US" smtClean="0"/>
              <a:t>Leafhopper</a:t>
            </a:r>
            <a:endParaRPr lang="en-US" dirty="0"/>
          </a:p>
        </p:txBody>
      </p:sp>
      <p:pic>
        <p:nvPicPr>
          <p:cNvPr id="111618" name="Picture 2" descr="http://www.inhs.uiuc.edu/~dietrich/leafhopp.gif"/>
          <p:cNvPicPr>
            <a:picLocks noChangeAspect="1" noChangeArrowheads="1"/>
          </p:cNvPicPr>
          <p:nvPr/>
        </p:nvPicPr>
        <p:blipFill>
          <a:blip r:embed="rId3" cstate="print"/>
          <a:srcRect/>
          <a:stretch>
            <a:fillRect/>
          </a:stretch>
        </p:blipFill>
        <p:spPr bwMode="auto">
          <a:xfrm>
            <a:off x="1981200" y="1752599"/>
            <a:ext cx="5410200" cy="4885665"/>
          </a:xfrm>
          <a:prstGeom prst="rect">
            <a:avLst/>
          </a:prstGeom>
          <a:noFill/>
        </p:spPr>
      </p:pic>
      <p:sp>
        <p:nvSpPr>
          <p:cNvPr id="4" name="Rectangle 3"/>
          <p:cNvSpPr/>
          <p:nvPr/>
        </p:nvSpPr>
        <p:spPr>
          <a:xfrm>
            <a:off x="7467600" y="228600"/>
            <a:ext cx="1556836" cy="369332"/>
          </a:xfrm>
          <a:prstGeom prst="rect">
            <a:avLst/>
          </a:prstGeom>
        </p:spPr>
        <p:txBody>
          <a:bodyPr wrap="none">
            <a:spAutoFit/>
          </a:bodyPr>
          <a:lstStyle/>
          <a:p>
            <a:r>
              <a:rPr lang="en-US" dirty="0" smtClean="0"/>
              <a:t>Inhs.uiuc.edu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221</a:t>
            </a:r>
            <a:br>
              <a:rPr lang="en-US" smtClean="0"/>
            </a:br>
            <a:r>
              <a:rPr lang="en-US" smtClean="0"/>
              <a:t>Leaf Miner</a:t>
            </a:r>
            <a:endParaRPr lang="en-US" dirty="0"/>
          </a:p>
        </p:txBody>
      </p:sp>
      <p:pic>
        <p:nvPicPr>
          <p:cNvPr id="106498" name="Picture 2" descr="File:Leaf-miner-tomato.jpg">
            <a:hlinkClick r:id="rId3"/>
          </p:cNvPr>
          <p:cNvPicPr>
            <a:picLocks noChangeAspect="1" noChangeArrowheads="1"/>
          </p:cNvPicPr>
          <p:nvPr/>
        </p:nvPicPr>
        <p:blipFill>
          <a:blip r:embed="rId4" cstate="print"/>
          <a:srcRect/>
          <a:stretch>
            <a:fillRect/>
          </a:stretch>
        </p:blipFill>
        <p:spPr bwMode="auto">
          <a:xfrm>
            <a:off x="4343400" y="2819400"/>
            <a:ext cx="4495800" cy="3371850"/>
          </a:xfrm>
          <a:prstGeom prst="rect">
            <a:avLst/>
          </a:prstGeom>
          <a:noFill/>
        </p:spPr>
      </p:pic>
      <p:pic>
        <p:nvPicPr>
          <p:cNvPr id="4" name="Picture 2" descr="File:Cameraria ohridella 8419.jpg">
            <a:hlinkClick r:id="rId5"/>
          </p:cNvPr>
          <p:cNvPicPr>
            <a:picLocks noChangeAspect="1" noChangeArrowheads="1"/>
          </p:cNvPicPr>
          <p:nvPr/>
        </p:nvPicPr>
        <p:blipFill>
          <a:blip r:embed="rId6" cstate="print"/>
          <a:srcRect/>
          <a:stretch>
            <a:fillRect/>
          </a:stretch>
        </p:blipFill>
        <p:spPr bwMode="auto">
          <a:xfrm>
            <a:off x="1295400" y="1676400"/>
            <a:ext cx="3705225" cy="2590800"/>
          </a:xfrm>
          <a:prstGeom prst="rect">
            <a:avLst/>
          </a:prstGeom>
          <a:noFill/>
        </p:spPr>
      </p:pic>
      <p:sp>
        <p:nvSpPr>
          <p:cNvPr id="5" name="Rectangle 4"/>
          <p:cNvSpPr/>
          <p:nvPr/>
        </p:nvSpPr>
        <p:spPr>
          <a:xfrm>
            <a:off x="7391400" y="381000"/>
            <a:ext cx="1582484" cy="369332"/>
          </a:xfrm>
          <a:prstGeom prst="rect">
            <a:avLst/>
          </a:prstGeom>
        </p:spPr>
        <p:txBody>
          <a:bodyPr wrap="none">
            <a:spAutoFit/>
          </a:bodyPr>
          <a:lstStyle/>
          <a:p>
            <a:r>
              <a:rPr lang="en-US" dirty="0" smtClean="0"/>
              <a:t>Wikipedia.org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222</a:t>
            </a:r>
            <a:br>
              <a:rPr lang="en-US" smtClean="0"/>
            </a:br>
            <a:r>
              <a:rPr lang="en-US" smtClean="0"/>
              <a:t>Scale</a:t>
            </a:r>
            <a:endParaRPr lang="en-US" dirty="0"/>
          </a:p>
        </p:txBody>
      </p:sp>
      <p:pic>
        <p:nvPicPr>
          <p:cNvPr id="104452" name="Picture 4" descr="File:Wax scale.jpg">
            <a:hlinkClick r:id="rId3"/>
          </p:cNvPr>
          <p:cNvPicPr>
            <a:picLocks noChangeAspect="1" noChangeArrowheads="1"/>
          </p:cNvPicPr>
          <p:nvPr/>
        </p:nvPicPr>
        <p:blipFill>
          <a:blip r:embed="rId4" cstate="print"/>
          <a:srcRect/>
          <a:stretch>
            <a:fillRect/>
          </a:stretch>
        </p:blipFill>
        <p:spPr bwMode="auto">
          <a:xfrm>
            <a:off x="1143000" y="1600200"/>
            <a:ext cx="3886200" cy="4721773"/>
          </a:xfrm>
          <a:prstGeom prst="rect">
            <a:avLst/>
          </a:prstGeom>
          <a:noFill/>
        </p:spPr>
      </p:pic>
      <p:pic>
        <p:nvPicPr>
          <p:cNvPr id="4" name="Picture 2" descr="File:Scale insect.jpg">
            <a:hlinkClick r:id="rId5"/>
          </p:cNvPr>
          <p:cNvPicPr>
            <a:picLocks noChangeAspect="1" noChangeArrowheads="1"/>
          </p:cNvPicPr>
          <p:nvPr/>
        </p:nvPicPr>
        <p:blipFill>
          <a:blip r:embed="rId6" cstate="print"/>
          <a:srcRect/>
          <a:stretch>
            <a:fillRect/>
          </a:stretch>
        </p:blipFill>
        <p:spPr bwMode="auto">
          <a:xfrm>
            <a:off x="5562600" y="1828800"/>
            <a:ext cx="2895600" cy="2895600"/>
          </a:xfrm>
          <a:prstGeom prst="rect">
            <a:avLst/>
          </a:prstGeom>
          <a:noFill/>
        </p:spPr>
      </p:pic>
      <p:pic>
        <p:nvPicPr>
          <p:cNvPr id="5" name="Picture 2" descr="File:Scale1.jpg">
            <a:hlinkClick r:id="rId7"/>
          </p:cNvPr>
          <p:cNvPicPr>
            <a:picLocks noChangeAspect="1" noChangeArrowheads="1"/>
          </p:cNvPicPr>
          <p:nvPr/>
        </p:nvPicPr>
        <p:blipFill>
          <a:blip r:embed="rId8" cstate="print"/>
          <a:srcRect/>
          <a:stretch>
            <a:fillRect/>
          </a:stretch>
        </p:blipFill>
        <p:spPr bwMode="auto">
          <a:xfrm>
            <a:off x="5638800" y="5029200"/>
            <a:ext cx="2721428" cy="1828800"/>
          </a:xfrm>
          <a:prstGeom prst="rect">
            <a:avLst/>
          </a:prstGeom>
          <a:noFill/>
        </p:spPr>
      </p:pic>
      <p:sp>
        <p:nvSpPr>
          <p:cNvPr id="6" name="Rectangle 5"/>
          <p:cNvSpPr/>
          <p:nvPr/>
        </p:nvSpPr>
        <p:spPr>
          <a:xfrm>
            <a:off x="7391400" y="381000"/>
            <a:ext cx="1582484" cy="369332"/>
          </a:xfrm>
          <a:prstGeom prst="rect">
            <a:avLst/>
          </a:prstGeom>
        </p:spPr>
        <p:txBody>
          <a:bodyPr wrap="none">
            <a:spAutoFit/>
          </a:bodyPr>
          <a:lstStyle/>
          <a:p>
            <a:r>
              <a:rPr lang="en-US" dirty="0" smtClean="0"/>
              <a:t>Wikipeida.org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223</a:t>
            </a:r>
            <a:br>
              <a:rPr lang="en-US" smtClean="0"/>
            </a:br>
            <a:r>
              <a:rPr lang="en-US" smtClean="0"/>
              <a:t>Spider Mite</a:t>
            </a:r>
            <a:endParaRPr lang="en-US" dirty="0"/>
          </a:p>
        </p:txBody>
      </p:sp>
      <p:pic>
        <p:nvPicPr>
          <p:cNvPr id="101378" name="Picture 2" descr="File:Spider mite.jpg">
            <a:hlinkClick r:id="rId3"/>
          </p:cNvPr>
          <p:cNvPicPr>
            <a:picLocks noChangeAspect="1" noChangeArrowheads="1"/>
          </p:cNvPicPr>
          <p:nvPr/>
        </p:nvPicPr>
        <p:blipFill>
          <a:blip r:embed="rId4" cstate="print"/>
          <a:srcRect/>
          <a:stretch>
            <a:fillRect/>
          </a:stretch>
        </p:blipFill>
        <p:spPr bwMode="auto">
          <a:xfrm>
            <a:off x="304800" y="1828800"/>
            <a:ext cx="4495800" cy="4730109"/>
          </a:xfrm>
          <a:prstGeom prst="rect">
            <a:avLst/>
          </a:prstGeom>
          <a:noFill/>
        </p:spPr>
      </p:pic>
      <p:pic>
        <p:nvPicPr>
          <p:cNvPr id="4" name="Picture 2" descr="File:Spinnmilben 2006 08.jpg">
            <a:hlinkClick r:id="rId5"/>
          </p:cNvPr>
          <p:cNvPicPr>
            <a:picLocks noChangeAspect="1" noChangeArrowheads="1"/>
          </p:cNvPicPr>
          <p:nvPr/>
        </p:nvPicPr>
        <p:blipFill>
          <a:blip r:embed="rId6" cstate="print"/>
          <a:srcRect/>
          <a:stretch>
            <a:fillRect/>
          </a:stretch>
        </p:blipFill>
        <p:spPr bwMode="auto">
          <a:xfrm>
            <a:off x="4953000" y="2286000"/>
            <a:ext cx="4191000" cy="4191000"/>
          </a:xfrm>
          <a:prstGeom prst="rect">
            <a:avLst/>
          </a:prstGeom>
          <a:noFill/>
        </p:spPr>
      </p:pic>
      <p:sp>
        <p:nvSpPr>
          <p:cNvPr id="5" name="Rectangle 4"/>
          <p:cNvSpPr/>
          <p:nvPr/>
        </p:nvSpPr>
        <p:spPr>
          <a:xfrm>
            <a:off x="7391400" y="152400"/>
            <a:ext cx="1582484" cy="369332"/>
          </a:xfrm>
          <a:prstGeom prst="rect">
            <a:avLst/>
          </a:prstGeom>
        </p:spPr>
        <p:txBody>
          <a:bodyPr wrap="none">
            <a:spAutoFit/>
          </a:bodyPr>
          <a:lstStyle/>
          <a:p>
            <a:pPr>
              <a:defRPr/>
            </a:pPr>
            <a:r>
              <a:rPr lang="en-US" dirty="0" smtClean="0"/>
              <a:t>Wikipeida.org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5">
      <a:dk1>
        <a:sysClr val="windowText" lastClr="000000"/>
      </a:dk1>
      <a:lt1>
        <a:sysClr val="window" lastClr="FFFFFF"/>
      </a:lt1>
      <a:dk2>
        <a:srgbClr val="4F271C"/>
      </a:dk2>
      <a:lt2>
        <a:srgbClr val="E7DEC9"/>
      </a:lt2>
      <a:accent1>
        <a:srgbClr val="3891A7"/>
      </a:accent1>
      <a:accent2>
        <a:srgbClr val="84AA33"/>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427</TotalTime>
  <Words>5384</Words>
  <Application>Microsoft Office PowerPoint</Application>
  <PresentationFormat>On-screen Show (4:3)</PresentationFormat>
  <Paragraphs>373</Paragraphs>
  <Slides>44</Slides>
  <Notes>39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Solstice</vt:lpstr>
      <vt:lpstr>Nursery/Landscape  Pests &amp; Disorders </vt:lpstr>
      <vt:lpstr>Insects</vt:lpstr>
      <vt:lpstr>217 Aphid</vt:lpstr>
      <vt:lpstr>218 Bagworm</vt:lpstr>
      <vt:lpstr>219 Borer</vt:lpstr>
      <vt:lpstr>220 Leafhopper</vt:lpstr>
      <vt:lpstr>221 Leaf Miner</vt:lpstr>
      <vt:lpstr>222 Scale</vt:lpstr>
      <vt:lpstr>223 Spider Mite</vt:lpstr>
      <vt:lpstr>224 Snail/Slug</vt:lpstr>
      <vt:lpstr>225 Whitefly</vt:lpstr>
      <vt:lpstr>226 White Grub</vt:lpstr>
      <vt:lpstr>Diseases</vt:lpstr>
      <vt:lpstr>227 Anthracnose</vt:lpstr>
      <vt:lpstr>228 Apple Scab</vt:lpstr>
      <vt:lpstr>229 Black Spot</vt:lpstr>
      <vt:lpstr>229 Black spot</vt:lpstr>
      <vt:lpstr>230 Botrytis</vt:lpstr>
      <vt:lpstr>231 Canker</vt:lpstr>
      <vt:lpstr>232 Cedar-Apple Rust</vt:lpstr>
      <vt:lpstr>233 Crown Gall</vt:lpstr>
      <vt:lpstr>234 Fireblight</vt:lpstr>
      <vt:lpstr>235 Powdery Mildew</vt:lpstr>
      <vt:lpstr>236 Root Rot</vt:lpstr>
      <vt:lpstr>Weeds</vt:lpstr>
      <vt:lpstr>237 Annual Bluegrass</vt:lpstr>
      <vt:lpstr>238 Broadleaf Plantain</vt:lpstr>
      <vt:lpstr>239 Buckhorn Plantain</vt:lpstr>
      <vt:lpstr>240 Chickweed</vt:lpstr>
      <vt:lpstr>241 Crabgrass</vt:lpstr>
      <vt:lpstr>242 Dandelion</vt:lpstr>
      <vt:lpstr>243 Henbit</vt:lpstr>
      <vt:lpstr>244 Nutsedge</vt:lpstr>
      <vt:lpstr>245 Oxalis</vt:lpstr>
      <vt:lpstr>246 Purslane</vt:lpstr>
      <vt:lpstr>247 White Clover</vt:lpstr>
      <vt:lpstr>Physiological Problems</vt:lpstr>
      <vt:lpstr>248 Frost/Freeze Injury</vt:lpstr>
      <vt:lpstr>249 Iron Deficiency</vt:lpstr>
      <vt:lpstr>250 Leaf Scorch (drought/winter burn)</vt:lpstr>
      <vt:lpstr>251 Nitrogen Deficiency</vt:lpstr>
      <vt:lpstr>252 Pot-bound roots</vt:lpstr>
      <vt:lpstr>253 String Trimmer Injury</vt:lpstr>
      <vt:lpstr>254 2,4-D Injury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Nursery/Landscape  Pests &amp; Disorders Identification</dc:title>
  <dc:creator>Brenda Patten</dc:creator>
  <cp:lastModifiedBy>Brenda Patten</cp:lastModifiedBy>
  <cp:revision>74</cp:revision>
  <dcterms:created xsi:type="dcterms:W3CDTF">2010-01-12T21:59:14Z</dcterms:created>
  <dcterms:modified xsi:type="dcterms:W3CDTF">2010-06-09T21:41:53Z</dcterms:modified>
</cp:coreProperties>
</file>