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3" r:id="rId19"/>
    <p:sldId id="272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57" autoAdjust="0"/>
  </p:normalViewPr>
  <p:slideViewPr>
    <p:cSldViewPr>
      <p:cViewPr>
        <p:scale>
          <a:sx n="125" d="100"/>
          <a:sy n="125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168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4EBCB-980A-4E21-9875-93178294C937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9BF3B-435A-438B-B336-892655AD4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blic_domai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tr.wikipedia.org/wiki/Main_Page" TargetMode="External"/><Relationship Id="rId4" Type="http://schemas.openxmlformats.org/officeDocument/2006/relationships/hyperlink" Target="http://tr.wikipedia.org/wiki/User:Karduelis" TargetMode="Externa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NU_Free_Documentation_License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Commons:GNU_Free_Documentation_License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http://www.banwnursery.co.uk/images/magnolia%20grandiflora%204.jpg</a:t>
            </a:r>
          </a:p>
          <a:p>
            <a:r>
              <a:rPr lang="en-US" dirty="0" smtClean="0"/>
              <a:t>http://upload.wikimedia.org/wikipedia/commons/4/4c/Magnolia_grandiflora10.jpg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http://cincinnati.com/blogs/gardening/files/2010/03/800px-PaeoniaSuffruticosa7.jpg</a:t>
            </a:r>
          </a:p>
          <a:p>
            <a:endParaRPr lang="en-US" dirty="0" smtClean="0"/>
          </a:p>
          <a:p>
            <a:r>
              <a:rPr lang="en-US" dirty="0" smtClean="0"/>
              <a:t>http://plants.chebucto.biz/fleurs/F1270L.jpg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http://www.landscape-service.com/plants/fullsize/parthenocissust.jpg</a:t>
            </a:r>
          </a:p>
          <a:p>
            <a:endParaRPr lang="en-US" dirty="0" smtClean="0"/>
          </a:p>
          <a:p>
            <a:r>
              <a:rPr lang="en-US" dirty="0" smtClean="0"/>
              <a:t>http://www.datasync.com/sbe/image/d9885.jpg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http://farm4.static.flickr.com/3281/3066522457_d5fa94d598.jpg</a:t>
            </a:r>
          </a:p>
          <a:p>
            <a:endParaRPr lang="en-US" dirty="0" smtClean="0"/>
          </a:p>
          <a:p>
            <a:r>
              <a:rPr lang="en-US" dirty="0" smtClean="0"/>
              <a:t>http://classes.hortla.wsu.edu/hort231/List01/PelargoniumLeaf.jpg</a:t>
            </a:r>
          </a:p>
          <a:p>
            <a:endParaRPr lang="en-US" dirty="0" smtClean="0"/>
          </a:p>
          <a:p>
            <a:r>
              <a:rPr lang="en-US" dirty="0" smtClean="0"/>
              <a:t>http://4.bp.blogspot.com/_eaKbvlcIK10/Sei5zjRPeHI/AAAAAAAAEzU/-87Z69ZzbYc/s400/pelargonium+x+hortorum+rose+(own).jpg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http://farm4.static.flickr.com/3215/3052146417_e7079bcef2.jpg?v=0</a:t>
            </a:r>
          </a:p>
          <a:p>
            <a:endParaRPr lang="en-US" dirty="0" smtClean="0"/>
          </a:p>
          <a:p>
            <a:r>
              <a:rPr lang="en-US" dirty="0" smtClean="0"/>
              <a:t>http://swbiodiversity.org/images/vasc_herbarium_images/Poaceae/photos/penset.jpg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http://oregonstate.edu/dept/ldplants/images/petunia-h2.jpg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oregonstate.edu/dept/ldplants/images/petunia-h1.jpg&amp;imgrefurl=http://www.uniprot.org/taxonomy/4102&amp;usg=__KMSXV2P-ejol0WK0CBj6NVfQvm4=&amp;h=265&amp;w=400&amp;sz=55&amp;hl=en&amp;start=12&amp;sig2=ilS3Xg8G-HJjYDO7tC-lsQ&amp;itbs=1&amp;tbnid=AB3rMM_mS_VuPM:&amp;tbnh=82&amp;tbnw=124&amp;prev=/images%3Fq%3DPetunia%2Bx%2Bhybrida%2Bcv.%2BPetunia%26hl%3Den%26sa%3DG%26tbs%3Disch:1&amp;ei=xNrRS83rO5LcsgP01qnlC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http://www.plantoftheweek.org/image/philos.jpg</a:t>
            </a:r>
          </a:p>
          <a:p>
            <a:endParaRPr lang="en-US" dirty="0" smtClean="0"/>
          </a:p>
          <a:p>
            <a:r>
              <a:rPr lang="en-US" dirty="0" smtClean="0"/>
              <a:t>http://upload.wikimedia.org/wikipedia/commons/d/d3/Philodendron_scandens_subsp_oxycardium1.jpg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http://en.wikivisual.com/images/8/81/Picea_abies.jpg</a:t>
            </a:r>
          </a:p>
          <a:p>
            <a:endParaRPr lang="en-US" dirty="0" smtClean="0"/>
          </a:p>
          <a:p>
            <a:r>
              <a:rPr lang="en-US" dirty="0" smtClean="0"/>
              <a:t>http://www.cirrusimage.com/Trees/spruce/Norway_spruce_3.jpg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http://www.goodnewsgardening.com/images/trees/Picea%20Pungens%20glauca.jpg</a:t>
            </a:r>
          </a:p>
          <a:p>
            <a:endParaRPr lang="en-US" dirty="0" smtClean="0"/>
          </a:p>
          <a:p>
            <a:r>
              <a:rPr lang="en-US" dirty="0" smtClean="0"/>
              <a:t>http://bioweb.uwlax.edu/bio203/s2009/hanford_kyle/images/Blue%20spruce%20cone%20hanging%20Wikipedia.jpg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http://images.whiteflowerfarm.com/66158a.jpg</a:t>
            </a:r>
          </a:p>
          <a:p>
            <a:endParaRPr lang="en-US" dirty="0" smtClean="0"/>
          </a:p>
          <a:p>
            <a:r>
              <a:rPr lang="en-US" dirty="0" smtClean="0"/>
              <a:t>http://australian-insects.com/lepidoptera/plants/eric/pieris-japonica.jpg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http://www.paghat.com/images/mugo_feb.jpg</a:t>
            </a:r>
          </a:p>
          <a:p>
            <a:endParaRPr lang="en-US" dirty="0" smtClean="0"/>
          </a:p>
          <a:p>
            <a:r>
              <a:rPr lang="en-US" dirty="0" smtClean="0"/>
              <a:t>http://farm4.static.flickr.com/3401/3343452538_e986ec3f83.jpg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http://www.magnoliasociety.org/checklist_images/Paul%20Cook-Knox.jpg</a:t>
            </a:r>
          </a:p>
          <a:p>
            <a:r>
              <a:rPr lang="en-US" dirty="0" smtClean="0"/>
              <a:t>http://www.magnoliasociety.org/checklist_images/Pink%20Goblet-Knox.jpg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http://www.cas.vanderbilt.edu/bioimages/p/wpist--tw17542.jpg</a:t>
            </a:r>
          </a:p>
          <a:p>
            <a:endParaRPr lang="en-US" dirty="0" smtClean="0"/>
          </a:p>
          <a:p>
            <a:r>
              <a:rPr lang="en-US" dirty="0" smtClean="0"/>
              <a:t>http://www.abnativeplants.com/_ccLib/image/plants/DETA-11.jpg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http://www.aroma-pure.com/images/ScotchPine.jpg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http://plantfinder.sunset.com/images/pinus-104-m.jpg</a:t>
            </a:r>
          </a:p>
          <a:p>
            <a:endParaRPr lang="en-US" dirty="0" smtClean="0"/>
          </a:p>
          <a:p>
            <a:r>
              <a:rPr lang="en-US" dirty="0" smtClean="0"/>
              <a:t>http://www.greergardens.com/images/Conifers/Pinus%20thunbergiana%20Banshoho2.JPG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oogle.com/imgres?imgurl=http://www.botgard.ucla.edu/html/botanytextbooks/generalbotany/images/barkfeatures/Platanusbark4.jpg&amp;imgrefurl=http://www.botgard.ucla.edu/html/botanytextbooks/generalbotany/barkfeatures/b0483tx.html&amp;usg=__ZIR1RWewO1TnIw2Vv22D_7ghMbM=&amp;h=442&amp;w=300&amp;sz=55&amp;hl=en&amp;start=3&amp;sig2=tclFVcrmt7p0Sd7kzCKzbA&amp;um=1&amp;itbs=1&amp;tbnid=hDW_cX7eKqJuOM:&amp;tbnh=127&amp;tbnw=86&amp;prev=/images%3Fq%3DPlatanus%2Bx%2Bacerifolia%253FLondon%2BPlanetree%26um%3D1%26hl%3Den%26sa%3DN%26tbs%3Disch:1&amp;ei=KfvqS8PpKYaasgP8-uy2Dw</a:t>
            </a:r>
          </a:p>
          <a:p>
            <a:endParaRPr lang="en-US" dirty="0" smtClean="0"/>
          </a:p>
          <a:p>
            <a:r>
              <a:rPr lang="en-US" dirty="0" smtClean="0"/>
              <a:t>http://2.bp.blogspot.com/_oH7YVmRWh-s/SPJzfgDn0rI/AAAAAAAAB9o/p_K3gSBVkQM/s400/London+plane+leaf.JPG</a:t>
            </a:r>
          </a:p>
          <a:p>
            <a:endParaRPr lang="en-US" dirty="0" smtClean="0"/>
          </a:p>
          <a:p>
            <a:r>
              <a:rPr lang="en-US" dirty="0" smtClean="0"/>
              <a:t>http://troymi.gov/parksrec/trees/treestoplant/LondonPlanetree3.jpg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http://www.sod-depot.com/Mello%20Blue.jpg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http://www.arthurleej.com/images/PodoFemale.jpg</a:t>
            </a:r>
          </a:p>
          <a:p>
            <a:endParaRPr lang="en-US" dirty="0" smtClean="0"/>
          </a:p>
          <a:p>
            <a:r>
              <a:rPr lang="en-US" dirty="0" smtClean="0"/>
              <a:t>http://img.hgtv.com/HGTV/2004/01/14/dl_japanese_yew_lg.jpg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http://www.windowtothegarden.com/Plant11.jpg</a:t>
            </a:r>
          </a:p>
          <a:p>
            <a:endParaRPr lang="en-US" dirty="0" smtClean="0"/>
          </a:p>
          <a:p>
            <a:r>
              <a:rPr lang="en-US" dirty="0" smtClean="0"/>
              <a:t>http://en.wikipedia.org/wiki/Shrubby_Cinquefoil</a:t>
            </a:r>
          </a:p>
          <a:p>
            <a:endParaRPr lang="en-US" dirty="0" smtClean="0"/>
          </a:p>
          <a:p>
            <a:r>
              <a:rPr lang="en-US" dirty="0" smtClean="0"/>
              <a:t>http://www.thegardenhelper.com/Potentilla.htm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file has been (or is hereby) released into the </a:t>
            </a:r>
            <a:r>
              <a:rPr lang="en-US" b="1" i="1" dirty="0" smtClean="0">
                <a:hlinkClick r:id="rId3" tooltip="w:public domain"/>
              </a:rPr>
              <a:t>public domain</a:t>
            </a:r>
            <a:r>
              <a:rPr lang="en-US" i="1" dirty="0" smtClean="0"/>
              <a:t> by its author, </a:t>
            </a:r>
            <a:r>
              <a:rPr lang="en-US" i="1" dirty="0" err="1" smtClean="0">
                <a:hlinkClick r:id="rId4" tooltip="tr:User:Karduelis"/>
              </a:rPr>
              <a:t>Karduelis</a:t>
            </a:r>
            <a:r>
              <a:rPr lang="en-US" i="1" dirty="0" smtClean="0"/>
              <a:t> at the </a:t>
            </a:r>
            <a:r>
              <a:rPr lang="en-US" i="1" dirty="0" smtClean="0">
                <a:hlinkClick r:id="rId5" tooltip="tr:Main Page"/>
              </a:rPr>
              <a:t>Turkish Wikipedia</a:t>
            </a:r>
            <a:r>
              <a:rPr lang="en-US" i="1" dirty="0" smtClean="0"/>
              <a:t> project. This applies worldwide.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case this is not legally possible:</a:t>
            </a:r>
            <a:br>
              <a:rPr lang="en-US" dirty="0" smtClean="0"/>
            </a:br>
            <a:r>
              <a:rPr lang="en-US" i="1" dirty="0" err="1" smtClean="0">
                <a:hlinkClick r:id="rId4" tooltip="tr:User:Karduelis"/>
              </a:rPr>
              <a:t>Karduelis</a:t>
            </a:r>
            <a:r>
              <a:rPr lang="en-US" i="1" dirty="0" smtClean="0"/>
              <a:t> grants anyone the right to use this work </a:t>
            </a:r>
            <a:r>
              <a:rPr lang="en-US" b="1" i="1" dirty="0" smtClean="0"/>
              <a:t>for any purpose</a:t>
            </a:r>
            <a:r>
              <a:rPr lang="en-US" i="1" dirty="0" smtClean="0"/>
              <a:t>, without any conditions, unless such conditions are required by law.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This image has been (or is hereby) released into the </a:t>
            </a:r>
            <a:r>
              <a:rPr lang="en-US" b="1" i="1" dirty="0" smtClean="0">
                <a:hlinkClick r:id="rId3" tooltip="w:public domain"/>
              </a:rPr>
              <a:t>public domain</a:t>
            </a:r>
            <a:r>
              <a:rPr lang="en-US" i="1" dirty="0" smtClean="0"/>
              <a:t> by its author, </a:t>
            </a:r>
            <a:r>
              <a:rPr lang="en-US" i="1" dirty="0" err="1" smtClean="0">
                <a:hlinkClick r:id="rId4" tooltip="tr:User:Karduelis"/>
              </a:rPr>
              <a:t>Karduelis</a:t>
            </a:r>
            <a:r>
              <a:rPr lang="en-US" i="1" dirty="0" smtClean="0"/>
              <a:t> at the </a:t>
            </a:r>
            <a:r>
              <a:rPr lang="en-US" i="1" dirty="0" smtClean="0">
                <a:hlinkClick r:id="rId5" tooltip="tr:Main Page"/>
              </a:rPr>
              <a:t>Turkish Wikipedia</a:t>
            </a:r>
            <a:r>
              <a:rPr lang="en-US" i="1" dirty="0" smtClean="0"/>
              <a:t> project. This applies worldwide.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case this is not legally possible:</a:t>
            </a:r>
            <a:br>
              <a:rPr lang="en-US" dirty="0" smtClean="0"/>
            </a:br>
            <a:r>
              <a:rPr lang="en-US" i="1" dirty="0" err="1" smtClean="0">
                <a:hlinkClick r:id="rId4" tooltip="tr:User:Karduelis"/>
              </a:rPr>
              <a:t>Karduelis</a:t>
            </a:r>
            <a:r>
              <a:rPr lang="en-US" i="1" dirty="0" smtClean="0"/>
              <a:t> grants anyone the right to use this work </a:t>
            </a:r>
            <a:r>
              <a:rPr lang="en-US" b="1" i="1" dirty="0" smtClean="0"/>
              <a:t>for any purpose</a:t>
            </a:r>
            <a:r>
              <a:rPr lang="en-US" i="1" dirty="0" smtClean="0"/>
              <a:t>, without any conditions, unless such conditions are required by law.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Permission is granted to copy, distribute and/or modify this document under the terms of the </a:t>
            </a:r>
            <a:r>
              <a:rPr lang="en-US" b="1" i="1" dirty="0" smtClean="0">
                <a:hlinkClick r:id="rId3" tooltip="w:GNU Free Documentation License"/>
              </a:rPr>
              <a:t>GNU Free Documentation License</a:t>
            </a:r>
            <a:r>
              <a:rPr lang="en-US" i="1" dirty="0" smtClean="0"/>
              <a:t>, Version 1.2 or any later version published by the Free Software Foundation; with no Invariant Sections, no Front-Cover Texts, and no Back-Cover Texts. A copy of the license is included in the section entitled "</a:t>
            </a:r>
            <a:r>
              <a:rPr lang="en-US" i="1" dirty="0" smtClean="0">
                <a:hlinkClick r:id="rId4" tooltip="Commons:GNU Free Documentation License"/>
              </a:rPr>
              <a:t>GNU Free Documentation License</a:t>
            </a:r>
            <a:r>
              <a:rPr lang="en-US" i="1" dirty="0" smtClean="0"/>
              <a:t>".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i="1" dirty="0" smtClean="0"/>
              <a:t>Permission is granted to copy, distribute and/or modify this document under the terms of the </a:t>
            </a:r>
            <a:r>
              <a:rPr lang="en-US" b="1" i="1" dirty="0" smtClean="0">
                <a:hlinkClick r:id="rId3" tooltip="w:GNU Free Documentation License"/>
              </a:rPr>
              <a:t>GNU Free Documentation License</a:t>
            </a:r>
            <a:r>
              <a:rPr lang="en-US" i="1" dirty="0" smtClean="0"/>
              <a:t>, Version 1.2 or any later version published by the Free Software Foundation; with no Invariant Sections, no Front-Cover Texts, and no Back-Cover Texts. A copy of the license is included in the section entitled "</a:t>
            </a:r>
            <a:r>
              <a:rPr lang="en-US" i="1" dirty="0" smtClean="0">
                <a:hlinkClick r:id="rId4" tooltip="Commons:GNU Free Documentation License"/>
              </a:rPr>
              <a:t>GNU Free Documentation License</a:t>
            </a:r>
            <a:r>
              <a:rPr lang="en-US" i="1" dirty="0" smtClean="0"/>
              <a:t>".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http://sacredorigin.com/images/firethorn_pyracantha_coccinea.jpg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http://www.plantcare.com/oldSite/httpdocs/images/namedImages/Mahonia_Aquifolium.jpg</a:t>
            </a:r>
          </a:p>
          <a:p>
            <a:r>
              <a:rPr lang="en-US" dirty="0" smtClean="0"/>
              <a:t>http://wolf.mind.net/swsbm/Images/New9-2001/Mahonia_aquifolia-3.jpg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http://bowerbirdz.files.wordpress.com/2008/10/a-crab1.jpg</a:t>
            </a:r>
          </a:p>
          <a:p>
            <a:r>
              <a:rPr lang="en-US" dirty="0" smtClean="0"/>
              <a:t>http://www.mobot.org/gardeninghelp/images/Gardens/Bloom982.jpg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http://farm3.static.flickr.com/2308/2869365858_95799bc51c.jpg</a:t>
            </a:r>
          </a:p>
          <a:p>
            <a:r>
              <a:rPr lang="en-US" dirty="0" smtClean="0"/>
              <a:t>http://farm2.static.flickr.com/1055/946095331_57fe2bc79d.jpg?v=0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http://www.thegardenhelper.com/pixpg/graphics/nandina.JPG</a:t>
            </a:r>
          </a:p>
          <a:p>
            <a:r>
              <a:rPr lang="en-US" dirty="0" smtClean="0"/>
              <a:t>http://www.google.com/imgres?imgurl=http://media-2.web.britannica.com/eb-media/95/118295-004-961DE976.jpg&amp;imgrefurl=http://www.britannica.com/EBchecked/topic-art/51182/114240/Heavenly-bamboo&amp;usg=__i7BArHDAHe0HkD1KtH2JYLEsOhY=&amp;h=405&amp;w=550&amp;sz=47&amp;hl=en&amp;start=10&amp;sig2=BmKB-jAkVyt2Ow1zf6kBWA&amp;itbs=1&amp;tbnid=Jgl89adXqNpUcM:&amp;tbnh=98&amp;tbnw=133&amp;prev=/images%3Fq%3DNandina%2Bdomestica%2BHeavenly%2BBamboo%26hl%3Den%26sa%3DG%26tbs%3Disch:1&amp;ei=otbRS5yoN4vYswO155nYC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Upload.wikimedia.org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502328-396A-4E8F-9C81-E0FB174B62A4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http://www.rainkc.com/_ccLib/image/plants/DETA-899.jpg</a:t>
            </a:r>
          </a:p>
          <a:p>
            <a:endParaRPr lang="en-US" dirty="0" smtClean="0"/>
          </a:p>
          <a:p>
            <a:r>
              <a:rPr lang="en-US" dirty="0" smtClean="0"/>
              <a:t>http://www.ces.ncsu.edu/johnston/homehort2/black_gum.jpg</a:t>
            </a:r>
          </a:p>
          <a:p>
            <a:endParaRPr lang="en-US" dirty="0" smtClean="0"/>
          </a:p>
          <a:p>
            <a:r>
              <a:rPr lang="en-US" dirty="0" smtClean="0"/>
              <a:t>http://www.mobot.org/plantscience/resbot/flor/wny-niag/nyssa-sylvatica2.jpg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http://plantfinder.sunset.com/images/pachysandra-138-m.jpg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www.paghat.com/images/pachysandra_latefeb.jpg&amp;imgrefurl=http://www.paghat.com/pachysandra.html&amp;usg=__7PMpKkpKKkN7c5YsiBc7NTkAdP8=&amp;h=325&amp;w=260&amp;sz=15&amp;hl=en&amp;start=4&amp;sig2=FXRiuyDUwiql5nmwB-Pjzg&amp;itbs=1&amp;tbnid=69X5wTxr_PLTjM:&amp;tbnh=118&amp;tbnw=94&amp;prev=/images%3Fq%3DPachysandra%2Bterminalis%2BJapanese%2BSpurge%26hl%3Den%26sa%3DG%26tbs%3Disch:1&amp;ei=zdfRS_vZKoe4tgOw6Nz7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9BF3B-435A-438B-B336-892655AD46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FE6BDC5-7767-46C1-9FEF-61C131647412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970DF9-4BEA-4F76-AA11-253F8523D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gif"/><Relationship Id="rId5" Type="http://schemas.openxmlformats.org/officeDocument/2006/relationships/image" Target="../media/image57.jpeg"/><Relationship Id="rId4" Type="http://schemas.openxmlformats.org/officeDocument/2006/relationships/hyperlink" Target="http://upload.wikimedia.org/wikipedia/commons/2/29/Dasiphora_floribunda_5698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a/Karayemi%C5%9F-8.jpg" TargetMode="External"/><Relationship Id="rId7" Type="http://schemas.openxmlformats.org/officeDocument/2006/relationships/hyperlink" Target="http://tr.wikipedia.org/wiki/Main_Pag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hyperlink" Target="http://upload.wikimedia.org/wikipedia/commons/0/00/Karayemi%C5%9F-2.JPG" TargetMode="Externa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a/Prunus_serrulata_(2004-04-19).jpeg" TargetMode="External"/><Relationship Id="rId7" Type="http://schemas.openxmlformats.org/officeDocument/2006/relationships/hyperlink" Target="http://tr.wikipedia.org/wiki/Main_Pag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hyperlink" Target="http://upload.wikimedia.org/wikipedia/commons/2/28/Prunus_serrulata1.jpg" TargetMode="Externa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Nursery/Landscape Plant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M-P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161-189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169</a:t>
            </a:r>
            <a:br>
              <a:rPr lang="en-US" dirty="0" smtClean="0"/>
            </a:br>
            <a:r>
              <a:rPr lang="en-US" dirty="0" smtClean="0"/>
              <a:t>Pachysandra </a:t>
            </a:r>
            <a:r>
              <a:rPr lang="en-US" dirty="0" err="1" smtClean="0"/>
              <a:t>terminalis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Japanese Spurge</a:t>
            </a:r>
            <a:endParaRPr lang="en-US" dirty="0"/>
          </a:p>
        </p:txBody>
      </p:sp>
      <p:pic>
        <p:nvPicPr>
          <p:cNvPr id="22530" name="Picture 2" descr="http://www.paghat.com/images/pachysandra_latef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1933575"/>
            <a:ext cx="2476500" cy="3095625"/>
          </a:xfrm>
          <a:prstGeom prst="rect">
            <a:avLst/>
          </a:prstGeom>
          <a:noFill/>
        </p:spPr>
      </p:pic>
      <p:pic>
        <p:nvPicPr>
          <p:cNvPr id="22534" name="Picture 6" descr="http://plantfinder.sunset.com/images/pachysandra-138-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05000"/>
            <a:ext cx="419100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228600"/>
            <a:ext cx="2493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plantfinder.sunset.com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67600" y="60960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paghat.com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170</a:t>
            </a:r>
            <a:br>
              <a:rPr lang="en-US" dirty="0" smtClean="0"/>
            </a:br>
            <a:r>
              <a:rPr lang="en-US" i="1" dirty="0" err="1" smtClean="0"/>
              <a:t>Paeonia</a:t>
            </a:r>
            <a:r>
              <a:rPr lang="en-US" i="1" dirty="0" smtClean="0"/>
              <a:t> hybrid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Peony</a:t>
            </a:r>
            <a:endParaRPr lang="en-US" dirty="0"/>
          </a:p>
        </p:txBody>
      </p:sp>
      <p:pic>
        <p:nvPicPr>
          <p:cNvPr id="21506" name="Picture 2" descr="http://cincinnati.com/blogs/gardening/files/2010/03/800px-PaeoniaSuffruticos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33600"/>
            <a:ext cx="4432300" cy="3324225"/>
          </a:xfrm>
          <a:prstGeom prst="rect">
            <a:avLst/>
          </a:prstGeom>
          <a:noFill/>
        </p:spPr>
      </p:pic>
      <p:pic>
        <p:nvPicPr>
          <p:cNvPr id="21510" name="Picture 6" descr="http://plants.chebucto.biz/fleurs/F1270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133600"/>
            <a:ext cx="3429000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62800" y="68580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cincinnati.com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81800" y="228600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plants.chebucto.biz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171</a:t>
            </a:r>
            <a:br>
              <a:rPr lang="en-US" dirty="0" smtClean="0"/>
            </a:br>
            <a:r>
              <a:rPr lang="en-US" i="1" dirty="0" err="1" smtClean="0"/>
              <a:t>Parthenocissus</a:t>
            </a:r>
            <a:r>
              <a:rPr lang="en-US" i="1" dirty="0" smtClean="0"/>
              <a:t> </a:t>
            </a:r>
            <a:r>
              <a:rPr lang="en-US" i="1" dirty="0" err="1" smtClean="0"/>
              <a:t>tricuspidata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Boston Ivy</a:t>
            </a:r>
            <a:endParaRPr lang="en-US" dirty="0"/>
          </a:p>
        </p:txBody>
      </p:sp>
      <p:pic>
        <p:nvPicPr>
          <p:cNvPr id="20482" name="Picture 2" descr="http://www.landscape-service.com/plants/fullsize/parthenociss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4905375" cy="3676650"/>
          </a:xfrm>
          <a:prstGeom prst="rect">
            <a:avLst/>
          </a:prstGeom>
          <a:noFill/>
        </p:spPr>
      </p:pic>
      <p:pic>
        <p:nvPicPr>
          <p:cNvPr id="20484" name="Picture 4" descr="http://www.datasync.com/sbe/image/d9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76400"/>
            <a:ext cx="3257550" cy="4762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0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landscape-service.com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200" y="38100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datasync.com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172</a:t>
            </a:r>
            <a:br>
              <a:rPr lang="en-US" dirty="0" smtClean="0"/>
            </a:br>
            <a:r>
              <a:rPr lang="en-US" dirty="0" smtClean="0"/>
              <a:t>Pelargonium x </a:t>
            </a:r>
            <a:r>
              <a:rPr lang="en-US" dirty="0" err="1" smtClean="0"/>
              <a:t>hortorum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smtClean="0"/>
              <a:t>Zonal Geranium</a:t>
            </a:r>
            <a:endParaRPr lang="en-US" dirty="0"/>
          </a:p>
        </p:txBody>
      </p:sp>
      <p:pic>
        <p:nvPicPr>
          <p:cNvPr id="19458" name="Picture 2" descr="http://farm4.static.flickr.com/3281/3066522457_d5fa94d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5500"/>
            <a:ext cx="3886200" cy="3886200"/>
          </a:xfrm>
          <a:prstGeom prst="rect">
            <a:avLst/>
          </a:prstGeom>
          <a:noFill/>
        </p:spPr>
      </p:pic>
      <p:pic>
        <p:nvPicPr>
          <p:cNvPr id="19460" name="Picture 4" descr="http://classes.hortla.wsu.edu/hort231/List01/PelargoniumLe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724400"/>
            <a:ext cx="2598202" cy="2057400"/>
          </a:xfrm>
          <a:prstGeom prst="rect">
            <a:avLst/>
          </a:prstGeom>
          <a:noFill/>
        </p:spPr>
      </p:pic>
      <p:pic>
        <p:nvPicPr>
          <p:cNvPr id="19462" name="Picture 6" descr="http://4.bp.blogspot.com/_eaKbvlcIK10/Sei5zjRPeHI/AAAAAAAAEzU/-87Z69ZzbYc/s400/pelargonium+x+hortorum+rose+(own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828800"/>
            <a:ext cx="3810000" cy="2857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740713" y="0"/>
            <a:ext cx="240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farm4.static.flickr.com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53200" y="12192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classes.hortla.wsu.edu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86282" y="228600"/>
            <a:ext cx="2133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4.bp.blogspot.com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173</a:t>
            </a:r>
            <a:br>
              <a:rPr lang="en-US" dirty="0" smtClean="0"/>
            </a:br>
            <a:r>
              <a:rPr lang="en-US" i="1" dirty="0" err="1" smtClean="0"/>
              <a:t>Pennisetum</a:t>
            </a:r>
            <a:r>
              <a:rPr lang="en-US" i="1" dirty="0" smtClean="0"/>
              <a:t> </a:t>
            </a:r>
            <a:r>
              <a:rPr lang="en-US" i="1" dirty="0" err="1" smtClean="0"/>
              <a:t>ruppelia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Fountain Grass</a:t>
            </a:r>
            <a:endParaRPr lang="en-US" dirty="0"/>
          </a:p>
        </p:txBody>
      </p:sp>
      <p:pic>
        <p:nvPicPr>
          <p:cNvPr id="18434" name="Picture 2" descr="http://farm4.static.flickr.com/3215/3052146417_e7079bcef2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4762500" cy="3571875"/>
          </a:xfrm>
          <a:prstGeom prst="rect">
            <a:avLst/>
          </a:prstGeom>
          <a:noFill/>
        </p:spPr>
      </p:pic>
      <p:sp>
        <p:nvSpPr>
          <p:cNvPr id="18436" name="AutoShape 4" descr="http://swbiodiversity.org/images/vasc_herbarium_images/Poaceae/photos/pens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swbiodiversity.org/images/vasc_herbarium_images/Poaceae/photos/pens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09800"/>
            <a:ext cx="3352800" cy="2514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781800" y="533400"/>
            <a:ext cx="2210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farm4.static.flickr.co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10400" y="152400"/>
            <a:ext cx="2001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swbiodiversity.org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174</a:t>
            </a:r>
            <a:br>
              <a:rPr lang="en-US" dirty="0" smtClean="0"/>
            </a:br>
            <a:r>
              <a:rPr lang="en-US" i="1" dirty="0" smtClean="0"/>
              <a:t>Petunia x </a:t>
            </a:r>
            <a:r>
              <a:rPr lang="en-US" i="1" dirty="0" err="1" smtClean="0"/>
              <a:t>hybrida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Petunia</a:t>
            </a:r>
            <a:endParaRPr lang="en-US" dirty="0"/>
          </a:p>
        </p:txBody>
      </p:sp>
      <p:pic>
        <p:nvPicPr>
          <p:cNvPr id="17410" name="Picture 2" descr="http://oregonstate.edu/dept/ldplants/images/petunia-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3686175" cy="2781300"/>
          </a:xfrm>
          <a:prstGeom prst="rect">
            <a:avLst/>
          </a:prstGeom>
          <a:noFill/>
        </p:spPr>
      </p:pic>
      <p:pic>
        <p:nvPicPr>
          <p:cNvPr id="17412" name="Picture 4" descr="http://oregonstate.edu/dept/ldplants/images/petunia-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86000"/>
            <a:ext cx="3810000" cy="2524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86600" y="22860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oregonstate.edu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175</a:t>
            </a:r>
            <a:br>
              <a:rPr lang="en-US" dirty="0" smtClean="0"/>
            </a:br>
            <a:r>
              <a:rPr lang="en-US" i="1" dirty="0" smtClean="0"/>
              <a:t>Philodendron </a:t>
            </a:r>
            <a:r>
              <a:rPr lang="en-US" i="1" dirty="0" err="1" smtClean="0"/>
              <a:t>scandens</a:t>
            </a:r>
            <a:r>
              <a:rPr lang="en-US" i="1" dirty="0" smtClean="0"/>
              <a:t> </a:t>
            </a:r>
            <a:r>
              <a:rPr lang="en-US" i="1" dirty="0" err="1" smtClean="0"/>
              <a:t>oxycardium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Heartleaf Philodendron</a:t>
            </a:r>
            <a:endParaRPr lang="en-US" dirty="0"/>
          </a:p>
        </p:txBody>
      </p:sp>
      <p:pic>
        <p:nvPicPr>
          <p:cNvPr id="16386" name="Picture 2" descr="http://www.plantoftheweek.org/image/phi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62200"/>
            <a:ext cx="4584700" cy="3438525"/>
          </a:xfrm>
          <a:prstGeom prst="rect">
            <a:avLst/>
          </a:prstGeom>
          <a:noFill/>
        </p:spPr>
      </p:pic>
      <p:pic>
        <p:nvPicPr>
          <p:cNvPr id="16388" name="Picture 4" descr="http://upload.wikimedia.org/wikipedia/commons/d/d3/Philodendron_scandens_subsp_oxycardiu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3714" y="1981200"/>
            <a:ext cx="2131686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34200" y="15240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plantoftheweek.org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1400" y="5334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wikimedia.org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176</a:t>
            </a:r>
            <a:br>
              <a:rPr lang="en-US" dirty="0" smtClean="0"/>
            </a:br>
            <a:r>
              <a:rPr lang="en-US" i="1" dirty="0" err="1" smtClean="0"/>
              <a:t>Picea</a:t>
            </a:r>
            <a:r>
              <a:rPr lang="en-US" i="1" dirty="0" smtClean="0"/>
              <a:t> </a:t>
            </a:r>
            <a:r>
              <a:rPr lang="en-US" i="1" dirty="0" err="1" smtClean="0"/>
              <a:t>abes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Norway Spruce</a:t>
            </a:r>
            <a:endParaRPr lang="en-US" dirty="0"/>
          </a:p>
        </p:txBody>
      </p:sp>
      <p:pic>
        <p:nvPicPr>
          <p:cNvPr id="15362" name="Picture 2" descr="http://en.wikivisual.com/images/8/81/Picea_ab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3391020" cy="4695825"/>
          </a:xfrm>
          <a:prstGeom prst="rect">
            <a:avLst/>
          </a:prstGeom>
          <a:noFill/>
        </p:spPr>
      </p:pic>
      <p:pic>
        <p:nvPicPr>
          <p:cNvPr id="15364" name="Picture 4" descr="http://www.cirrusimage.com/Trees/spruce/Norway_spruce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752600"/>
            <a:ext cx="3647601" cy="48609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34200" y="533400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en.wikivisual.com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0" y="1524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cirrusimage.com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177 </a:t>
            </a:r>
            <a:br>
              <a:rPr lang="en-US" dirty="0" smtClean="0"/>
            </a:br>
            <a:r>
              <a:rPr lang="en-US" dirty="0" err="1" smtClean="0"/>
              <a:t>Picea</a:t>
            </a:r>
            <a:r>
              <a:rPr lang="en-US" dirty="0" smtClean="0"/>
              <a:t> </a:t>
            </a:r>
            <a:r>
              <a:rPr lang="en-US" dirty="0" err="1" smtClean="0"/>
              <a:t>pungens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Colorado (Blue) Spruce</a:t>
            </a:r>
            <a:endParaRPr lang="en-US" dirty="0"/>
          </a:p>
        </p:txBody>
      </p:sp>
      <p:pic>
        <p:nvPicPr>
          <p:cNvPr id="14338" name="Picture 2" descr="http://www.goodnewsgardening.com/images/trees/Picea%20Pungens%20glau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62200"/>
            <a:ext cx="2857500" cy="3743325"/>
          </a:xfrm>
          <a:prstGeom prst="rect">
            <a:avLst/>
          </a:prstGeom>
          <a:noFill/>
        </p:spPr>
      </p:pic>
      <p:pic>
        <p:nvPicPr>
          <p:cNvPr id="14340" name="Picture 4" descr="http://bioweb.uwlax.edu/bio203/s2009/hanford_kyle/images/Blue%20spruce%20cone%20hanging%20Wikipe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981200"/>
            <a:ext cx="3429000" cy="4286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72200" y="60960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goodnewsgardening.com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0400" y="15240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bioweb.uwlax.edu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178</a:t>
            </a:r>
            <a:br>
              <a:rPr lang="en-US" dirty="0" smtClean="0"/>
            </a:br>
            <a:r>
              <a:rPr lang="en-US" i="1" dirty="0" err="1" smtClean="0"/>
              <a:t>Pieris</a:t>
            </a:r>
            <a:r>
              <a:rPr lang="en-US" i="1" dirty="0" smtClean="0"/>
              <a:t> japonica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Lily-of-the-Valley Bush</a:t>
            </a:r>
            <a:endParaRPr lang="en-US" dirty="0"/>
          </a:p>
        </p:txBody>
      </p:sp>
      <p:pic>
        <p:nvPicPr>
          <p:cNvPr id="13314" name="Picture 2" descr="http://images.whiteflowerfarm.com/6615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4048125" cy="3571875"/>
          </a:xfrm>
          <a:prstGeom prst="rect">
            <a:avLst/>
          </a:prstGeom>
          <a:noFill/>
        </p:spPr>
      </p:pic>
      <p:pic>
        <p:nvPicPr>
          <p:cNvPr id="13318" name="Picture 6" descr="http://australian-insects.com/lepidoptera/plants/eric/pieris-japo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86000"/>
            <a:ext cx="3810000" cy="353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867400" y="60960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images.whiteflowerfarm.com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53200" y="152400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australian-insects.com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161</a:t>
            </a:r>
            <a:br>
              <a:rPr lang="en-US" dirty="0" smtClean="0"/>
            </a:br>
            <a:r>
              <a:rPr lang="en-US" dirty="0" smtClean="0"/>
              <a:t>Magnolia </a:t>
            </a:r>
            <a:r>
              <a:rPr lang="en-US" dirty="0" err="1" smtClean="0"/>
              <a:t>graniflora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err="1" smtClean="0"/>
              <a:t>Soutern</a:t>
            </a:r>
            <a:r>
              <a:rPr lang="en-US" dirty="0" smtClean="0"/>
              <a:t> Magnolia</a:t>
            </a:r>
            <a:endParaRPr lang="en-US" dirty="0"/>
          </a:p>
        </p:txBody>
      </p:sp>
      <p:pic>
        <p:nvPicPr>
          <p:cNvPr id="38914" name="Picture 2" descr="http://www.banwnursery.co.uk/images/magnolia%20grandiflora%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5090208" cy="4114800"/>
          </a:xfrm>
          <a:prstGeom prst="rect">
            <a:avLst/>
          </a:prstGeom>
          <a:noFill/>
        </p:spPr>
      </p:pic>
      <p:pic>
        <p:nvPicPr>
          <p:cNvPr id="38916" name="Picture 4" descr="http://upload.wikimedia.org/wikipedia/commons/4/4c/Magnolia_grandiflora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2511" y="1828800"/>
            <a:ext cx="3451489" cy="4648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0" y="152400"/>
            <a:ext cx="2103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banwnursery.co.uk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39000" y="6096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wikimedia.org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179</a:t>
            </a:r>
            <a:br>
              <a:rPr lang="en-US" dirty="0" smtClean="0"/>
            </a:b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mugo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err="1" smtClean="0"/>
              <a:t>Mugo</a:t>
            </a:r>
            <a:r>
              <a:rPr lang="en-US" dirty="0" smtClean="0"/>
              <a:t> Pine</a:t>
            </a:r>
            <a:endParaRPr lang="en-US" dirty="0"/>
          </a:p>
        </p:txBody>
      </p:sp>
      <p:pic>
        <p:nvPicPr>
          <p:cNvPr id="12290" name="Picture 2" descr="http://www.paghat.com/images/mugo_f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3095625" cy="2676525"/>
          </a:xfrm>
          <a:prstGeom prst="rect">
            <a:avLst/>
          </a:prstGeom>
          <a:noFill/>
        </p:spPr>
      </p:pic>
      <p:pic>
        <p:nvPicPr>
          <p:cNvPr id="12292" name="Picture 4" descr="http://farm4.static.flickr.com/3401/3343452538_e986ec3f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905000"/>
            <a:ext cx="3571875" cy="4762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91400" y="53340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paghat.com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53200" y="152400"/>
            <a:ext cx="240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farm4.static.flickr.com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180</a:t>
            </a:r>
            <a:br>
              <a:rPr lang="en-US" dirty="0" smtClean="0"/>
            </a:b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stobus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Eastern White Pine</a:t>
            </a:r>
            <a:endParaRPr lang="en-US" dirty="0"/>
          </a:p>
        </p:txBody>
      </p:sp>
      <p:pic>
        <p:nvPicPr>
          <p:cNvPr id="11266" name="Picture 2" descr="http://www.cas.vanderbilt.edu/bioimages/p/wpist--tw17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362200"/>
            <a:ext cx="4114800" cy="2743200"/>
          </a:xfrm>
          <a:prstGeom prst="rect">
            <a:avLst/>
          </a:prstGeom>
          <a:noFill/>
        </p:spPr>
      </p:pic>
      <p:pic>
        <p:nvPicPr>
          <p:cNvPr id="11268" name="Picture 4" descr="http://www.abnativeplants.com/_ccLib/image/plants/DETA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209800"/>
            <a:ext cx="2857500" cy="2857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533400"/>
            <a:ext cx="2608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www.cas.vanderbilt.edu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152400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abnativeplants.com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181</a:t>
            </a:r>
            <a:br>
              <a:rPr lang="en-US" dirty="0" smtClean="0"/>
            </a:b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sylvestris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Scotch Pine</a:t>
            </a:r>
            <a:endParaRPr lang="en-US" dirty="0"/>
          </a:p>
        </p:txBody>
      </p:sp>
      <p:pic>
        <p:nvPicPr>
          <p:cNvPr id="10242" name="Picture 2" descr="http://www.aroma-pure.com/images/ScotchP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09800"/>
            <a:ext cx="3067050" cy="2914650"/>
          </a:xfrm>
          <a:prstGeom prst="rect">
            <a:avLst/>
          </a:prstGeom>
          <a:noFill/>
        </p:spPr>
      </p:pic>
      <p:pic>
        <p:nvPicPr>
          <p:cNvPr id="10244" name="Picture 4" descr="http://www.scandinavianmountains.com/images/flora-fauna/trees/scots-p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133600"/>
            <a:ext cx="3095625" cy="3095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62800" y="1524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aroma-pure.com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182</a:t>
            </a:r>
            <a:br>
              <a:rPr lang="en-US" dirty="0" smtClean="0"/>
            </a:br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thumbergiana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Japanese Black Pine</a:t>
            </a:r>
            <a:endParaRPr lang="en-US" dirty="0"/>
          </a:p>
        </p:txBody>
      </p:sp>
      <p:pic>
        <p:nvPicPr>
          <p:cNvPr id="9218" name="Picture 2" descr="http://plantfinder.sunset.com/images/pinus-104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438400"/>
            <a:ext cx="2857500" cy="2857500"/>
          </a:xfrm>
          <a:prstGeom prst="rect">
            <a:avLst/>
          </a:prstGeom>
          <a:noFill/>
        </p:spPr>
      </p:pic>
      <p:sp>
        <p:nvSpPr>
          <p:cNvPr id="9220" name="AutoShape 4" descr="http://www.greergardens.com/images/Conifers/Pinus%20thunbergiana%20Banshoho2.JPG"/>
          <p:cNvSpPr>
            <a:spLocks noChangeAspect="1" noChangeArrowheads="1"/>
          </p:cNvSpPr>
          <p:nvPr/>
        </p:nvSpPr>
        <p:spPr bwMode="auto">
          <a:xfrm>
            <a:off x="63500" y="-136525"/>
            <a:ext cx="8296275" cy="606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www.greergardens.com/images/Conifers/Pinus%20thunbergiana%20Banshoh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438400"/>
            <a:ext cx="3312432" cy="24225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53200" y="609600"/>
            <a:ext cx="2493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plantfinder.sunset.com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34200" y="22860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greergardens.com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183</a:t>
            </a:r>
            <a:br>
              <a:rPr lang="en-US" dirty="0" smtClean="0"/>
            </a:br>
            <a:r>
              <a:rPr lang="en-US" i="1" dirty="0" err="1" smtClean="0"/>
              <a:t>Platanus</a:t>
            </a:r>
            <a:r>
              <a:rPr lang="en-US" i="1" dirty="0" smtClean="0"/>
              <a:t> x </a:t>
            </a:r>
            <a:r>
              <a:rPr lang="en-US" i="1" dirty="0" err="1" smtClean="0"/>
              <a:t>acerifolia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London </a:t>
            </a:r>
            <a:r>
              <a:rPr lang="en-US" dirty="0" err="1" smtClean="0"/>
              <a:t>Planetree</a:t>
            </a:r>
            <a:endParaRPr lang="en-US" dirty="0"/>
          </a:p>
        </p:txBody>
      </p:sp>
      <p:pic>
        <p:nvPicPr>
          <p:cNvPr id="8194" name="Picture 2" descr="The flaking bark of the sycamore, Platanus X acerifolia, London plane 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2857500" cy="4210050"/>
          </a:xfrm>
          <a:prstGeom prst="rect">
            <a:avLst/>
          </a:prstGeom>
          <a:noFill/>
        </p:spPr>
      </p:pic>
      <p:pic>
        <p:nvPicPr>
          <p:cNvPr id="8196" name="Picture 4" descr="http://2.bp.blogspot.com/_oH7YVmRWh-s/SPJzfgDn0rI/AAAAAAAAB9o/p_K3gSBVkQM/s400/London+plane+le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209800"/>
            <a:ext cx="2895600" cy="2171700"/>
          </a:xfrm>
          <a:prstGeom prst="rect">
            <a:avLst/>
          </a:prstGeom>
          <a:noFill/>
        </p:spPr>
      </p:pic>
      <p:pic>
        <p:nvPicPr>
          <p:cNvPr id="8198" name="Picture 6" descr="http://troymi.gov/parksrec/trees/treestoplant/LondonPlanetre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286000"/>
            <a:ext cx="2457450" cy="37909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010400" y="533400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botgard.ucla.edu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34200" y="15240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2.bp.blogspot.com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96200" y="91440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troymi.gov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184</a:t>
            </a:r>
            <a:br>
              <a:rPr lang="en-US" dirty="0" smtClean="0"/>
            </a:br>
            <a:r>
              <a:rPr lang="en-US" dirty="0" err="1" smtClean="0"/>
              <a:t>Poa</a:t>
            </a:r>
            <a:r>
              <a:rPr lang="en-US" dirty="0" smtClean="0"/>
              <a:t> </a:t>
            </a:r>
            <a:r>
              <a:rPr lang="en-US" dirty="0" err="1" smtClean="0"/>
              <a:t>pratensis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smtClean="0"/>
              <a:t>Kentucky Bluegrass</a:t>
            </a:r>
            <a:endParaRPr lang="en-US" dirty="0"/>
          </a:p>
        </p:txBody>
      </p:sp>
      <p:pic>
        <p:nvPicPr>
          <p:cNvPr id="12290" name="Picture 2" descr="http://www.sod-depot.com/Mello%20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6116485" cy="38576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15200" y="457200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sod-depot.com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185</a:t>
            </a:r>
            <a:br>
              <a:rPr lang="en-US" dirty="0" smtClean="0"/>
            </a:br>
            <a:r>
              <a:rPr lang="en-US" i="1" dirty="0" err="1" smtClean="0"/>
              <a:t>Podocarpus</a:t>
            </a:r>
            <a:r>
              <a:rPr lang="en-US" i="1" dirty="0" smtClean="0"/>
              <a:t> </a:t>
            </a:r>
            <a:r>
              <a:rPr lang="en-US" i="1" dirty="0" err="1" smtClean="0"/>
              <a:t>macrophyllus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Southern Yew</a:t>
            </a:r>
            <a:endParaRPr lang="en-US" dirty="0"/>
          </a:p>
        </p:txBody>
      </p:sp>
      <p:pic>
        <p:nvPicPr>
          <p:cNvPr id="6146" name="Picture 2" descr="http://www.arthurleej.com/images/PodoFem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3289300" cy="4383440"/>
          </a:xfrm>
          <a:prstGeom prst="rect">
            <a:avLst/>
          </a:prstGeom>
          <a:noFill/>
        </p:spPr>
      </p:pic>
      <p:pic>
        <p:nvPicPr>
          <p:cNvPr id="6148" name="Picture 4" descr="http://img.hgtv.com/HGTV/2004/01/14/dl_japanese_yew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1200"/>
            <a:ext cx="4267200" cy="32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91400" y="15240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arthurleej.com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67600" y="533400"/>
            <a:ext cx="153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img.hgtv.com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186</a:t>
            </a:r>
            <a:br>
              <a:rPr lang="en-US" dirty="0" smtClean="0"/>
            </a:br>
            <a:r>
              <a:rPr lang="en-US" i="1" dirty="0" err="1" smtClean="0"/>
              <a:t>Potentilla</a:t>
            </a:r>
            <a:r>
              <a:rPr lang="en-US" i="1" dirty="0" smtClean="0"/>
              <a:t> </a:t>
            </a:r>
            <a:r>
              <a:rPr lang="en-US" i="1" dirty="0" err="1" smtClean="0"/>
              <a:t>fruticosa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smtClean="0"/>
              <a:t>Shrubby Cinquefoil</a:t>
            </a:r>
            <a:endParaRPr lang="en-US" dirty="0"/>
          </a:p>
        </p:txBody>
      </p:sp>
      <p:pic>
        <p:nvPicPr>
          <p:cNvPr id="5122" name="Picture 2" descr="http://www.windowtothegarden.com/Plant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1600200" cy="1191638"/>
          </a:xfrm>
          <a:prstGeom prst="rect">
            <a:avLst/>
          </a:prstGeom>
          <a:noFill/>
        </p:spPr>
      </p:pic>
      <p:pic>
        <p:nvPicPr>
          <p:cNvPr id="5128" name="Picture 8" descr="File:Dasiphora floribunda 569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857500"/>
            <a:ext cx="2667000" cy="4000500"/>
          </a:xfrm>
          <a:prstGeom prst="rect">
            <a:avLst/>
          </a:prstGeom>
          <a:noFill/>
        </p:spPr>
      </p:pic>
      <p:pic>
        <p:nvPicPr>
          <p:cNvPr id="5130" name="Picture 10" descr="Potentil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076575"/>
            <a:ext cx="5524500" cy="37814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248400" y="106680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windowtothegarden.com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10400" y="68580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en.wikipedia.org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29400" y="304800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thegardenhelper.com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187</a:t>
            </a:r>
            <a:br>
              <a:rPr lang="en-US" dirty="0" smtClean="0"/>
            </a:br>
            <a:r>
              <a:rPr lang="en-US" i="1" dirty="0" err="1" smtClean="0"/>
              <a:t>Prunus</a:t>
            </a:r>
            <a:r>
              <a:rPr lang="en-US" i="1" dirty="0" smtClean="0"/>
              <a:t> </a:t>
            </a:r>
            <a:r>
              <a:rPr lang="en-US" i="1" dirty="0" err="1" smtClean="0"/>
              <a:t>laurocerasus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Cherry Laurel</a:t>
            </a:r>
            <a:endParaRPr lang="en-US" dirty="0"/>
          </a:p>
        </p:txBody>
      </p:sp>
      <p:pic>
        <p:nvPicPr>
          <p:cNvPr id="4098" name="Picture 2" descr="File:Karayemiş-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1"/>
            <a:ext cx="4370623" cy="3276600"/>
          </a:xfrm>
          <a:prstGeom prst="rect">
            <a:avLst/>
          </a:prstGeom>
          <a:noFill/>
        </p:spPr>
      </p:pic>
      <p:pic>
        <p:nvPicPr>
          <p:cNvPr id="4100" name="Picture 4" descr="File:Karayemiş-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057400"/>
            <a:ext cx="4260267" cy="31924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48600" y="228600"/>
            <a:ext cx="118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hlinkClick r:id="rId7" tooltip="tr:Main Page"/>
              </a:rPr>
              <a:t>Wikipedia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188</a:t>
            </a:r>
            <a:br>
              <a:rPr lang="en-US" dirty="0" smtClean="0"/>
            </a:br>
            <a:r>
              <a:rPr lang="en-US" i="1" dirty="0" err="1" smtClean="0"/>
              <a:t>Prunus</a:t>
            </a:r>
            <a:r>
              <a:rPr lang="en-US" i="1" dirty="0" smtClean="0"/>
              <a:t> </a:t>
            </a:r>
            <a:r>
              <a:rPr lang="en-US" i="1" dirty="0" err="1" smtClean="0"/>
              <a:t>serrulata</a:t>
            </a:r>
            <a:r>
              <a:rPr lang="en-US" i="1" dirty="0" smtClean="0"/>
              <a:t> </a:t>
            </a:r>
            <a:r>
              <a:rPr lang="en-US" dirty="0" smtClean="0"/>
              <a:t>‘</a:t>
            </a:r>
            <a:r>
              <a:rPr lang="en-US" dirty="0" err="1" smtClean="0"/>
              <a:t>Kwanzan</a:t>
            </a:r>
            <a:r>
              <a:rPr lang="en-US" dirty="0" smtClean="0"/>
              <a:t>’</a:t>
            </a:r>
            <a:br>
              <a:rPr lang="en-US" dirty="0" smtClean="0"/>
            </a:br>
            <a:r>
              <a:rPr lang="en-US" dirty="0" err="1" smtClean="0"/>
              <a:t>Kwanzan</a:t>
            </a:r>
            <a:r>
              <a:rPr lang="en-US" dirty="0" smtClean="0"/>
              <a:t> Japanese Flowering Cherry</a:t>
            </a:r>
            <a:endParaRPr lang="en-US" dirty="0"/>
          </a:p>
        </p:txBody>
      </p:sp>
      <p:pic>
        <p:nvPicPr>
          <p:cNvPr id="3074" name="Picture 2" descr="File:Prunus serrulata (2004-04-19)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514600"/>
            <a:ext cx="2743200" cy="3657600"/>
          </a:xfrm>
          <a:prstGeom prst="rect">
            <a:avLst/>
          </a:prstGeom>
          <a:noFill/>
        </p:spPr>
      </p:pic>
      <p:pic>
        <p:nvPicPr>
          <p:cNvPr id="3076" name="Picture 4" descr="File:Prunus serrulata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286000"/>
            <a:ext cx="3028950" cy="4038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48600" y="152400"/>
            <a:ext cx="118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hlinkClick r:id="rId7" tooltip="tr:Main Page"/>
              </a:rPr>
              <a:t>Wikipedia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162</a:t>
            </a:r>
            <a:br>
              <a:rPr lang="en-US" dirty="0" smtClean="0"/>
            </a:br>
            <a:r>
              <a:rPr lang="en-US" dirty="0" smtClean="0"/>
              <a:t>Magnolia x </a:t>
            </a:r>
            <a:r>
              <a:rPr lang="en-US" dirty="0" err="1" smtClean="0"/>
              <a:t>soulangiana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smtClean="0"/>
              <a:t>Chinese (Saucer) Magnolia</a:t>
            </a:r>
            <a:endParaRPr lang="en-US" dirty="0"/>
          </a:p>
        </p:txBody>
      </p:sp>
      <p:pic>
        <p:nvPicPr>
          <p:cNvPr id="37890" name="Picture 2" descr="http://www.magnoliasociety.org/checklist_images/Paul%20Cook-Kn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3657600" cy="2743200"/>
          </a:xfrm>
          <a:prstGeom prst="rect">
            <a:avLst/>
          </a:prstGeom>
          <a:noFill/>
        </p:spPr>
      </p:pic>
      <p:pic>
        <p:nvPicPr>
          <p:cNvPr id="37892" name="Picture 4" descr="http://www.magnoliasociety.org/checklist_images/Pink%20Goblet-Kn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2743200" cy="3524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05600" y="152400"/>
            <a:ext cx="221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magnoliasociety.org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189</a:t>
            </a:r>
            <a:br>
              <a:rPr lang="en-US" dirty="0" smtClean="0"/>
            </a:br>
            <a:r>
              <a:rPr lang="en-US" i="1" dirty="0" err="1" smtClean="0"/>
              <a:t>Pyracantha</a:t>
            </a:r>
            <a:r>
              <a:rPr lang="en-US" i="1" dirty="0" smtClean="0"/>
              <a:t> </a:t>
            </a:r>
            <a:r>
              <a:rPr lang="en-US" i="1" dirty="0" err="1" smtClean="0"/>
              <a:t>coccinea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Firethorn</a:t>
            </a:r>
            <a:endParaRPr lang="en-US" dirty="0"/>
          </a:p>
        </p:txBody>
      </p:sp>
      <p:pic>
        <p:nvPicPr>
          <p:cNvPr id="2052" name="Picture 4" descr="http://sacredorigin.com/images/firethorn_pyracantha_coccin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57400"/>
            <a:ext cx="4366769" cy="3276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86600" y="152400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sacredorigin.com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163 </a:t>
            </a:r>
            <a:br>
              <a:rPr lang="en-US" dirty="0" smtClean="0"/>
            </a:br>
            <a:r>
              <a:rPr lang="en-US" dirty="0" err="1" smtClean="0"/>
              <a:t>Mahonia</a:t>
            </a:r>
            <a:r>
              <a:rPr lang="en-US" dirty="0" smtClean="0"/>
              <a:t> </a:t>
            </a:r>
            <a:r>
              <a:rPr lang="en-US" dirty="0" err="1" smtClean="0"/>
              <a:t>aquifolia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smtClean="0"/>
              <a:t>Oregon Grape</a:t>
            </a:r>
            <a:endParaRPr lang="en-US" dirty="0"/>
          </a:p>
        </p:txBody>
      </p:sp>
      <p:pic>
        <p:nvPicPr>
          <p:cNvPr id="36866" name="Picture 2" descr="http://www.plantcare.com/oldSite/httpdocs/images/namedImages/Mahonia_Aquifol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5500994" cy="3733800"/>
          </a:xfrm>
          <a:prstGeom prst="rect">
            <a:avLst/>
          </a:prstGeom>
          <a:noFill/>
        </p:spPr>
      </p:pic>
      <p:pic>
        <p:nvPicPr>
          <p:cNvPr id="36868" name="Picture 4" descr="http://wolf.mind.net/swsbm/Images/New9-2001/Mahonia_aquifolia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514600"/>
            <a:ext cx="3670300" cy="253232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15200" y="2286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plantcare.com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200" y="7620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wolf.mind.net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164</a:t>
            </a:r>
            <a:br>
              <a:rPr lang="en-US" dirty="0" smtClean="0"/>
            </a:br>
            <a:r>
              <a:rPr lang="en-US" dirty="0" err="1" smtClean="0"/>
              <a:t>Malus</a:t>
            </a:r>
            <a:r>
              <a:rPr lang="en-US" dirty="0" smtClean="0"/>
              <a:t> spp. &amp; cv.</a:t>
            </a:r>
            <a:br>
              <a:rPr lang="en-US" dirty="0" smtClean="0"/>
            </a:br>
            <a:r>
              <a:rPr lang="en-US" dirty="0" smtClean="0"/>
              <a:t>Flowering Crabapple</a:t>
            </a:r>
            <a:endParaRPr lang="en-US" dirty="0"/>
          </a:p>
        </p:txBody>
      </p:sp>
      <p:pic>
        <p:nvPicPr>
          <p:cNvPr id="35842" name="Picture 2" descr="http://bowerbirdz.files.wordpress.com/2008/10/a-cra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4343400" cy="3371850"/>
          </a:xfrm>
          <a:prstGeom prst="rect">
            <a:avLst/>
          </a:prstGeom>
          <a:noFill/>
        </p:spPr>
      </p:pic>
      <p:pic>
        <p:nvPicPr>
          <p:cNvPr id="35844" name="Picture 4" descr="http://www.mobot.org/gardeninghelp/images/Gardens/Bloom9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8900" y="2133600"/>
            <a:ext cx="3975100" cy="297511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62600" y="15240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bowerbirdz.files.wordpress.com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43800" y="60960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mobot.org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165</a:t>
            </a:r>
            <a:br>
              <a:rPr lang="en-US" dirty="0" smtClean="0"/>
            </a:br>
            <a:r>
              <a:rPr lang="en-US" dirty="0" err="1" smtClean="0"/>
              <a:t>Myrica</a:t>
            </a:r>
            <a:r>
              <a:rPr lang="en-US" dirty="0" smtClean="0"/>
              <a:t> </a:t>
            </a:r>
            <a:r>
              <a:rPr lang="en-US" dirty="0" err="1" smtClean="0"/>
              <a:t>pensylvanica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Bayberry</a:t>
            </a:r>
            <a:endParaRPr lang="en-US" dirty="0"/>
          </a:p>
        </p:txBody>
      </p:sp>
      <p:pic>
        <p:nvPicPr>
          <p:cNvPr id="34818" name="Picture 2" descr="http://farm3.static.flickr.com/2308/2869365858_95799bc5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19400"/>
            <a:ext cx="4762500" cy="3133725"/>
          </a:xfrm>
          <a:prstGeom prst="rect">
            <a:avLst/>
          </a:prstGeom>
          <a:noFill/>
        </p:spPr>
      </p:pic>
      <p:pic>
        <p:nvPicPr>
          <p:cNvPr id="34820" name="Picture 4" descr="http://farm2.static.flickr.com/1055/946095331_57fe2bc79d.jpg?v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895600"/>
            <a:ext cx="3581400" cy="26860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77000" y="228600"/>
            <a:ext cx="240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farm3.static.flickr.com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0" y="609600"/>
            <a:ext cx="240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farm2.static.flickr.com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166</a:t>
            </a:r>
            <a:br>
              <a:rPr lang="en-US" dirty="0" smtClean="0"/>
            </a:br>
            <a:r>
              <a:rPr lang="en-US" dirty="0" err="1" smtClean="0"/>
              <a:t>Nandina</a:t>
            </a:r>
            <a:r>
              <a:rPr lang="en-US" dirty="0" smtClean="0"/>
              <a:t> </a:t>
            </a:r>
            <a:r>
              <a:rPr lang="en-US" dirty="0" err="1" smtClean="0"/>
              <a:t>domestica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Heavenly Bamboo</a:t>
            </a:r>
            <a:endParaRPr lang="en-US" dirty="0"/>
          </a:p>
        </p:txBody>
      </p:sp>
      <p:pic>
        <p:nvPicPr>
          <p:cNvPr id="33794" name="Picture 2" descr="http://www.thegardenhelper.com/pixpg/graphics/nand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05000"/>
            <a:ext cx="4267200" cy="3200400"/>
          </a:xfrm>
          <a:prstGeom prst="rect">
            <a:avLst/>
          </a:prstGeom>
          <a:noFill/>
        </p:spPr>
      </p:pic>
      <p:pic>
        <p:nvPicPr>
          <p:cNvPr id="33796" name="Picture 4" descr="http://media-2.web.britannica.com/eb-media/95/118295-004-961DE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114800"/>
            <a:ext cx="3414889" cy="2514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53200" y="609600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thegardenhelper.com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200" y="228600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media-2.web.britannica.com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167</a:t>
            </a:r>
            <a:br>
              <a:rPr lang="en-US" sz="4000" dirty="0" smtClean="0"/>
            </a:br>
            <a:r>
              <a:rPr lang="en-US" sz="4000" i="1" dirty="0" smtClean="0"/>
              <a:t>Narcissus </a:t>
            </a:r>
            <a:r>
              <a:rPr lang="en-US" sz="4000" i="1" dirty="0" err="1" smtClean="0"/>
              <a:t>pseudonarcissus</a:t>
            </a:r>
            <a:r>
              <a:rPr lang="en-US" sz="4000" dirty="0" smtClean="0"/>
              <a:t> cv.</a:t>
            </a:r>
            <a:br>
              <a:rPr lang="en-US" sz="4000" dirty="0" smtClean="0"/>
            </a:br>
            <a:r>
              <a:rPr lang="en-US" sz="4000" dirty="0" smtClean="0"/>
              <a:t>Daffodil</a:t>
            </a:r>
          </a:p>
        </p:txBody>
      </p:sp>
      <p:pic>
        <p:nvPicPr>
          <p:cNvPr id="18435" name="Picture 5" descr="http://upload.wikimedia.org/wikipedia/commons/d/d1/Narcissus_pseudonarcissus_flower_–_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314499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F:\photos\Floral Curriculum\flowers\P1050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3815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affodil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371600"/>
            <a:ext cx="2057400" cy="274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affodil grou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267200"/>
            <a:ext cx="2971800" cy="222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315200" y="1524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wikimedia.org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168</a:t>
            </a:r>
            <a:br>
              <a:rPr lang="en-US" dirty="0" smtClean="0"/>
            </a:br>
            <a:r>
              <a:rPr lang="en-US" dirty="0" smtClean="0"/>
              <a:t>Nyssa </a:t>
            </a:r>
            <a:r>
              <a:rPr lang="en-US" dirty="0" err="1" smtClean="0"/>
              <a:t>sylvatica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Sour (Black) Gum</a:t>
            </a:r>
            <a:endParaRPr lang="en-US" dirty="0"/>
          </a:p>
        </p:txBody>
      </p:sp>
      <p:pic>
        <p:nvPicPr>
          <p:cNvPr id="23554" name="Picture 2" descr="http://www.rainkc.com/_ccLib/image/plants/DETA-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082800" cy="3124200"/>
          </a:xfrm>
          <a:prstGeom prst="rect">
            <a:avLst/>
          </a:prstGeom>
          <a:noFill/>
        </p:spPr>
      </p:pic>
      <p:pic>
        <p:nvPicPr>
          <p:cNvPr id="23556" name="Picture 4" descr="http://www.ces.ncsu.edu/johnston/homehort2/black_g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905000"/>
            <a:ext cx="4286250" cy="3048000"/>
          </a:xfrm>
          <a:prstGeom prst="rect">
            <a:avLst/>
          </a:prstGeom>
          <a:noFill/>
        </p:spPr>
      </p:pic>
      <p:pic>
        <p:nvPicPr>
          <p:cNvPr id="23558" name="Picture 6" descr="http://www.mobot.org/plantscience/resbot/flor/wny-niag/nyssa-sylvatic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657600"/>
            <a:ext cx="2114550" cy="2819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96200" y="99060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rainkc.com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91400" y="6096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ces.ncsu.edu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96200" y="15240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mobot.org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200</TotalTime>
  <Words>500</Words>
  <Application>Microsoft Office PowerPoint</Application>
  <PresentationFormat>On-screen Show (4:3)</PresentationFormat>
  <Paragraphs>197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Solstice</vt:lpstr>
      <vt:lpstr>Nursery/Landscape Plant Identification</vt:lpstr>
      <vt:lpstr>161 Magnolia graniflora cv. Soutern Magnolia</vt:lpstr>
      <vt:lpstr>162 Magnolia x soulangiana cv. Chinese (Saucer) Magnolia</vt:lpstr>
      <vt:lpstr>163  Mahonia aquifolia cv. Oregon Grape</vt:lpstr>
      <vt:lpstr>164 Malus spp. &amp; cv. Flowering Crabapple</vt:lpstr>
      <vt:lpstr>165 Myrica pensylvanica Bayberry</vt:lpstr>
      <vt:lpstr>166 Nandina domestica Heavenly Bamboo</vt:lpstr>
      <vt:lpstr>167 Narcissus pseudonarcissus cv. Daffodil</vt:lpstr>
      <vt:lpstr>168 Nyssa sylvatica Sour (Black) Gum</vt:lpstr>
      <vt:lpstr>169 Pachysandra terminalis Japanese Spurge</vt:lpstr>
      <vt:lpstr>170 Paeonia hybrid cv. Peony</vt:lpstr>
      <vt:lpstr>171 Parthenocissus tricuspidata Boston Ivy</vt:lpstr>
      <vt:lpstr>172 Pelargonium x hortorum cv. Zonal Geranium</vt:lpstr>
      <vt:lpstr>173 Pennisetum ruppelia Fountain Grass</vt:lpstr>
      <vt:lpstr>174 Petunia x hybrida cv. Petunia</vt:lpstr>
      <vt:lpstr> 175 Philodendron scandens oxycardium Heartleaf Philodendron</vt:lpstr>
      <vt:lpstr>176 Picea abes Norway Spruce</vt:lpstr>
      <vt:lpstr>177  Picea pungens Colorado (Blue) Spruce</vt:lpstr>
      <vt:lpstr>178 Pieris japonica Lily-of-the-Valley Bush</vt:lpstr>
      <vt:lpstr>179 Pinus mugo Mugo Pine</vt:lpstr>
      <vt:lpstr>180 Pinus stobus Eastern White Pine</vt:lpstr>
      <vt:lpstr>181 Pinus sylvestris Scotch Pine</vt:lpstr>
      <vt:lpstr>182 Pinus thumbergiana Japanese Black Pine</vt:lpstr>
      <vt:lpstr>183 Platanus x acerifolia London Planetree</vt:lpstr>
      <vt:lpstr>184 Poa pratensis cv. Kentucky Bluegrass</vt:lpstr>
      <vt:lpstr>185 Podocarpus macrophyllus Southern Yew</vt:lpstr>
      <vt:lpstr>186 Potentilla fruticosa cv. Shrubby Cinquefoil</vt:lpstr>
      <vt:lpstr>187 Prunus laurocerasus cv. Cherry Laurel</vt:lpstr>
      <vt:lpstr> 188 Prunus serrulata ‘Kwanzan’ Kwanzan Japanese Flowering Cherry</vt:lpstr>
      <vt:lpstr>189 Pyracantha coccinea cv. Firethorn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Plant Identification</dc:title>
  <dc:creator>Brenda Patten</dc:creator>
  <cp:lastModifiedBy>Brenda Patten</cp:lastModifiedBy>
  <cp:revision>37</cp:revision>
  <dcterms:created xsi:type="dcterms:W3CDTF">2010-01-05T22:49:10Z</dcterms:created>
  <dcterms:modified xsi:type="dcterms:W3CDTF">2010-06-09T21:00:52Z</dcterms:modified>
</cp:coreProperties>
</file>