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>
      <p:cViewPr varScale="1">
        <p:scale>
          <a:sx n="84" d="100"/>
          <a:sy n="8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B52C-13AA-43A3-9349-D2A0486051BC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43856-237B-4A85-BAE0-44EDB319F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http://www.netstate.com/states/symb/trees/images/white_oak2.jpg</a:t>
            </a:r>
          </a:p>
          <a:p>
            <a:endParaRPr lang="en-US" dirty="0" smtClean="0"/>
          </a:p>
          <a:p>
            <a:r>
              <a:rPr lang="en-US" dirty="0" smtClean="0"/>
              <a:t>http://naturallandscapenursery.com/White%20Oak.JPG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dicts.info/img/ud/rowan.jpg&amp;imgrefurl=http://www.dicts.info/picture-dictionary.php%3Fw%3Dmountain&amp;usg=__Q2Qqxu2OfwmxTEwCc5SO3rts99k=&amp;h=519&amp;w=700&amp;sz=72&amp;hl=en&amp;start=2&amp;sig2=389cIaIreeTk6PA2bfBqTA&amp;um=1&amp;itbs=1&amp;tbnid=-9V5S_7ZcrwP-M:&amp;tbnh=104&amp;tbnw=140&amp;prev=/images%3Fq%3DSorbus%2Baucuparia%2BEuropean%2BMountain%2BAsh%26um%3D1%26hl%3Den%26sa%3DG%26tbs%3Disch:1&amp;ei=DIQBTIyYGpSS4garx4XTDQ</a:t>
            </a:r>
          </a:p>
          <a:p>
            <a:endParaRPr lang="en-US" dirty="0" smtClean="0"/>
          </a:p>
          <a:p>
            <a:r>
              <a:rPr lang="en-US" dirty="0" smtClean="0"/>
              <a:t>http://www.digitalnaturalhistory.com/images/SorbusHybrid1BrigusOct232004.jpg</a:t>
            </a:r>
          </a:p>
          <a:p>
            <a:endParaRPr lang="en-US" dirty="0" smtClean="0"/>
          </a:p>
          <a:p>
            <a:r>
              <a:rPr lang="en-US" dirty="0" smtClean="0"/>
              <a:t>http://gerrystreenursery.com/pics/European-Mountain-Ash.jpg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www.zahradnictvikub.cz/Foto_druhove/slides/Spiraea%20x%20bumalda%20Anthony%20Waterer.jpg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http://www.lotf.com/plants/shrubs/spireago.jpg</a:t>
            </a:r>
          </a:p>
          <a:p>
            <a:endParaRPr lang="en-US" dirty="0" smtClean="0"/>
          </a:p>
          <a:p>
            <a:r>
              <a:rPr lang="en-US" dirty="0" smtClean="0"/>
              <a:t>http://www.aragriculture.org/Images/plant_db/shrubs/spiraea_bumalda_flfm.jpg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http://www.finegardening.com/cms/uploadedimages/images/gardening/issues_81-90/041088070-02_med.jpg</a:t>
            </a:r>
          </a:p>
          <a:p>
            <a:endParaRPr lang="en-US" dirty="0" smtClean="0"/>
          </a:p>
          <a:p>
            <a:r>
              <a:rPr lang="en-US" dirty="0" smtClean="0"/>
              <a:t>http://www.finegardening.com/CMS/uploadedimages/Images/Gardening/Issues_101-110/041106478_lavendar_lady_lilac_xlg.jpg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http://3.bp.blogspot.com/_eaKbvlcIK10/SD3hazRgwKI/AAAAAAAABtA/qr05rmOZn6w/s400/tagetes%2Bpatula%2Bvarious%2B(own).jpg</a:t>
            </a:r>
          </a:p>
          <a:p>
            <a:endParaRPr lang="en-US" dirty="0" smtClean="0"/>
          </a:p>
          <a:p>
            <a:r>
              <a:rPr lang="en-US" dirty="0" smtClean="0"/>
              <a:t>http://www.pekin.net/pekin108/edison/jrviews/fall99/marfest/images/marigold.jpg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http://www.azarboretum.org/plantlist/baldcypress.jpg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cas.vanderbilt.edu/bioimages/biohires/t/htadi2-lfuplow-close12654.JPG&amp;imgrefurl=http://www.cas.vanderbilt.edu/bioimages/image/t/tadi2-lfuplow-close12654.htm&amp;usg=__8vniZdxZGONHX64pJT1VD0dTisw=&amp;h=1440&amp;w=2160&amp;sz=664&amp;hl=en&amp;start=3&amp;sig2=QfuJB_a96yFXFEwLoGruKQ&amp;um=1&amp;itbs=1&amp;tbnid=rQKLwG_wXasVmM:&amp;tbnh=100&amp;tbnw=150&amp;prev=/images%3Fq%3DTaxodium%2Bdistichum%2BBald%2BCypress%26um%3D1%26hl%3Den%26sa%3DG%26tbs%3Disch:1&amp;ei=U4IBTPXZHJT84AawoIzaDQ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millernursery.com/image/plantPicFiles/SmallWebPics/taxusMediaTautoniS.jpg&amp;imgrefurl=http://www.millernursery.com/plantPages/plantPage.php%3Fplantid%3D335&amp;usg=__UEvdKk_uaHL2jWhRatuSf1cBIPw=&amp;h=356&amp;w=475&amp;sz=44&amp;hl=en&amp;start=10&amp;sig2=iTBWZA8w5wboZMi7dbNTpw&amp;um=1&amp;itbs=1&amp;tbnid=i0qt0_TE8QciWM:&amp;tbnh=97&amp;tbnw=129&amp;prev=/images%3Fq%3DTaxus%2BYew%26um%3D1%26hl%3Den%26sa%3DG%26tbs%3Disch:1&amp;ei=2YEBTJXgMZGC4QbCjrDgDQ</a:t>
            </a:r>
          </a:p>
          <a:p>
            <a:endParaRPr lang="en-US" dirty="0" smtClean="0"/>
          </a:p>
          <a:p>
            <a:r>
              <a:rPr lang="en-US" dirty="0" smtClean="0"/>
              <a:t>http://michaelweishan.com/gardenblog/wp-content/uploads/2009/08/taxus.jpg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http://1.bp.blogspot.com/_Oh85DTQjRFw/RbMDyYCaTvI/AAAAAAAAA7s/ra_ZbfwhWEI/s200/Thuja_orientalis.jpg</a:t>
            </a:r>
          </a:p>
          <a:p>
            <a:endParaRPr lang="en-US" dirty="0" smtClean="0"/>
          </a:p>
          <a:p>
            <a:r>
              <a:rPr lang="en-US" dirty="0" smtClean="0"/>
              <a:t>http://msuplants.com/images/Thuja/Thujaocci_LF02b_Jun13_sma.jpg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http://img.hgtv.com/HGTV/2003/09/30/tough_tilia_cordata_tree_lg.jpg</a:t>
            </a:r>
          </a:p>
          <a:p>
            <a:endParaRPr lang="en-US" dirty="0" smtClean="0"/>
          </a:p>
          <a:p>
            <a:r>
              <a:rPr lang="en-US" dirty="0" smtClean="0"/>
              <a:t>http://www.talltreesgroup.com/Tilia%20cordata.jpg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http://greenspade.com/wp-content/uploads/2008/01/hemlockcan.jpg</a:t>
            </a:r>
          </a:p>
          <a:p>
            <a:endParaRPr lang="en-US" dirty="0" smtClean="0"/>
          </a:p>
          <a:p>
            <a:r>
              <a:rPr lang="en-US" dirty="0" smtClean="0"/>
              <a:t>http://www.yorkccd.org/wordpress/wp-content/uploads/2010/01/CanadianHemlockFrond1.jpg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http://images.pictureshunt.com/pics/t/tulip_flowers-10324.jpg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http://www.bomengids.nl/zomer2004/pics/Moeraseik__Quercus_palustris__Pin_oakimg_4632blad.jpg</a:t>
            </a:r>
          </a:p>
          <a:p>
            <a:endParaRPr lang="en-US" dirty="0" smtClean="0"/>
          </a:p>
          <a:p>
            <a:r>
              <a:rPr lang="en-US" dirty="0" smtClean="0"/>
              <a:t>http://www.uvm.edu/~uvmwalks/1/plantimages/Quercuspalustris06.jpg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http://www.acgnursery.com/images/verbena-mix.jpg</a:t>
            </a:r>
          </a:p>
          <a:p>
            <a:endParaRPr lang="en-US" dirty="0" smtClean="0"/>
          </a:p>
          <a:p>
            <a:r>
              <a:rPr lang="en-US" dirty="0" smtClean="0"/>
              <a:t>http://www.magnoliagardensnursery.com/productdescrip/pictures300/Verbena_BabylonR300.jpg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http://media.growsonyou.com/photos/products/28132.jpg</a:t>
            </a:r>
          </a:p>
          <a:p>
            <a:endParaRPr lang="en-US" dirty="0" smtClean="0"/>
          </a:p>
          <a:p>
            <a:r>
              <a:rPr lang="en-US" dirty="0" smtClean="0"/>
              <a:t>http://australian-insects.com/lepidoptera/plants/capr/viburnum-burkwoodii.jpg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credits to Pat Breen, Oregon State University and Peggy </a:t>
            </a:r>
            <a:r>
              <a:rPr lang="en-US" dirty="0" err="1" smtClean="0"/>
              <a:t>Acott</a:t>
            </a:r>
            <a:r>
              <a:rPr lang="en-US" dirty="0" smtClean="0"/>
              <a:t>, Portland Nursery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http://davidbessler.files.wordpress.com/2008/07/periwinkle1.jpg</a:t>
            </a:r>
          </a:p>
          <a:p>
            <a:endParaRPr lang="en-US" dirty="0" smtClean="0"/>
          </a:p>
          <a:p>
            <a:r>
              <a:rPr lang="en-US" dirty="0" smtClean="0"/>
              <a:t>http://www.daytonnursery.com/encyclopedia/Perennials/Vinca.htm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http://www.extension.umn.edu/projects/yardandgarden/yglnews/images2/Sept12008/art2-3_600px.jpg</a:t>
            </a:r>
          </a:p>
          <a:p>
            <a:endParaRPr lang="en-US" dirty="0" smtClean="0"/>
          </a:p>
          <a:p>
            <a:r>
              <a:rPr lang="en-US" dirty="0" smtClean="0"/>
              <a:t>http://www.extension.umn.edu/projects/yardandgarden/yglnews/images2/Sept12008/art2-2_600px.jpg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http://www.royalcrestnurseries.com/catalog/images/Yucca_filamentosa_7g.jpg</a:t>
            </a:r>
          </a:p>
          <a:p>
            <a:endParaRPr lang="en-US" dirty="0" smtClean="0"/>
          </a:p>
          <a:p>
            <a:r>
              <a:rPr lang="en-US" dirty="0" smtClean="0"/>
              <a:t>http://www.hortmag.com/upload/images/PlantsWeLove/yucca.jpg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http://www.thewildlifeporch.com/media/blogs/twp/F_Zinnia_DistanceMix.jpg</a:t>
            </a:r>
          </a:p>
          <a:p>
            <a:endParaRPr lang="en-US" dirty="0" smtClean="0"/>
          </a:p>
          <a:p>
            <a:r>
              <a:rPr lang="en-US" dirty="0" smtClean="0"/>
              <a:t>http://www.desert-tropicals.com/Plants/Asteraceae/Zinnia_elegans3.jpg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http://www.trees-online.co.uk/images/red-oak-tree-quercus-rubra-381.jpg</a:t>
            </a:r>
          </a:p>
          <a:p>
            <a:endParaRPr lang="en-US" dirty="0" smtClean="0"/>
          </a:p>
          <a:p>
            <a:r>
              <a:rPr lang="en-US" dirty="0" smtClean="0"/>
              <a:t>http://www.aragriculture.org/Images/plant_db/trees/quercus_rubra_fallclfm.jpg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http://www.talltreesgroup.com/Rhododendron%20catawbiense%20%27Roseum%20Elegans%27.jpg</a:t>
            </a:r>
          </a:p>
          <a:p>
            <a:endParaRPr lang="en-US" dirty="0" smtClean="0"/>
          </a:p>
          <a:p>
            <a:r>
              <a:rPr lang="en-US" dirty="0" smtClean="0"/>
              <a:t>http://www.conncoll.edu/ccrec/greennet/arbo/images/cbgchklist/rhodomaximum.jpg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http://gpgreenhouses.ca/images/salviaNemorosaCarradonnaS.jpg</a:t>
            </a:r>
          </a:p>
          <a:p>
            <a:endParaRPr lang="en-US" dirty="0" smtClean="0"/>
          </a:p>
          <a:p>
            <a:r>
              <a:rPr lang="en-US" dirty="0" smtClean="0"/>
              <a:t>http://www.missouriplants.com/Blueopp/Salvia_farinacea_flower.jpg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http://www.cactusjungle.com/images/sedum_spurium_atropurpureum.jpg</a:t>
            </a:r>
          </a:p>
          <a:p>
            <a:endParaRPr lang="en-US" dirty="0" smtClean="0"/>
          </a:p>
          <a:p>
            <a:r>
              <a:rPr lang="en-US" dirty="0" smtClean="0"/>
              <a:t>http://www.rockwallgardens.com/Sedum_spurium__red_form_23June2006.jpg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http://pics.davesgarden.com/pics/2001/08/12/poppysue/bdbdec.jpg</a:t>
            </a:r>
          </a:p>
          <a:p>
            <a:endParaRPr lang="en-US" dirty="0" smtClean="0"/>
          </a:p>
          <a:p>
            <a:r>
              <a:rPr lang="en-US" dirty="0" smtClean="0"/>
              <a:t>http://3.bp.blogspot.com/_eaKbvlcIK10/SG0holYxjnI/AAAAAAAAB_4/04VTJdVtyzY/s400/solenostemon%2Bscutellarioides%2Brainbow%2Bmix%2B(own).jpg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842FB1-62D7-4741-AE9D-A4DD3F248640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vanderbilt.edu/bioimages/biohires/t/htadi2-lfuplow-close12654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</a:t>
            </a:r>
            <a:br>
              <a:rPr lang="en-US" dirty="0" smtClean="0"/>
            </a:br>
            <a:r>
              <a:rPr lang="en-US" dirty="0" smtClean="0"/>
              <a:t>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Q-Z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190-216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198</a:t>
            </a:r>
            <a:br>
              <a:rPr lang="en-US" dirty="0" smtClean="0"/>
            </a:br>
            <a:r>
              <a:rPr lang="en-US" i="1" dirty="0" err="1" smtClean="0"/>
              <a:t>Solenostemon</a:t>
            </a:r>
            <a:r>
              <a:rPr lang="en-US" i="1" dirty="0" smtClean="0"/>
              <a:t> </a:t>
            </a:r>
            <a:r>
              <a:rPr lang="en-US" i="1" dirty="0" err="1" smtClean="0"/>
              <a:t>scutellarioides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Coleus</a:t>
            </a:r>
            <a:endParaRPr lang="en-US" dirty="0"/>
          </a:p>
        </p:txBody>
      </p:sp>
      <p:pic>
        <p:nvPicPr>
          <p:cNvPr id="22530" name="Picture 2" descr="http://pics.davesgarden.com/pics/2001/08/12/poppysue/bdbd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3422650" cy="3352800"/>
          </a:xfrm>
          <a:prstGeom prst="rect">
            <a:avLst/>
          </a:prstGeom>
          <a:noFill/>
        </p:spPr>
      </p:pic>
      <p:pic>
        <p:nvPicPr>
          <p:cNvPr id="22532" name="Picture 4" descr="http://bp2.blogger.com/_eaKbvlcIK10/SG0holYxjnI/AAAAAAAAB_4/04VTJdVtyzY/s400/solenostemon+scutellarioides+rainbow+mix+(own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09800"/>
            <a:ext cx="5283200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25499" y="11430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davesgarden.com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4203" y="762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3.bp.blogspot.com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199</a:t>
            </a:r>
            <a:br>
              <a:rPr lang="en-US" dirty="0" smtClean="0"/>
            </a:br>
            <a:r>
              <a:rPr lang="en-US" i="1" dirty="0" err="1" smtClean="0"/>
              <a:t>Sorbus</a:t>
            </a:r>
            <a:r>
              <a:rPr lang="en-US" i="1" dirty="0" smtClean="0"/>
              <a:t> </a:t>
            </a:r>
            <a:r>
              <a:rPr lang="en-US" i="1" dirty="0" err="1" smtClean="0"/>
              <a:t>aucuparia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European Mountain Ash</a:t>
            </a:r>
            <a:endParaRPr lang="en-US" dirty="0"/>
          </a:p>
        </p:txBody>
      </p:sp>
      <p:pic>
        <p:nvPicPr>
          <p:cNvPr id="21506" name="Picture 2" descr="http://www.dicts.info/img/ud/ro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3288786" cy="2438400"/>
          </a:xfrm>
          <a:prstGeom prst="rect">
            <a:avLst/>
          </a:prstGeom>
          <a:noFill/>
        </p:spPr>
      </p:pic>
      <p:pic>
        <p:nvPicPr>
          <p:cNvPr id="21508" name="Picture 4" descr="http://www.digitalnaturalhistory.com/images/SorbusHybrid1BrigusOct232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67200"/>
            <a:ext cx="3352800" cy="2514600"/>
          </a:xfrm>
          <a:prstGeom prst="rect">
            <a:avLst/>
          </a:prstGeom>
          <a:noFill/>
        </p:spPr>
      </p:pic>
      <p:pic>
        <p:nvPicPr>
          <p:cNvPr id="21510" name="Picture 6" descr="http://gerrystreenursery.com/pics/European-Mountain-A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752600"/>
            <a:ext cx="2969886" cy="4648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12393" y="533400"/>
            <a:ext cx="265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digitalnaturalhistory.com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152400"/>
            <a:ext cx="247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gerrystreenursery.com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96428" y="9144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dicts.info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</a:t>
            </a:r>
            <a:br>
              <a:rPr lang="en-US" dirty="0" smtClean="0"/>
            </a:br>
            <a:r>
              <a:rPr lang="en-US" i="1" dirty="0" err="1" smtClean="0"/>
              <a:t>Spiraea</a:t>
            </a:r>
            <a:r>
              <a:rPr lang="en-US" i="1" dirty="0" smtClean="0"/>
              <a:t> x </a:t>
            </a:r>
            <a:r>
              <a:rPr lang="en-US" i="1" dirty="0" err="1" smtClean="0"/>
              <a:t>bumalda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Bumalda</a:t>
            </a:r>
            <a:r>
              <a:rPr lang="en-US" dirty="0" smtClean="0"/>
              <a:t> </a:t>
            </a:r>
            <a:r>
              <a:rPr lang="en-US" dirty="0" err="1" smtClean="0"/>
              <a:t>Spirea</a:t>
            </a:r>
            <a:endParaRPr lang="en-US" dirty="0"/>
          </a:p>
        </p:txBody>
      </p:sp>
      <p:pic>
        <p:nvPicPr>
          <p:cNvPr id="20482" name="Picture 2" descr="http://www.zahradnictvikub.cz/Foto_druhove/slides/Spiraea%20x%20bumalda%20Anthony%20Wat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810000" cy="3810000"/>
          </a:xfrm>
          <a:prstGeom prst="rect">
            <a:avLst/>
          </a:prstGeom>
          <a:noFill/>
        </p:spPr>
      </p:pic>
      <p:pic>
        <p:nvPicPr>
          <p:cNvPr id="20484" name="Picture 4" descr="http://www.lotf.com/plants/shrubs/spirea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320791" cy="3276600"/>
          </a:xfrm>
          <a:prstGeom prst="rect">
            <a:avLst/>
          </a:prstGeom>
          <a:noFill/>
        </p:spPr>
      </p:pic>
      <p:pic>
        <p:nvPicPr>
          <p:cNvPr id="20486" name="Picture 6" descr="http://www.aragriculture.org/Images/plant_db/shrubs/spiraea_bumalda_flf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124450"/>
            <a:ext cx="1905000" cy="1733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81800" y="9906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zahradnictvikub.cz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8600" y="5334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lotf.com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1524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aragriculture.org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</a:t>
            </a:r>
            <a:br>
              <a:rPr lang="en-US" dirty="0" smtClean="0"/>
            </a:br>
            <a:r>
              <a:rPr lang="en-US" i="1" dirty="0" err="1" smtClean="0"/>
              <a:t>Syringa</a:t>
            </a:r>
            <a:r>
              <a:rPr lang="en-US" i="1" dirty="0" smtClean="0"/>
              <a:t> </a:t>
            </a:r>
            <a:r>
              <a:rPr lang="en-US" i="1" dirty="0" err="1" smtClean="0"/>
              <a:t>vulgaris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Common lilac</a:t>
            </a:r>
            <a:endParaRPr lang="en-US" dirty="0"/>
          </a:p>
        </p:txBody>
      </p:sp>
      <p:pic>
        <p:nvPicPr>
          <p:cNvPr id="19458" name="Picture 2" descr="http://www.finegardening.com/cms/uploadedimages/images/gardening/issues_81-90/041088070-02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44898"/>
            <a:ext cx="3505200" cy="4203502"/>
          </a:xfrm>
          <a:prstGeom prst="rect">
            <a:avLst/>
          </a:prstGeom>
          <a:noFill/>
        </p:spPr>
      </p:pic>
      <p:pic>
        <p:nvPicPr>
          <p:cNvPr id="19460" name="Picture 4" descr="http://www.finegardening.com/CMS/uploadedimages/Images/Gardening/Issues_101-110/041106478_lavendar_lady_lilac_x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362200"/>
            <a:ext cx="4754118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2286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finegardening.com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</a:t>
            </a:r>
            <a:br>
              <a:rPr lang="en-US" dirty="0" smtClean="0"/>
            </a:br>
            <a:r>
              <a:rPr lang="en-US" i="1" dirty="0" err="1" smtClean="0"/>
              <a:t>Tagetes</a:t>
            </a:r>
            <a:r>
              <a:rPr lang="en-US" i="1" dirty="0" smtClean="0"/>
              <a:t> spp</a:t>
            </a:r>
            <a:r>
              <a:rPr lang="en-US" dirty="0" smtClean="0"/>
              <a:t>. cv.</a:t>
            </a:r>
            <a:br>
              <a:rPr lang="en-US" dirty="0" smtClean="0"/>
            </a:br>
            <a:r>
              <a:rPr lang="en-US" dirty="0" smtClean="0"/>
              <a:t>Marigold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4" name="Picture 2" descr="http://bp2.blogger.com/_eaKbvlcIK10/SD3hazRgwKI/AAAAAAAABtA/qr05rmOZn6w/s400/tagetes+patula+various+(ow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419600" cy="3314700"/>
          </a:xfrm>
          <a:prstGeom prst="rect">
            <a:avLst/>
          </a:prstGeom>
          <a:noFill/>
        </p:spPr>
      </p:pic>
      <p:pic>
        <p:nvPicPr>
          <p:cNvPr id="18436" name="Picture 4" descr="http://www.pekin.net/pekin108/edison/jrviews/fall99/marfest/images/marig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14600"/>
            <a:ext cx="436880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98003" y="533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3.bp.blogspot.com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0780" y="1524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pekin.net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203</a:t>
            </a:r>
            <a:br>
              <a:rPr lang="en-US" dirty="0" smtClean="0"/>
            </a:br>
            <a:r>
              <a:rPr lang="en-US" i="1" dirty="0" err="1" smtClean="0"/>
              <a:t>Taxodium</a:t>
            </a:r>
            <a:r>
              <a:rPr lang="en-US" i="1" dirty="0" smtClean="0"/>
              <a:t> </a:t>
            </a:r>
            <a:r>
              <a:rPr lang="en-US" i="1" dirty="0" err="1" smtClean="0"/>
              <a:t>distichum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Bald Cypress</a:t>
            </a:r>
            <a:endParaRPr lang="en-US" dirty="0"/>
          </a:p>
        </p:txBody>
      </p:sp>
      <p:pic>
        <p:nvPicPr>
          <p:cNvPr id="17410" name="Picture 2" descr="Taxodium  distichum  (bald cypress ) - leaf - with upper and lower surface close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4114800" cy="2743201"/>
          </a:xfrm>
          <a:prstGeom prst="rect">
            <a:avLst/>
          </a:prstGeom>
          <a:noFill/>
        </p:spPr>
      </p:pic>
      <p:pic>
        <p:nvPicPr>
          <p:cNvPr id="17412" name="Picture 4" descr="http://www.azarboretum.org/plantlist/baldcypr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828800"/>
            <a:ext cx="3733800" cy="47358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5334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azarboretum.org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cas.vanderbilt.edu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204</a:t>
            </a:r>
            <a:br>
              <a:rPr lang="en-US" dirty="0" smtClean="0"/>
            </a:br>
            <a:r>
              <a:rPr lang="en-US" i="1" dirty="0" err="1" smtClean="0"/>
              <a:t>Taxus</a:t>
            </a:r>
            <a:r>
              <a:rPr lang="en-US" i="1" dirty="0" smtClean="0"/>
              <a:t> spp</a:t>
            </a:r>
            <a:r>
              <a:rPr lang="en-US" dirty="0" smtClean="0"/>
              <a:t>.cv.</a:t>
            </a:r>
            <a:br>
              <a:rPr lang="en-US" dirty="0" smtClean="0"/>
            </a:br>
            <a:r>
              <a:rPr lang="en-US" dirty="0" smtClean="0"/>
              <a:t>Yew</a:t>
            </a:r>
            <a:endParaRPr lang="en-US" dirty="0"/>
          </a:p>
        </p:txBody>
      </p:sp>
      <p:pic>
        <p:nvPicPr>
          <p:cNvPr id="16386" name="Picture 2" descr="http://www.millernursery.com/image/plantPicFiles/SmallWebPics/taxusMediaTauto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524375" cy="3390900"/>
          </a:xfrm>
          <a:prstGeom prst="rect">
            <a:avLst/>
          </a:prstGeom>
          <a:noFill/>
        </p:spPr>
      </p:pic>
      <p:pic>
        <p:nvPicPr>
          <p:cNvPr id="16388" name="Picture 4" descr="http://michaelweishan.com/gardenblog/wp-content/uploads/2009/08/tax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386533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609600"/>
            <a:ext cx="198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millernursery.com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22860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michaelweishan.com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205</a:t>
            </a:r>
            <a:br>
              <a:rPr lang="en-US" dirty="0" smtClean="0"/>
            </a:br>
            <a:r>
              <a:rPr lang="en-US" i="1" dirty="0" err="1" smtClean="0"/>
              <a:t>Thuja</a:t>
            </a:r>
            <a:r>
              <a:rPr lang="en-US" i="1" dirty="0" smtClean="0"/>
              <a:t> </a:t>
            </a:r>
            <a:r>
              <a:rPr lang="en-US" i="1" dirty="0" err="1" smtClean="0"/>
              <a:t>occidentalis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American Arborvitae</a:t>
            </a:r>
            <a:endParaRPr lang="en-US" dirty="0"/>
          </a:p>
        </p:txBody>
      </p:sp>
      <p:pic>
        <p:nvPicPr>
          <p:cNvPr id="15364" name="Picture 4" descr="http://bp0.blogger.com/_Oh85DTQjRFw/RbMDyYCaTvI/AAAAAAAAA7s/ra_ZbfwhWEI/s200/Thuja_orienta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3276600" cy="4927218"/>
          </a:xfrm>
          <a:prstGeom prst="rect">
            <a:avLst/>
          </a:prstGeom>
          <a:noFill/>
        </p:spPr>
      </p:pic>
      <p:pic>
        <p:nvPicPr>
          <p:cNvPr id="15366" name="Picture 6" descr="http://msuplants.com/images/Thuja/Thujaocci_LF02b_Jun13_s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31242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533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1.bp.blogspot.com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1524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msuplants.com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206</a:t>
            </a:r>
            <a:br>
              <a:rPr lang="en-US" dirty="0" smtClean="0"/>
            </a:br>
            <a:r>
              <a:rPr lang="en-US" i="1" dirty="0" err="1" smtClean="0"/>
              <a:t>Tilia</a:t>
            </a:r>
            <a:r>
              <a:rPr lang="en-US" i="1" dirty="0" smtClean="0"/>
              <a:t> </a:t>
            </a:r>
            <a:r>
              <a:rPr lang="en-US" i="1" dirty="0" err="1" smtClean="0"/>
              <a:t>coardata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Littleleaf</a:t>
            </a:r>
            <a:r>
              <a:rPr lang="en-US" dirty="0" smtClean="0"/>
              <a:t> Linden</a:t>
            </a:r>
            <a:endParaRPr lang="en-US" dirty="0"/>
          </a:p>
        </p:txBody>
      </p:sp>
      <p:pic>
        <p:nvPicPr>
          <p:cNvPr id="14338" name="Picture 2" descr="http://img.hgtv.com/HGTV/2003/09/30/tough_tilia_cordata_tre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517900" cy="4688080"/>
          </a:xfrm>
          <a:prstGeom prst="rect">
            <a:avLst/>
          </a:prstGeom>
          <a:noFill/>
        </p:spPr>
      </p:pic>
      <p:pic>
        <p:nvPicPr>
          <p:cNvPr id="14340" name="Picture 4" descr="http://www.talltreesgroup.com/Tilia%20cord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4114800" cy="32266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15200" y="6096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524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talltreesgroup.com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207</a:t>
            </a:r>
            <a:br>
              <a:rPr lang="en-US" dirty="0" smtClean="0"/>
            </a:br>
            <a:r>
              <a:rPr lang="en-US" i="1" dirty="0" err="1" smtClean="0"/>
              <a:t>Tsuga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Canadian Hemlock</a:t>
            </a:r>
            <a:endParaRPr lang="en-US" dirty="0"/>
          </a:p>
        </p:txBody>
      </p:sp>
      <p:pic>
        <p:nvPicPr>
          <p:cNvPr id="13314" name="Picture 2" descr="http://greenspade.com/wp-content/uploads/2008/01/hemlock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505200" cy="4661916"/>
          </a:xfrm>
          <a:prstGeom prst="rect">
            <a:avLst/>
          </a:prstGeom>
          <a:noFill/>
        </p:spPr>
      </p:pic>
      <p:pic>
        <p:nvPicPr>
          <p:cNvPr id="13316" name="Picture 4" descr="http://www.yorkccd.org/wordpress/wp-content/uploads/2010/01/CanadianHemlockFron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4724400" cy="3543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53340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greenspade.com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0" y="1524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yorkccd.org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190</a:t>
            </a:r>
            <a:br>
              <a:rPr lang="en-US" dirty="0" smtClean="0"/>
            </a:br>
            <a:r>
              <a:rPr lang="en-US" i="1" dirty="0" err="1" smtClean="0"/>
              <a:t>Quercus</a:t>
            </a:r>
            <a:r>
              <a:rPr lang="en-US" i="1" dirty="0" smtClean="0"/>
              <a:t> alba</a:t>
            </a:r>
            <a:br>
              <a:rPr lang="en-US" i="1" dirty="0" smtClean="0"/>
            </a:br>
            <a:r>
              <a:rPr lang="en-US" dirty="0" smtClean="0"/>
              <a:t>White Oak</a:t>
            </a:r>
            <a:endParaRPr lang="en-US" dirty="0"/>
          </a:p>
        </p:txBody>
      </p:sp>
      <p:pic>
        <p:nvPicPr>
          <p:cNvPr id="30722" name="Picture 2" descr="http://www.netstate.com/states/symb/trees/images/white_o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857500" cy="2857500"/>
          </a:xfrm>
          <a:prstGeom prst="rect">
            <a:avLst/>
          </a:prstGeom>
          <a:noFill/>
        </p:spPr>
      </p:pic>
      <p:pic>
        <p:nvPicPr>
          <p:cNvPr id="30724" name="Picture 4" descr="http://naturallandscapenursery.com/White%20O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752600"/>
            <a:ext cx="4508500" cy="33827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5334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netstate.com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52400"/>
            <a:ext cx="3194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naturallandscapenursery.com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208</a:t>
            </a:r>
            <a:br>
              <a:rPr lang="en-US" dirty="0" smtClean="0"/>
            </a:br>
            <a:r>
              <a:rPr lang="en-US" i="1" dirty="0" err="1" smtClean="0"/>
              <a:t>Tulipa</a:t>
            </a:r>
            <a:r>
              <a:rPr lang="en-US" i="1" dirty="0" smtClean="0"/>
              <a:t> spp</a:t>
            </a:r>
            <a:r>
              <a:rPr lang="en-US" dirty="0" smtClean="0"/>
              <a:t>.cv.</a:t>
            </a:r>
            <a:br>
              <a:rPr lang="en-US" dirty="0" smtClean="0"/>
            </a:br>
            <a:r>
              <a:rPr lang="en-US" dirty="0" smtClean="0"/>
              <a:t>Tulip</a:t>
            </a:r>
            <a:endParaRPr lang="en-US" dirty="0"/>
          </a:p>
        </p:txBody>
      </p:sp>
      <p:pic>
        <p:nvPicPr>
          <p:cNvPr id="12289" name="Picture 1" descr="C:\Users\Brenda Patten\Pictures\From Mandy 2010\_IGP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887405" cy="4313238"/>
          </a:xfrm>
          <a:prstGeom prst="rect">
            <a:avLst/>
          </a:prstGeom>
          <a:noFill/>
        </p:spPr>
      </p:pic>
      <p:pic>
        <p:nvPicPr>
          <p:cNvPr id="12291" name="Picture 3" descr="http://images.pictureshunt.com/pics/t/tulip_flowers-10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1432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2286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images.pictureshunt.com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209</a:t>
            </a:r>
            <a:br>
              <a:rPr lang="en-US" dirty="0" smtClean="0"/>
            </a:br>
            <a:r>
              <a:rPr lang="en-US" i="1" dirty="0" smtClean="0"/>
              <a:t>Verbena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Garden Verbena</a:t>
            </a:r>
            <a:endParaRPr lang="en-US" dirty="0"/>
          </a:p>
        </p:txBody>
      </p:sp>
      <p:pic>
        <p:nvPicPr>
          <p:cNvPr id="11266" name="Picture 2" descr="http://www.acgnursery.com/images/verbena-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995945" cy="4038600"/>
          </a:xfrm>
          <a:prstGeom prst="rect">
            <a:avLst/>
          </a:prstGeom>
          <a:noFill/>
        </p:spPr>
      </p:pic>
      <p:pic>
        <p:nvPicPr>
          <p:cNvPr id="11268" name="Picture 4" descr="http://www.magnoliagardensnursery.com/productdescrip/pictures300/Verbena_BabylonR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828800"/>
            <a:ext cx="28575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533400"/>
            <a:ext cx="180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acgnursery.com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52400"/>
            <a:ext cx="320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magnoliagardensnursery.com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210</a:t>
            </a:r>
            <a:br>
              <a:rPr lang="en-US" dirty="0" smtClean="0"/>
            </a:br>
            <a:r>
              <a:rPr lang="en-US" i="1" dirty="0" err="1" smtClean="0"/>
              <a:t>Viburnum</a:t>
            </a:r>
            <a:r>
              <a:rPr lang="en-US" i="1" dirty="0" smtClean="0"/>
              <a:t> x </a:t>
            </a:r>
            <a:r>
              <a:rPr lang="en-US" i="1" dirty="0" err="1" smtClean="0"/>
              <a:t>burkwoodii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Burkwood</a:t>
            </a:r>
            <a:r>
              <a:rPr lang="en-US" dirty="0" smtClean="0"/>
              <a:t> </a:t>
            </a:r>
            <a:r>
              <a:rPr lang="en-US" dirty="0" err="1" smtClean="0"/>
              <a:t>Viburnum</a:t>
            </a:r>
            <a:endParaRPr lang="en-US" dirty="0"/>
          </a:p>
        </p:txBody>
      </p:sp>
      <p:pic>
        <p:nvPicPr>
          <p:cNvPr id="10242" name="Picture 2" descr="http://media.growsonyou.com/photos/products/28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30334"/>
            <a:ext cx="3581400" cy="3841866"/>
          </a:xfrm>
          <a:prstGeom prst="rect">
            <a:avLst/>
          </a:prstGeom>
          <a:noFill/>
        </p:spPr>
      </p:pic>
      <p:pic>
        <p:nvPicPr>
          <p:cNvPr id="10244" name="Picture 4" descr="http://australian-insects.com/lepidoptera/plants/capr/viburnum-burkwood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00"/>
            <a:ext cx="4837922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22770" y="304800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media.growsonyou.com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3834" y="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australian-insects.com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211</a:t>
            </a:r>
            <a:br>
              <a:rPr lang="en-US" dirty="0" smtClean="0"/>
            </a:br>
            <a:r>
              <a:rPr lang="en-US" i="1" dirty="0" err="1" smtClean="0"/>
              <a:t>Viburnum</a:t>
            </a:r>
            <a:r>
              <a:rPr lang="en-US" i="1" dirty="0" smtClean="0"/>
              <a:t> </a:t>
            </a:r>
            <a:r>
              <a:rPr lang="en-US" i="1" dirty="0" err="1" smtClean="0"/>
              <a:t>trilobum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American </a:t>
            </a:r>
            <a:r>
              <a:rPr lang="en-US" dirty="0" err="1" smtClean="0"/>
              <a:t>Cranberrybush</a:t>
            </a:r>
            <a:r>
              <a:rPr lang="en-US" dirty="0" smtClean="0"/>
              <a:t> </a:t>
            </a:r>
            <a:r>
              <a:rPr lang="en-US" dirty="0" err="1" smtClean="0"/>
              <a:t>Viburnum</a:t>
            </a:r>
            <a:endParaRPr lang="en-US" dirty="0"/>
          </a:p>
        </p:txBody>
      </p:sp>
      <p:pic>
        <p:nvPicPr>
          <p:cNvPr id="9218" name="Picture 2" descr="http://www.portlandnursery.com/plants/images/viburnum_trilobum/viburnum_trilobum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146597" cy="4191000"/>
          </a:xfrm>
          <a:prstGeom prst="rect">
            <a:avLst/>
          </a:prstGeom>
          <a:noFill/>
        </p:spPr>
      </p:pic>
      <p:pic>
        <p:nvPicPr>
          <p:cNvPr id="9220" name="Picture 4" descr="viburnum tribol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09800"/>
            <a:ext cx="5114345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17585" y="533400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Oregon </a:t>
            </a:r>
            <a:r>
              <a:rPr lang="en-US" dirty="0" smtClean="0"/>
              <a:t>State University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Portland </a:t>
            </a:r>
            <a:r>
              <a:rPr lang="en-US" dirty="0" smtClean="0"/>
              <a:t>Nursery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212</a:t>
            </a:r>
            <a:br>
              <a:rPr lang="en-US" dirty="0" smtClean="0"/>
            </a:br>
            <a:r>
              <a:rPr lang="en-US" i="1" dirty="0" err="1" smtClean="0"/>
              <a:t>Vinca</a:t>
            </a:r>
            <a:r>
              <a:rPr lang="en-US" i="1" dirty="0" smtClean="0"/>
              <a:t> minor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Periwinkle</a:t>
            </a:r>
            <a:endParaRPr lang="en-US" dirty="0"/>
          </a:p>
        </p:txBody>
      </p:sp>
      <p:pic>
        <p:nvPicPr>
          <p:cNvPr id="8194" name="Picture 2" descr="http://davidbessler.files.wordpress.com/2008/07/periwink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4508500" cy="3372569"/>
          </a:xfrm>
          <a:prstGeom prst="rect">
            <a:avLst/>
          </a:prstGeom>
          <a:noFill/>
        </p:spPr>
      </p:pic>
      <p:pic>
        <p:nvPicPr>
          <p:cNvPr id="8196" name="Picture 4" descr="http://www.daytonnursery.com/encyclopedia/Images/Perennials/Vinca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0"/>
            <a:ext cx="3475348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0" y="533400"/>
            <a:ext cx="357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davidbessler.files.wordpress.com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52400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daytonnursery.com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213</a:t>
            </a:r>
            <a:br>
              <a:rPr lang="en-US" dirty="0" smtClean="0"/>
            </a:br>
            <a:r>
              <a:rPr lang="en-US" i="1" dirty="0" smtClean="0"/>
              <a:t>Viola x </a:t>
            </a:r>
            <a:r>
              <a:rPr lang="en-US" i="1" dirty="0" err="1" smtClean="0"/>
              <a:t>wittrockiana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Pansy</a:t>
            </a:r>
            <a:endParaRPr lang="en-US" dirty="0"/>
          </a:p>
        </p:txBody>
      </p:sp>
      <p:pic>
        <p:nvPicPr>
          <p:cNvPr id="3" name="Picture 8" descr="pan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52800" cy="446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ans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214</a:t>
            </a:r>
            <a:br>
              <a:rPr lang="en-US" dirty="0" smtClean="0"/>
            </a:br>
            <a:r>
              <a:rPr lang="en-US" i="1" dirty="0" smtClean="0"/>
              <a:t>Wisteria </a:t>
            </a:r>
            <a:r>
              <a:rPr lang="en-US" i="1" dirty="0" err="1" smtClean="0"/>
              <a:t>sinensis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Chinese Wisteria</a:t>
            </a:r>
            <a:endParaRPr lang="en-US" dirty="0"/>
          </a:p>
        </p:txBody>
      </p:sp>
      <p:pic>
        <p:nvPicPr>
          <p:cNvPr id="3074" name="Picture 2" descr="http://www.extension.umn.edu/projects/yardandgarden/yglnews/images2/Sept12008/art2-3_6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3213100" cy="4815870"/>
          </a:xfrm>
          <a:prstGeom prst="rect">
            <a:avLst/>
          </a:prstGeom>
          <a:noFill/>
        </p:spPr>
      </p:pic>
      <p:pic>
        <p:nvPicPr>
          <p:cNvPr id="3076" name="Picture 4" descr="http://www.extension.umn.edu/projects/yardandgarden/yglnews/images2/Sept12008/art2-2_6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101232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1524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extension.umn.edu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215</a:t>
            </a:r>
            <a:br>
              <a:rPr lang="en-US" dirty="0" smtClean="0"/>
            </a:br>
            <a:r>
              <a:rPr lang="en-US" i="1" dirty="0" smtClean="0"/>
              <a:t>Yucca </a:t>
            </a:r>
            <a:r>
              <a:rPr lang="en-US" i="1" dirty="0" err="1" smtClean="0"/>
              <a:t>filamentosa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Adam’s Needle</a:t>
            </a:r>
            <a:endParaRPr lang="en-US" dirty="0"/>
          </a:p>
        </p:txBody>
      </p:sp>
      <p:pic>
        <p:nvPicPr>
          <p:cNvPr id="2054" name="Picture 6" descr="http://www.hortmag.com/upload/images/PlantsWeLove/yuc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284220" cy="4572000"/>
          </a:xfrm>
          <a:prstGeom prst="rect">
            <a:avLst/>
          </a:prstGeom>
          <a:noFill/>
        </p:spPr>
      </p:pic>
      <p:pic>
        <p:nvPicPr>
          <p:cNvPr id="2056" name="Picture 8" descr="http://www.royalcrestnurseries.com/catalog/images/Yucca_filamentosa_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828800"/>
            <a:ext cx="3209925" cy="4286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5334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royalcrestnurseries.com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hortmag.com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216</a:t>
            </a:r>
            <a:br>
              <a:rPr lang="en-US" dirty="0" smtClean="0"/>
            </a:br>
            <a:r>
              <a:rPr lang="en-US" i="1" dirty="0" smtClean="0"/>
              <a:t>Zinnia </a:t>
            </a:r>
            <a:r>
              <a:rPr lang="en-US" i="1" dirty="0" err="1" smtClean="0"/>
              <a:t>elegans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Zinni</a:t>
            </a:r>
            <a:r>
              <a:rPr lang="en-US" dirty="0"/>
              <a:t>a</a:t>
            </a:r>
          </a:p>
        </p:txBody>
      </p:sp>
      <p:pic>
        <p:nvPicPr>
          <p:cNvPr id="1026" name="Picture 2" descr="http://www.thewildlifeporch.com/media/blogs/twp/F_Zinnia_Distance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101232" cy="4648200"/>
          </a:xfrm>
          <a:prstGeom prst="rect">
            <a:avLst/>
          </a:prstGeom>
          <a:noFill/>
        </p:spPr>
      </p:pic>
      <p:pic>
        <p:nvPicPr>
          <p:cNvPr id="1028" name="Picture 4" descr="http://www.desert-tropicals.com/Plants/Asteraceae/Zinnia_elegan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133600"/>
            <a:ext cx="2381250" cy="31718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53340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thewildlifeporch.com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2286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desert-tropicals.com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191</a:t>
            </a:r>
            <a:br>
              <a:rPr lang="en-US" dirty="0" smtClean="0"/>
            </a:br>
            <a:r>
              <a:rPr lang="en-US" i="1" dirty="0" err="1" smtClean="0"/>
              <a:t>Quercus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Pin Oak</a:t>
            </a:r>
            <a:endParaRPr lang="en-US" dirty="0"/>
          </a:p>
        </p:txBody>
      </p:sp>
      <p:pic>
        <p:nvPicPr>
          <p:cNvPr id="29698" name="Picture 2" descr="http://www.bomengids.nl/zomer2004/pics/Moeraseik__Quercus_palustris__Pin_oakimg_4632b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352800" cy="4468062"/>
          </a:xfrm>
          <a:prstGeom prst="rect">
            <a:avLst/>
          </a:prstGeom>
          <a:noFill/>
        </p:spPr>
      </p:pic>
      <p:pic>
        <p:nvPicPr>
          <p:cNvPr id="29700" name="Picture 4" descr="http://www.uvm.edu/~uvmwalks/1/plantimages/Quercuspalustris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81200"/>
            <a:ext cx="2847975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6096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bomengids.nl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0" y="2286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uvm.edu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192</a:t>
            </a:r>
            <a:br>
              <a:rPr lang="en-US" dirty="0" smtClean="0"/>
            </a:br>
            <a:r>
              <a:rPr lang="en-US" i="1" dirty="0" err="1" smtClean="0"/>
              <a:t>Quercus</a:t>
            </a:r>
            <a:r>
              <a:rPr lang="en-US" i="1" dirty="0" smtClean="0"/>
              <a:t> </a:t>
            </a:r>
            <a:r>
              <a:rPr lang="en-US" i="1" dirty="0" err="1" smtClean="0"/>
              <a:t>rubra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Red Oak</a:t>
            </a:r>
            <a:endParaRPr lang="en-US" dirty="0"/>
          </a:p>
        </p:txBody>
      </p:sp>
      <p:pic>
        <p:nvPicPr>
          <p:cNvPr id="28674" name="Picture 2" descr="http://www.trees-online.co.uk/images/red-oak-tree-quercus-rubra-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038600" cy="4038600"/>
          </a:xfrm>
          <a:prstGeom prst="rect">
            <a:avLst/>
          </a:prstGeom>
          <a:noFill/>
        </p:spPr>
      </p:pic>
      <p:pic>
        <p:nvPicPr>
          <p:cNvPr id="28676" name="Picture 4" descr="http://www.aragriculture.org/Images/plant_db/trees/quercus_rubra_fallcl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1981200"/>
            <a:ext cx="3896591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6858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trees-online.co.uk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2286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aragriculture.org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193</a:t>
            </a:r>
            <a:br>
              <a:rPr lang="en-US" dirty="0" smtClean="0"/>
            </a:br>
            <a:r>
              <a:rPr lang="en-US" i="1" dirty="0" smtClean="0"/>
              <a:t>Rhododendron x </a:t>
            </a:r>
            <a:r>
              <a:rPr lang="en-US" i="1" dirty="0" err="1" smtClean="0"/>
              <a:t>catawbiense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Catawba Hybrid Rhododendron</a:t>
            </a:r>
            <a:endParaRPr lang="en-US" dirty="0"/>
          </a:p>
        </p:txBody>
      </p:sp>
      <p:pic>
        <p:nvPicPr>
          <p:cNvPr id="27650" name="Picture 2" descr="http://www.talltreesgroup.com/Rhododendron%20catawbiense%20%27Roseum%20Elegans%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4304406" cy="3581400"/>
          </a:xfrm>
          <a:prstGeom prst="rect">
            <a:avLst/>
          </a:prstGeom>
          <a:noFill/>
        </p:spPr>
      </p:pic>
      <p:pic>
        <p:nvPicPr>
          <p:cNvPr id="27652" name="Picture 4" descr="http://www.conncoll.edu/ccrec/greennet/arbo/images/cbgchklist/rhodomaxim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4122359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61379" y="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talltreesgroup.com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4108" y="2286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conncoll.edu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194</a:t>
            </a:r>
            <a:br>
              <a:rPr lang="en-US" dirty="0" smtClean="0"/>
            </a:br>
            <a:r>
              <a:rPr lang="en-US" i="1" dirty="0" smtClean="0"/>
              <a:t>Rhododendron Hybrid</a:t>
            </a:r>
            <a:br>
              <a:rPr lang="en-US" i="1" dirty="0" smtClean="0"/>
            </a:br>
            <a:r>
              <a:rPr lang="en-US" dirty="0" err="1" smtClean="0"/>
              <a:t>Exbury</a:t>
            </a:r>
            <a:r>
              <a:rPr lang="en-US" dirty="0" smtClean="0"/>
              <a:t> Hybrid Azalea</a:t>
            </a:r>
            <a:endParaRPr lang="en-US" dirty="0"/>
          </a:p>
        </p:txBody>
      </p:sp>
      <p:pic>
        <p:nvPicPr>
          <p:cNvPr id="4" name="Picture 2" descr="F:\photos\Floral Photos\curriculum 09\0004\P105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photos\Floral Photos\curriculum 09\0004\P1050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14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</a:t>
            </a:r>
            <a:br>
              <a:rPr lang="en-US" dirty="0" smtClean="0"/>
            </a:br>
            <a:r>
              <a:rPr lang="en-US" i="1" dirty="0" smtClean="0"/>
              <a:t>Rosa spp. Class Hybrid Tea </a:t>
            </a:r>
            <a:r>
              <a:rPr lang="en-US" dirty="0" smtClean="0"/>
              <a:t>cv.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Hybrid Tea Rose</a:t>
            </a:r>
            <a:endParaRPr lang="en-US" dirty="0"/>
          </a:p>
        </p:txBody>
      </p:sp>
      <p:pic>
        <p:nvPicPr>
          <p:cNvPr id="3" name="Picture 3" descr="F:\Plant ID\P106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H:\High School\Brenda's Curriculum\Plants\Plants 2\MVC-03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196</a:t>
            </a:r>
            <a:br>
              <a:rPr lang="en-US" dirty="0" smtClean="0"/>
            </a:br>
            <a:r>
              <a:rPr lang="en-US" i="1" dirty="0" smtClean="0"/>
              <a:t>Salvia </a:t>
            </a:r>
            <a:r>
              <a:rPr lang="en-US" i="1" dirty="0" err="1" smtClean="0"/>
              <a:t>nemorosa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Meadow Sage</a:t>
            </a:r>
            <a:endParaRPr lang="en-US" dirty="0"/>
          </a:p>
        </p:txBody>
      </p:sp>
      <p:pic>
        <p:nvPicPr>
          <p:cNvPr id="24578" name="Picture 2" descr="http://gpgreenhouses.ca/images/salviaNemorosaCarradon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390900" cy="4200525"/>
          </a:xfrm>
          <a:prstGeom prst="rect">
            <a:avLst/>
          </a:prstGeom>
          <a:noFill/>
        </p:spPr>
      </p:pic>
      <p:pic>
        <p:nvPicPr>
          <p:cNvPr id="24582" name="Picture 6" descr="http://www.missouriplants.com/Blueopp/Salvia_farinacea_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286250" cy="4229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6096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gpgreenhouses.ca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2286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missouriplants.com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197</a:t>
            </a:r>
            <a:br>
              <a:rPr lang="en-US" dirty="0" smtClean="0"/>
            </a:br>
            <a:r>
              <a:rPr lang="en-US" i="1" dirty="0" smtClean="0"/>
              <a:t>Sedum </a:t>
            </a:r>
            <a:r>
              <a:rPr lang="en-US" i="1" dirty="0" err="1" smtClean="0"/>
              <a:t>spurium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Sedum</a:t>
            </a:r>
            <a:endParaRPr lang="en-US" dirty="0"/>
          </a:p>
        </p:txBody>
      </p:sp>
      <p:pic>
        <p:nvPicPr>
          <p:cNvPr id="23554" name="Picture 2" descr="http://www.cactusjungle.com/images/sedum_spurium_atropurpur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3333750" cy="3333750"/>
          </a:xfrm>
          <a:prstGeom prst="rect">
            <a:avLst/>
          </a:prstGeom>
          <a:noFill/>
        </p:spPr>
      </p:pic>
      <p:pic>
        <p:nvPicPr>
          <p:cNvPr id="23556" name="Picture 4" descr="http://www.rockwallgardens.com/Sedum_spurium__red_form_23June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362200"/>
            <a:ext cx="3975100" cy="31353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6096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cactusjungle.com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2286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rockwallgardens.com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317</Words>
  <Application>Microsoft Office PowerPoint</Application>
  <PresentationFormat>On-screen Show (4:3)</PresentationFormat>
  <Paragraphs>175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Nursery/Landscape  Plant Identification</vt:lpstr>
      <vt:lpstr>190 Quercus alba White Oak</vt:lpstr>
      <vt:lpstr>191 Quercus palustris Pin Oak</vt:lpstr>
      <vt:lpstr>192 Quercus rubra Red Oak</vt:lpstr>
      <vt:lpstr>193 Rhododendron x catawbiense Catawba Hybrid Rhododendron</vt:lpstr>
      <vt:lpstr>194 Rhododendron Hybrid Exbury Hybrid Azalea</vt:lpstr>
      <vt:lpstr>195 Rosa spp. Class Hybrid Tea cv. Hybrid Tea Rose</vt:lpstr>
      <vt:lpstr>196 Salvia nemorosa cv. Meadow Sage</vt:lpstr>
      <vt:lpstr>197 Sedum spurium cv. Sedum</vt:lpstr>
      <vt:lpstr>198 Solenostemon scutellarioides Coleus</vt:lpstr>
      <vt:lpstr>199 Sorbus aucuparia European Mountain Ash</vt:lpstr>
      <vt:lpstr>200 Spiraea x bumalda Bumalda Spirea</vt:lpstr>
      <vt:lpstr>201 Syringa vulgaris cv. Common lilac</vt:lpstr>
      <vt:lpstr> 202 Tagetes spp. cv. Marigold </vt:lpstr>
      <vt:lpstr>203 Taxodium distichum Bald Cypress</vt:lpstr>
      <vt:lpstr>204 Taxus spp.cv. Yew</vt:lpstr>
      <vt:lpstr>205 Thuja occidentalis cv. American Arborvitae</vt:lpstr>
      <vt:lpstr>206 Tilia coardata Littleleaf Linden</vt:lpstr>
      <vt:lpstr>207 Tsuga canadensis Canadian Hemlock</vt:lpstr>
      <vt:lpstr>208 Tulipa spp.cv. Tulip</vt:lpstr>
      <vt:lpstr>209 Verbena x hybrida cv. Garden Verbena</vt:lpstr>
      <vt:lpstr>210 Viburnum x burkwoodii Burkwood Viburnum</vt:lpstr>
      <vt:lpstr>211 Viburnum trilobum American Cranberrybush Viburnum</vt:lpstr>
      <vt:lpstr>212 Vinca minor cv. Periwinkle</vt:lpstr>
      <vt:lpstr>213 Viola x wittrockiana cv. Pansy</vt:lpstr>
      <vt:lpstr>214 Wisteria sinensis cv. Chinese Wisteria</vt:lpstr>
      <vt:lpstr>215 Yucca filamentosa Adam’s Needle</vt:lpstr>
      <vt:lpstr>216 Zinnia elegans Zinnia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 Plant Identification</dc:title>
  <dc:creator>Brenda Patten</dc:creator>
  <cp:lastModifiedBy>Brenda Patten</cp:lastModifiedBy>
  <cp:revision>29</cp:revision>
  <dcterms:created xsi:type="dcterms:W3CDTF">2010-01-05T23:32:58Z</dcterms:created>
  <dcterms:modified xsi:type="dcterms:W3CDTF">2010-06-05T03:25:47Z</dcterms:modified>
</cp:coreProperties>
</file>