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65" r:id="rId5"/>
    <p:sldId id="259" r:id="rId6"/>
    <p:sldId id="267" r:id="rId7"/>
    <p:sldId id="266" r:id="rId8"/>
    <p:sldId id="268" r:id="rId9"/>
    <p:sldId id="269" r:id="rId10"/>
    <p:sldId id="26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61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F264224-BA3B-40A0-BC6C-8E26AD7A0475}" type="datetimeFigureOut">
              <a:rPr lang="en-US" smtClean="0"/>
              <a:pPr/>
              <a:t>3/21/2011</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6BEEDF11-A419-450E-B86E-D9E9C924B437}"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264224-BA3B-40A0-BC6C-8E26AD7A0475}" type="datetimeFigureOut">
              <a:rPr lang="en-US" smtClean="0"/>
              <a:pPr/>
              <a:t>3/21/2011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BEEDF11-A419-450E-B86E-D9E9C924B43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264224-BA3B-40A0-BC6C-8E26AD7A0475}" type="datetimeFigureOut">
              <a:rPr lang="en-US" smtClean="0"/>
              <a:pPr/>
              <a:t>3/21/2011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BEEDF11-A419-450E-B86E-D9E9C924B43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264224-BA3B-40A0-BC6C-8E26AD7A0475}" type="datetimeFigureOut">
              <a:rPr lang="en-US" smtClean="0"/>
              <a:pPr/>
              <a:t>3/21/2011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BEEDF11-A419-450E-B86E-D9E9C924B43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F264224-BA3B-40A0-BC6C-8E26AD7A0475}" type="datetimeFigureOut">
              <a:rPr lang="en-US" smtClean="0"/>
              <a:pPr/>
              <a:t>3/21/2011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BEEDF11-A419-450E-B86E-D9E9C924B437}"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F264224-BA3B-40A0-BC6C-8E26AD7A0475}" type="datetimeFigureOut">
              <a:rPr lang="en-US" smtClean="0"/>
              <a:pPr/>
              <a:t>3/21/2011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BEEDF11-A419-450E-B86E-D9E9C924B43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F264224-BA3B-40A0-BC6C-8E26AD7A0475}" type="datetimeFigureOut">
              <a:rPr lang="en-US" smtClean="0"/>
              <a:pPr/>
              <a:t>3/21/2011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6BEEDF11-A419-450E-B86E-D9E9C924B43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F264224-BA3B-40A0-BC6C-8E26AD7A0475}" type="datetimeFigureOut">
              <a:rPr lang="en-US" smtClean="0"/>
              <a:pPr/>
              <a:t>3/21/2011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6BEEDF11-A419-450E-B86E-D9E9C924B43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CF264224-BA3B-40A0-BC6C-8E26AD7A0475}" type="datetimeFigureOut">
              <a:rPr lang="en-US" smtClean="0"/>
              <a:pPr/>
              <a:t>3/21/2011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6BEEDF11-A419-450E-B86E-D9E9C924B437}"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F264224-BA3B-40A0-BC6C-8E26AD7A0475}" type="datetimeFigureOut">
              <a:rPr lang="en-US" smtClean="0"/>
              <a:pPr/>
              <a:t>3/21/2011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BEEDF11-A419-450E-B86E-D9E9C924B43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F264224-BA3B-40A0-BC6C-8E26AD7A0475}" type="datetimeFigureOut">
              <a:rPr lang="en-US" smtClean="0"/>
              <a:pPr/>
              <a:t>3/21/2011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BEEDF11-A419-450E-B86E-D9E9C924B437}"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F264224-BA3B-40A0-BC6C-8E26AD7A0475}" type="datetimeFigureOut">
              <a:rPr lang="en-US" smtClean="0"/>
              <a:pPr/>
              <a:t>3/21/2011</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BEEDF11-A419-450E-B86E-D9E9C924B437}"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als.uidaho.edu/mealtimeandactiveplay/02activeplay/index.html"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600200"/>
            <a:ext cx="5486400" cy="3657600"/>
          </a:xfrm>
        </p:spPr>
        <p:txBody>
          <a:bodyPr>
            <a:normAutofit fontScale="90000"/>
          </a:bodyPr>
          <a:lstStyle/>
          <a:p>
            <a:pPr algn="ctr"/>
            <a:r>
              <a:rPr lang="en-US" b="1" dirty="0"/>
              <a:t>Guiding Principles to </a:t>
            </a:r>
            <a:r>
              <a:rPr lang="en-US" b="1" dirty="0" smtClean="0"/>
              <a:t/>
            </a:r>
            <a:br>
              <a:rPr lang="en-US" b="1" dirty="0" smtClean="0"/>
            </a:br>
            <a:r>
              <a:rPr lang="en-US" b="1" dirty="0" smtClean="0"/>
              <a:t>Support </a:t>
            </a:r>
            <a:r>
              <a:rPr lang="en-US" b="1" dirty="0"/>
              <a:t>Children’s </a:t>
            </a:r>
            <a:r>
              <a:rPr lang="en-US" dirty="0"/>
              <a:t/>
            </a:r>
            <a:br>
              <a:rPr lang="en-US" dirty="0"/>
            </a:br>
            <a:r>
              <a:rPr lang="en-US" b="1" dirty="0"/>
              <a:t>Active Physical Play </a:t>
            </a:r>
            <a:r>
              <a:rPr lang="en-US" b="1" dirty="0" smtClean="0"/>
              <a:t/>
            </a:r>
            <a:br>
              <a:rPr lang="en-US" b="1" dirty="0" smtClean="0"/>
            </a:br>
            <a:r>
              <a:rPr lang="en-US" b="1" dirty="0" smtClean="0"/>
              <a:t>in </a:t>
            </a:r>
            <a:r>
              <a:rPr lang="en-US" b="1" dirty="0"/>
              <a:t>Group Settings</a:t>
            </a:r>
            <a:r>
              <a:rPr lang="en-US" dirty="0"/>
              <a:t/>
            </a:r>
            <a:br>
              <a:rPr lang="en-US" dirty="0"/>
            </a:br>
            <a:r>
              <a:rPr lang="en-US" dirty="0"/>
              <a:t/>
            </a:r>
            <a:br>
              <a:rPr lang="en-US" dirty="0"/>
            </a:br>
            <a:endParaRPr lang="en-US" dirty="0"/>
          </a:p>
        </p:txBody>
      </p:sp>
      <p:sp>
        <p:nvSpPr>
          <p:cNvPr id="3" name="Subtitle 2"/>
          <p:cNvSpPr>
            <a:spLocks noGrp="1"/>
          </p:cNvSpPr>
          <p:nvPr>
            <p:ph type="subTitle" idx="1"/>
          </p:nvPr>
        </p:nvSpPr>
        <p:spPr>
          <a:xfrm>
            <a:off x="3276600" y="3810000"/>
            <a:ext cx="4572000" cy="1274298"/>
          </a:xfrm>
        </p:spPr>
        <p:txBody>
          <a:bodyPr>
            <a:normAutofit fontScale="70000" lnSpcReduction="20000"/>
          </a:bodyPr>
          <a:lstStyle/>
          <a:p>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
            </a:r>
            <a:br>
              <a:rPr lang="en-US" dirty="0"/>
            </a:br>
            <a:r>
              <a:rPr lang="en-US" dirty="0"/>
              <a:t> </a:t>
            </a:r>
            <a:br>
              <a:rPr lang="en-US" dirty="0"/>
            </a:br>
            <a:r>
              <a:rPr lang="en-US" dirty="0"/>
              <a:t/>
            </a:r>
            <a:br>
              <a:rPr lang="en-US" dirty="0"/>
            </a:br>
            <a:r>
              <a:rPr lang="en-US" dirty="0"/>
              <a:t> </a:t>
            </a:r>
            <a:br>
              <a:rPr lang="en-US" dirty="0"/>
            </a:br>
            <a:r>
              <a:rPr lang="en-US" dirty="0"/>
              <a:t/>
            </a:r>
            <a:br>
              <a:rPr lang="en-US" dirty="0"/>
            </a:br>
            <a:r>
              <a:rPr lang="en-US" dirty="0"/>
              <a:t> </a:t>
            </a:r>
            <a:br>
              <a:rPr lang="en-US" dirty="0"/>
            </a:br>
            <a:r>
              <a:rPr lang="en-US" dirty="0"/>
              <a:t/>
            </a:r>
            <a:br>
              <a:rPr lang="en-US" dirty="0"/>
            </a:br>
            <a:r>
              <a:rPr lang="en-US" dirty="0"/>
              <a:t> </a:t>
            </a:r>
            <a:br>
              <a:rPr lang="en-US" dirty="0"/>
            </a:br>
            <a:r>
              <a:rPr lang="en-US" dirty="0" smtClean="0"/>
              <a:t>.</a:t>
            </a:r>
            <a:r>
              <a:rPr lang="en-US" dirty="0"/>
              <a:t/>
            </a:r>
            <a:br>
              <a:rPr lang="en-US" dirty="0"/>
            </a:br>
            <a:r>
              <a:rPr lang="en-US" dirty="0"/>
              <a:t> </a:t>
            </a:r>
            <a:br>
              <a:rPr lang="en-US" dirty="0"/>
            </a:br>
            <a:r>
              <a:rPr lang="en-US" dirty="0"/>
              <a:t/>
            </a:r>
            <a:br>
              <a:rPr lang="en-US" dirty="0"/>
            </a:br>
            <a:r>
              <a:rPr lang="en-US" dirty="0"/>
              <a:t> </a:t>
            </a:r>
            <a:br>
              <a:rPr lang="en-US" dirty="0"/>
            </a:br>
            <a:r>
              <a:rPr lang="en-US" dirty="0"/>
              <a:t/>
            </a:r>
            <a:br>
              <a:rPr lang="en-US" dirty="0"/>
            </a:br>
            <a:endParaRPr lang="en-US" dirty="0"/>
          </a:p>
        </p:txBody>
      </p:sp>
      <p:sp>
        <p:nvSpPr>
          <p:cNvPr id="3" name="Subtitle 2"/>
          <p:cNvSpPr>
            <a:spLocks noGrp="1"/>
          </p:cNvSpPr>
          <p:nvPr>
            <p:ph type="subTitle" idx="1"/>
          </p:nvPr>
        </p:nvSpPr>
        <p:spPr>
          <a:xfrm>
            <a:off x="1676400" y="1600200"/>
            <a:ext cx="6781800" cy="4038600"/>
          </a:xfrm>
        </p:spPr>
        <p:txBody>
          <a:bodyPr>
            <a:normAutofit/>
          </a:bodyPr>
          <a:lstStyle/>
          <a:p>
            <a:r>
              <a:rPr lang="en-US" b="1" dirty="0" smtClean="0"/>
              <a:t>Would you like to use a </a:t>
            </a:r>
            <a:r>
              <a:rPr lang="en-US" b="1" u="sng" dirty="0" smtClean="0"/>
              <a:t>self evaluation tool </a:t>
            </a:r>
            <a:r>
              <a:rPr lang="en-US" b="1" dirty="0" smtClean="0"/>
              <a:t>for early </a:t>
            </a:r>
            <a:r>
              <a:rPr lang="en-US" b="1" dirty="0" smtClean="0"/>
              <a:t>childhood program staff who want to think about active physical play in early childhood programs?   </a:t>
            </a:r>
          </a:p>
          <a:p>
            <a:endParaRPr lang="en-US" b="1" dirty="0" smtClean="0"/>
          </a:p>
          <a:p>
            <a:r>
              <a:rPr lang="en-US" b="1" dirty="0" smtClean="0"/>
              <a:t>Download the free </a:t>
            </a:r>
            <a:r>
              <a:rPr lang="en-US" b="1" i="1" dirty="0" smtClean="0"/>
              <a:t>Thinking </a:t>
            </a:r>
            <a:r>
              <a:rPr lang="en-US" b="1" i="1" dirty="0" smtClean="0"/>
              <a:t>About Active Physical Play Self Reflection Inventory</a:t>
            </a:r>
            <a:r>
              <a:rPr lang="en-US" b="1" dirty="0" smtClean="0"/>
              <a:t> (TAPP</a:t>
            </a:r>
            <a:r>
              <a:rPr lang="en-US" b="1" dirty="0" smtClean="0"/>
              <a:t>).  </a:t>
            </a:r>
            <a:r>
              <a:rPr lang="en-US" b="1" dirty="0" smtClean="0"/>
              <a:t>Go to   </a:t>
            </a:r>
            <a:r>
              <a:rPr lang="en-US" b="1" dirty="0" smtClean="0">
                <a:hlinkClick r:id="rId2"/>
              </a:rPr>
              <a:t>http://www.cals.uidaho.edu/mealtimeandactiveplay/02activeplay/index.html</a:t>
            </a:r>
            <a:r>
              <a:rPr lang="en-US" b="1" dirty="0" smtClean="0"/>
              <a:t> </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7315200" cy="4114800"/>
          </a:xfrm>
        </p:spPr>
        <p:txBody>
          <a:bodyPr>
            <a:normAutofit fontScale="90000"/>
          </a:bodyPr>
          <a:lstStyle/>
          <a:p>
            <a:pPr algn="ctr"/>
            <a:r>
              <a:rPr lang="en-US" dirty="0"/>
              <a:t/>
            </a:r>
            <a:br>
              <a:rPr lang="en-US" dirty="0"/>
            </a:br>
            <a:r>
              <a:rPr lang="en-US" dirty="0"/>
              <a:t> </a:t>
            </a:r>
            <a:br>
              <a:rPr lang="en-US" dirty="0"/>
            </a:br>
            <a:r>
              <a:rPr lang="en-US" dirty="0"/>
              <a:t> </a:t>
            </a:r>
            <a:br>
              <a:rPr lang="en-US" dirty="0"/>
            </a:br>
            <a:r>
              <a:rPr lang="en-US" dirty="0" smtClean="0"/>
              <a:t>Guiding principles </a:t>
            </a:r>
            <a:br>
              <a:rPr lang="en-US" dirty="0" smtClean="0"/>
            </a:br>
            <a:r>
              <a:rPr lang="en-US" dirty="0" smtClean="0"/>
              <a:t>will help you </a:t>
            </a:r>
            <a:br>
              <a:rPr lang="en-US" dirty="0" smtClean="0"/>
            </a:br>
            <a:r>
              <a:rPr lang="en-US" dirty="0" smtClean="0"/>
              <a:t>make decisions </a:t>
            </a:r>
            <a:br>
              <a:rPr lang="en-US" dirty="0" smtClean="0"/>
            </a:br>
            <a:r>
              <a:rPr lang="en-US" dirty="0" smtClean="0"/>
              <a:t>about supporting </a:t>
            </a:r>
            <a:br>
              <a:rPr lang="en-US" dirty="0" smtClean="0"/>
            </a:br>
            <a:r>
              <a:rPr lang="en-US" dirty="0" smtClean="0"/>
              <a:t>each </a:t>
            </a:r>
            <a:r>
              <a:rPr lang="en-US" dirty="0"/>
              <a:t>child’s </a:t>
            </a:r>
            <a:r>
              <a:rPr lang="en-US" dirty="0" smtClean="0"/>
              <a:t/>
            </a:r>
            <a:br>
              <a:rPr lang="en-US" dirty="0" smtClean="0"/>
            </a:br>
            <a:r>
              <a:rPr lang="en-US" dirty="0" smtClean="0"/>
              <a:t>active </a:t>
            </a:r>
            <a:r>
              <a:rPr lang="en-US" dirty="0"/>
              <a:t>physical play </a:t>
            </a:r>
            <a:r>
              <a:rPr lang="en-US" dirty="0" smtClean="0"/>
              <a:t/>
            </a:r>
            <a:br>
              <a:rPr lang="en-US" dirty="0" smtClean="0"/>
            </a:br>
            <a:r>
              <a:rPr lang="en-US" dirty="0" smtClean="0"/>
              <a:t>in </a:t>
            </a:r>
            <a:r>
              <a:rPr lang="en-US" dirty="0"/>
              <a:t>group </a:t>
            </a:r>
            <a:r>
              <a:rPr lang="en-US" dirty="0" smtClean="0"/>
              <a:t>settings</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1600" y="457200"/>
            <a:ext cx="6858000" cy="5715000"/>
          </a:xfrm>
        </p:spPr>
        <p:txBody>
          <a:bodyPr>
            <a:normAutofit fontScale="90000"/>
          </a:bodyPr>
          <a:lstStyle/>
          <a:p>
            <a:pPr algn="ctr"/>
            <a:r>
              <a:rPr lang="en-US" sz="3600" dirty="0" smtClean="0"/>
              <a:t/>
            </a:r>
            <a:br>
              <a:rPr lang="en-US" sz="3600" dirty="0" smtClean="0"/>
            </a:br>
            <a:r>
              <a:rPr lang="en-US" sz="3600" dirty="0" smtClean="0"/>
              <a:t/>
            </a:r>
            <a:br>
              <a:rPr lang="en-US" sz="3600" dirty="0" smtClean="0"/>
            </a:br>
            <a:r>
              <a:rPr lang="en-US" sz="3600" b="1" u="sng" dirty="0" smtClean="0">
                <a:effectLst/>
              </a:rPr>
              <a:t>Principle </a:t>
            </a:r>
            <a:r>
              <a:rPr lang="en-US" sz="3600" b="1" u="sng" dirty="0" smtClean="0">
                <a:effectLst/>
              </a:rPr>
              <a:t>I</a:t>
            </a:r>
            <a:r>
              <a:rPr lang="en-US" sz="3600" b="1" u="sng" dirty="0" smtClean="0">
                <a:effectLst/>
              </a:rPr>
              <a:t/>
            </a:r>
            <a:br>
              <a:rPr lang="en-US" sz="3600" b="1" u="sng" dirty="0" smtClean="0">
                <a:effectLst/>
              </a:rPr>
            </a:br>
            <a:r>
              <a:rPr lang="en-US" sz="3600" b="1" dirty="0" smtClean="0">
                <a:effectLst/>
              </a:rPr>
              <a:t>Adults </a:t>
            </a:r>
            <a:r>
              <a:rPr lang="en-US" sz="3600" b="1" dirty="0">
                <a:effectLst/>
              </a:rPr>
              <a:t>set </a:t>
            </a:r>
            <a:r>
              <a:rPr lang="en-US" sz="3600" b="1" dirty="0" smtClean="0">
                <a:effectLst/>
              </a:rPr>
              <a:t>safe, appropriately </a:t>
            </a:r>
            <a:r>
              <a:rPr lang="en-US" sz="3600" b="1" dirty="0"/>
              <a:t>challenging environments </a:t>
            </a:r>
            <a:r>
              <a:rPr lang="en-US" sz="3600" b="1" dirty="0" smtClean="0"/>
              <a:t>for</a:t>
            </a:r>
            <a:br>
              <a:rPr lang="en-US" sz="3600" b="1" dirty="0" smtClean="0"/>
            </a:br>
            <a:r>
              <a:rPr lang="en-US" sz="3600" b="1" dirty="0" smtClean="0"/>
              <a:t> </a:t>
            </a:r>
            <a:r>
              <a:rPr lang="en-US" sz="3600" b="1" dirty="0"/>
              <a:t>daily active physical </a:t>
            </a:r>
            <a:r>
              <a:rPr lang="en-US" sz="3600" b="1" dirty="0" smtClean="0"/>
              <a:t>play</a:t>
            </a:r>
            <a:r>
              <a:rPr lang="en-US" sz="3100" dirty="0" smtClean="0">
                <a:latin typeface="Calibri" pitchFamily="34" charset="0"/>
                <a:cs typeface="Calibri" pitchFamily="34" charset="0"/>
              </a:rPr>
              <a:t/>
            </a:r>
            <a:br>
              <a:rPr lang="en-US" sz="3100" dirty="0" smtClean="0">
                <a:latin typeface="Calibri" pitchFamily="34" charset="0"/>
                <a:cs typeface="Calibri" pitchFamily="34" charset="0"/>
              </a:rPr>
            </a:br>
            <a:r>
              <a:rPr lang="en-US" sz="3100" dirty="0" smtClean="0">
                <a:latin typeface="Calibri" pitchFamily="34" charset="0"/>
                <a:cs typeface="Calibri" pitchFamily="34" charset="0"/>
              </a:rPr>
              <a:t/>
            </a:r>
            <a:br>
              <a:rPr lang="en-US" sz="3100" dirty="0" smtClean="0">
                <a:latin typeface="Calibri" pitchFamily="34" charset="0"/>
                <a:cs typeface="Calibri" pitchFamily="34" charset="0"/>
              </a:rPr>
            </a:br>
            <a:r>
              <a:rPr lang="en-US" sz="2700" dirty="0" smtClean="0">
                <a:effectLst/>
                <a:latin typeface="Calibri" pitchFamily="34" charset="0"/>
                <a:cs typeface="Calibri" pitchFamily="34" charset="0"/>
              </a:rPr>
              <a:t>Those </a:t>
            </a:r>
            <a:r>
              <a:rPr lang="en-US" sz="2700" dirty="0">
                <a:effectLst/>
                <a:latin typeface="Calibri" pitchFamily="34" charset="0"/>
                <a:cs typeface="Calibri" pitchFamily="34" charset="0"/>
              </a:rPr>
              <a:t>who work in early childhood settings </a:t>
            </a:r>
            <a:r>
              <a:rPr lang="en-US" sz="2700" dirty="0" smtClean="0">
                <a:effectLst/>
                <a:latin typeface="Calibri" pitchFamily="34" charset="0"/>
                <a:cs typeface="Calibri" pitchFamily="34" charset="0"/>
              </a:rPr>
              <a:t>are obligated to support </a:t>
            </a:r>
            <a:r>
              <a:rPr lang="en-US" sz="2700" dirty="0">
                <a:effectLst/>
                <a:latin typeface="Calibri" pitchFamily="34" charset="0"/>
                <a:cs typeface="Calibri" pitchFamily="34" charset="0"/>
              </a:rPr>
              <a:t>children in </a:t>
            </a:r>
            <a:r>
              <a:rPr lang="en-US" sz="2700" dirty="0" smtClean="0">
                <a:effectLst/>
                <a:latin typeface="Calibri" pitchFamily="34" charset="0"/>
                <a:cs typeface="Calibri" pitchFamily="34" charset="0"/>
              </a:rPr>
              <a:t>safe </a:t>
            </a:r>
            <a:r>
              <a:rPr lang="en-US" sz="2700" dirty="0" smtClean="0">
                <a:effectLst/>
                <a:latin typeface="Calibri" pitchFamily="34" charset="0"/>
                <a:cs typeface="Calibri" pitchFamily="34" charset="0"/>
              </a:rPr>
              <a:t>environments</a:t>
            </a:r>
            <a:br>
              <a:rPr lang="en-US" sz="2700" dirty="0" smtClean="0">
                <a:effectLst/>
                <a:latin typeface="Calibri" pitchFamily="34" charset="0"/>
                <a:cs typeface="Calibri" pitchFamily="34" charset="0"/>
              </a:rPr>
            </a:br>
            <a:r>
              <a:rPr lang="en-US" sz="2700" dirty="0" smtClean="0">
                <a:effectLst/>
                <a:latin typeface="Calibri" pitchFamily="34" charset="0"/>
                <a:cs typeface="Calibri" pitchFamily="34" charset="0"/>
              </a:rPr>
              <a:t/>
            </a:r>
            <a:br>
              <a:rPr lang="en-US" sz="2700" dirty="0" smtClean="0">
                <a:effectLst/>
                <a:latin typeface="Calibri" pitchFamily="34" charset="0"/>
                <a:cs typeface="Calibri" pitchFamily="34" charset="0"/>
              </a:rPr>
            </a:br>
            <a:r>
              <a:rPr lang="en-US" sz="2700" dirty="0" smtClean="0">
                <a:effectLst/>
                <a:latin typeface="Calibri" pitchFamily="34" charset="0"/>
                <a:cs typeface="Calibri" pitchFamily="34" charset="0"/>
              </a:rPr>
              <a:t>Professional </a:t>
            </a:r>
            <a:r>
              <a:rPr lang="en-US" sz="2700" dirty="0">
                <a:effectLst/>
                <a:latin typeface="Calibri" pitchFamily="34" charset="0"/>
                <a:cs typeface="Calibri" pitchFamily="34" charset="0"/>
              </a:rPr>
              <a:t>ethics </a:t>
            </a:r>
            <a:r>
              <a:rPr lang="en-US" sz="2700" dirty="0" smtClean="0">
                <a:effectLst/>
                <a:latin typeface="Calibri" pitchFamily="34" charset="0"/>
                <a:cs typeface="Calibri" pitchFamily="34" charset="0"/>
              </a:rPr>
              <a:t>require staff </a:t>
            </a:r>
            <a:r>
              <a:rPr lang="en-US" sz="2700" dirty="0" smtClean="0">
                <a:effectLst/>
                <a:latin typeface="Calibri" pitchFamily="34" charset="0"/>
                <a:cs typeface="Calibri" pitchFamily="34" charset="0"/>
              </a:rPr>
              <a:t>to </a:t>
            </a:r>
            <a:r>
              <a:rPr lang="en-US" sz="2700" dirty="0" smtClean="0">
                <a:effectLst/>
                <a:latin typeface="Calibri" pitchFamily="34" charset="0"/>
                <a:cs typeface="Calibri" pitchFamily="34" charset="0"/>
              </a:rPr>
              <a:t>provide </a:t>
            </a:r>
            <a:r>
              <a:rPr lang="en-US" sz="2700" dirty="0">
                <a:effectLst/>
                <a:latin typeface="Calibri" pitchFamily="34" charset="0"/>
                <a:cs typeface="Calibri" pitchFamily="34" charset="0"/>
              </a:rPr>
              <a:t>developmentally appropriate </a:t>
            </a:r>
            <a:r>
              <a:rPr lang="en-US" sz="2700" dirty="0" smtClean="0">
                <a:effectLst/>
                <a:latin typeface="Calibri" pitchFamily="34" charset="0"/>
                <a:cs typeface="Calibri" pitchFamily="34" charset="0"/>
              </a:rPr>
              <a:t>physical activities</a:t>
            </a:r>
            <a:br>
              <a:rPr lang="en-US" sz="2700" dirty="0" smtClean="0">
                <a:effectLst/>
                <a:latin typeface="Calibri" pitchFamily="34" charset="0"/>
                <a:cs typeface="Calibri" pitchFamily="34" charset="0"/>
              </a:rPr>
            </a:br>
            <a:r>
              <a:rPr lang="en-US" sz="2700" dirty="0" smtClean="0">
                <a:effectLst/>
                <a:latin typeface="Calibri" pitchFamily="34" charset="0"/>
                <a:cs typeface="Calibri" pitchFamily="34" charset="0"/>
              </a:rPr>
              <a:t> </a:t>
            </a:r>
            <a:r>
              <a:rPr lang="en-US" sz="2700" dirty="0">
                <a:effectLst/>
                <a:latin typeface="Calibri" pitchFamily="34" charset="0"/>
                <a:cs typeface="Calibri" pitchFamily="34" charset="0"/>
              </a:rPr>
              <a:t>for </a:t>
            </a:r>
            <a:r>
              <a:rPr lang="en-US" sz="2700" dirty="0" smtClean="0">
                <a:effectLst/>
                <a:latin typeface="Calibri" pitchFamily="34" charset="0"/>
                <a:cs typeface="Calibri" pitchFamily="34" charset="0"/>
              </a:rPr>
              <a:t>young children   </a:t>
            </a:r>
            <a:r>
              <a:rPr lang="en-US" sz="2700" b="1" dirty="0" smtClean="0">
                <a:effectLst/>
                <a:latin typeface="Calibri" pitchFamily="34" charset="0"/>
                <a:cs typeface="Calibri" pitchFamily="34" charset="0"/>
              </a:rPr>
              <a:t/>
            </a:r>
            <a:br>
              <a:rPr lang="en-US" sz="2700" b="1" dirty="0" smtClean="0">
                <a:effectLst/>
                <a:latin typeface="Calibri" pitchFamily="34" charset="0"/>
                <a:cs typeface="Calibri" pitchFamily="34" charset="0"/>
              </a:rPr>
            </a:br>
            <a:r>
              <a:rPr lang="en-US" sz="2700" b="1" dirty="0" smtClean="0">
                <a:effectLst/>
                <a:latin typeface="Calibri" pitchFamily="34" charset="0"/>
                <a:cs typeface="Calibri" pitchFamily="34" charset="0"/>
              </a:rPr>
              <a:t/>
            </a:r>
            <a:br>
              <a:rPr lang="en-US" sz="2700" b="1" dirty="0" smtClean="0">
                <a:effectLst/>
                <a:latin typeface="Calibri" pitchFamily="34" charset="0"/>
                <a:cs typeface="Calibri" pitchFamily="34" charset="0"/>
              </a:rPr>
            </a:br>
            <a:r>
              <a:rPr lang="en-US" sz="2700" i="1" dirty="0" smtClean="0">
                <a:effectLst/>
                <a:latin typeface="Calibri" pitchFamily="34" charset="0"/>
                <a:cs typeface="Calibri" pitchFamily="34" charset="0"/>
              </a:rPr>
              <a:t>Active </a:t>
            </a:r>
            <a:r>
              <a:rPr lang="en-US" sz="2700" i="1" dirty="0">
                <a:effectLst/>
                <a:latin typeface="Calibri" pitchFamily="34" charset="0"/>
                <a:cs typeface="Calibri" pitchFamily="34" charset="0"/>
              </a:rPr>
              <a:t>physical play </a:t>
            </a:r>
            <a:r>
              <a:rPr lang="en-US" sz="2700" i="1" dirty="0" smtClean="0">
                <a:effectLst/>
                <a:latin typeface="Calibri" pitchFamily="34" charset="0"/>
                <a:cs typeface="Calibri" pitchFamily="34" charset="0"/>
              </a:rPr>
              <a:t>environments must </a:t>
            </a:r>
            <a:r>
              <a:rPr lang="en-US" sz="2700" i="1" dirty="0">
                <a:effectLst/>
                <a:latin typeface="Calibri" pitchFamily="34" charset="0"/>
                <a:cs typeface="Calibri" pitchFamily="34" charset="0"/>
              </a:rPr>
              <a:t>be </a:t>
            </a:r>
            <a:r>
              <a:rPr lang="en-US" sz="2700" i="1" dirty="0" smtClean="0">
                <a:effectLst/>
                <a:latin typeface="Calibri" pitchFamily="34" charset="0"/>
                <a:cs typeface="Calibri" pitchFamily="34" charset="0"/>
              </a:rPr>
              <a:t>safe </a:t>
            </a:r>
            <a:br>
              <a:rPr lang="en-US" sz="2700" i="1" dirty="0" smtClean="0">
                <a:effectLst/>
                <a:latin typeface="Calibri" pitchFamily="34" charset="0"/>
                <a:cs typeface="Calibri" pitchFamily="34" charset="0"/>
              </a:rPr>
            </a:br>
            <a:r>
              <a:rPr lang="en-US" sz="2700" i="1" dirty="0" smtClean="0">
                <a:effectLst/>
                <a:latin typeface="Calibri" pitchFamily="34" charset="0"/>
                <a:cs typeface="Calibri" pitchFamily="34" charset="0"/>
              </a:rPr>
              <a:t>AND developmentally appropriate </a:t>
            </a:r>
            <a:r>
              <a:rPr lang="en-US" sz="2700" i="1" dirty="0">
                <a:effectLst/>
                <a:latin typeface="Calibri" pitchFamily="34" charset="0"/>
                <a:cs typeface="Calibri" pitchFamily="34" charset="0"/>
              </a:rPr>
              <a:t>for age and </a:t>
            </a:r>
            <a:r>
              <a:rPr lang="en-US" sz="2700" i="1" dirty="0" smtClean="0">
                <a:effectLst/>
                <a:latin typeface="Calibri" pitchFamily="34" charset="0"/>
                <a:cs typeface="Calibri" pitchFamily="34" charset="0"/>
              </a:rPr>
              <a:t>stage </a:t>
            </a:r>
            <a:r>
              <a:rPr lang="en-US" b="1" i="1" dirty="0" smtClean="0">
                <a:effectLst/>
                <a:latin typeface="Calibri" pitchFamily="34" charset="0"/>
                <a:cs typeface="Calibri" pitchFamily="34" charset="0"/>
              </a:rPr>
              <a:t/>
            </a:r>
            <a:br>
              <a:rPr lang="en-US" b="1" i="1" dirty="0" smtClean="0">
                <a:effectLst/>
                <a:latin typeface="Calibri" pitchFamily="34" charset="0"/>
                <a:cs typeface="Calibri" pitchFamily="34" charset="0"/>
              </a:rPr>
            </a:br>
            <a:r>
              <a:rPr lang="en-US" b="1" dirty="0">
                <a:effectLst/>
                <a:latin typeface="Calibri" pitchFamily="34" charset="0"/>
                <a:cs typeface="Calibri" pitchFamily="34" charset="0"/>
              </a:rPr>
              <a:t> </a:t>
            </a:r>
            <a:r>
              <a:rPr lang="en-US" b="1" dirty="0">
                <a:effectLst/>
              </a:rPr>
              <a:t/>
            </a:r>
            <a:br>
              <a:rPr lang="en-US" b="1" dirty="0">
                <a:effectLst/>
              </a:rPr>
            </a:br>
            <a:endParaRPr lang="en-US" b="1" dirty="0">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457200"/>
            <a:ext cx="6781800" cy="6124754"/>
          </a:xfrm>
          <a:prstGeom prst="rect">
            <a:avLst/>
          </a:prstGeom>
          <a:noFill/>
          <a:ln>
            <a:noFill/>
          </a:ln>
        </p:spPr>
        <p:txBody>
          <a:bodyPr wrap="square">
            <a:spAutoFit/>
          </a:bodyPr>
          <a:lstStyle/>
          <a:p>
            <a:pPr algn="ctr"/>
            <a:r>
              <a:rPr lang="en-US" sz="3200" b="1" u="sng" dirty="0" smtClean="0">
                <a:solidFill>
                  <a:schemeClr val="tx2"/>
                </a:solidFill>
                <a:latin typeface="Calibri" pitchFamily="34" charset="0"/>
                <a:cs typeface="Calibri" pitchFamily="34" charset="0"/>
              </a:rPr>
              <a:t>Principle II</a:t>
            </a:r>
          </a:p>
          <a:p>
            <a:pPr algn="ctr"/>
            <a:r>
              <a:rPr lang="en-US" sz="3200" b="1" dirty="0" smtClean="0">
                <a:solidFill>
                  <a:schemeClr val="tx2"/>
                </a:solidFill>
                <a:latin typeface="Calibri" pitchFamily="34" charset="0"/>
                <a:cs typeface="Calibri" pitchFamily="34" charset="0"/>
              </a:rPr>
              <a:t>Children engage in active physical play to develop their bodies and </a:t>
            </a:r>
          </a:p>
          <a:p>
            <a:pPr algn="ctr"/>
            <a:r>
              <a:rPr lang="en-US" sz="3200" b="1" dirty="0" smtClean="0">
                <a:solidFill>
                  <a:schemeClr val="tx2"/>
                </a:solidFill>
                <a:latin typeface="Calibri" pitchFamily="34" charset="0"/>
                <a:cs typeface="Calibri" pitchFamily="34" charset="0"/>
              </a:rPr>
              <a:t>for fun and enjoyment</a:t>
            </a:r>
          </a:p>
          <a:p>
            <a:pPr algn="ctr"/>
            <a:endParaRPr lang="en-US" sz="2400" b="1" dirty="0" smtClean="0">
              <a:solidFill>
                <a:schemeClr val="tx2"/>
              </a:solidFill>
              <a:latin typeface="Calibri" pitchFamily="34" charset="0"/>
              <a:cs typeface="Calibri" pitchFamily="34" charset="0"/>
            </a:endParaRPr>
          </a:p>
          <a:p>
            <a:pPr algn="ctr"/>
            <a:r>
              <a:rPr lang="en-US" sz="2400" dirty="0" smtClean="0">
                <a:solidFill>
                  <a:schemeClr val="tx2"/>
                </a:solidFill>
                <a:latin typeface="Calibri" pitchFamily="34" charset="0"/>
                <a:cs typeface="Calibri" pitchFamily="34" charset="0"/>
              </a:rPr>
              <a:t>When </a:t>
            </a:r>
            <a:r>
              <a:rPr lang="en-US" sz="2400" dirty="0" smtClean="0">
                <a:solidFill>
                  <a:schemeClr val="tx2"/>
                </a:solidFill>
                <a:latin typeface="Calibri" pitchFamily="34" charset="0"/>
                <a:cs typeface="Calibri" pitchFamily="34" charset="0"/>
              </a:rPr>
              <a:t>young children master physical skills, </a:t>
            </a:r>
          </a:p>
          <a:p>
            <a:pPr algn="ctr"/>
            <a:r>
              <a:rPr lang="en-US" sz="2400" dirty="0" smtClean="0">
                <a:solidFill>
                  <a:schemeClr val="tx2"/>
                </a:solidFill>
                <a:latin typeface="Calibri" pitchFamily="34" charset="0"/>
                <a:cs typeface="Calibri" pitchFamily="34" charset="0"/>
              </a:rPr>
              <a:t>they feel a sense of </a:t>
            </a:r>
            <a:r>
              <a:rPr lang="en-US" sz="2400" dirty="0" smtClean="0">
                <a:solidFill>
                  <a:schemeClr val="tx2"/>
                </a:solidFill>
                <a:latin typeface="Calibri" pitchFamily="34" charset="0"/>
                <a:cs typeface="Calibri" pitchFamily="34" charset="0"/>
              </a:rPr>
              <a:t> physical well-being, </a:t>
            </a:r>
            <a:r>
              <a:rPr lang="en-US" sz="2400" dirty="0" smtClean="0">
                <a:solidFill>
                  <a:schemeClr val="tx2"/>
                </a:solidFill>
                <a:latin typeface="Calibri" pitchFamily="34" charset="0"/>
                <a:cs typeface="Calibri" pitchFamily="34" charset="0"/>
              </a:rPr>
              <a:t>and a sense of achievement and accomplishment</a:t>
            </a:r>
          </a:p>
          <a:p>
            <a:pPr algn="ctr"/>
            <a:endParaRPr lang="en-US" sz="2400" dirty="0">
              <a:solidFill>
                <a:schemeClr val="tx2"/>
              </a:solidFill>
              <a:latin typeface="Calibri" pitchFamily="34" charset="0"/>
              <a:cs typeface="Calibri" pitchFamily="34" charset="0"/>
            </a:endParaRPr>
          </a:p>
          <a:p>
            <a:pPr algn="ctr"/>
            <a:r>
              <a:rPr lang="en-US" sz="2400" dirty="0" smtClean="0">
                <a:solidFill>
                  <a:schemeClr val="tx2"/>
                </a:solidFill>
                <a:latin typeface="Calibri" pitchFamily="34" charset="0"/>
                <a:cs typeface="Calibri" pitchFamily="34" charset="0"/>
              </a:rPr>
              <a:t>Staff in early childhood programs see children’s delighted reactions as they </a:t>
            </a:r>
            <a:r>
              <a:rPr lang="en-US" sz="2400" dirty="0" smtClean="0">
                <a:solidFill>
                  <a:schemeClr val="tx2"/>
                </a:solidFill>
                <a:latin typeface="Calibri" pitchFamily="34" charset="0"/>
                <a:cs typeface="Calibri" pitchFamily="34" charset="0"/>
              </a:rPr>
              <a:t>take </a:t>
            </a:r>
            <a:r>
              <a:rPr lang="en-US" sz="2400" dirty="0" smtClean="0">
                <a:solidFill>
                  <a:schemeClr val="tx2"/>
                </a:solidFill>
                <a:latin typeface="Calibri" pitchFamily="34" charset="0"/>
                <a:cs typeface="Calibri" pitchFamily="34" charset="0"/>
              </a:rPr>
              <a:t>their first steps or </a:t>
            </a:r>
            <a:r>
              <a:rPr lang="en-US" sz="2400" dirty="0" smtClean="0">
                <a:solidFill>
                  <a:schemeClr val="tx2"/>
                </a:solidFill>
                <a:latin typeface="Calibri" pitchFamily="34" charset="0"/>
                <a:cs typeface="Calibri" pitchFamily="34" charset="0"/>
              </a:rPr>
              <a:t>successfully go </a:t>
            </a:r>
            <a:r>
              <a:rPr lang="en-US" sz="2400" dirty="0" smtClean="0">
                <a:solidFill>
                  <a:schemeClr val="tx2"/>
                </a:solidFill>
                <a:latin typeface="Calibri" pitchFamily="34" charset="0"/>
                <a:cs typeface="Calibri" pitchFamily="34" charset="0"/>
              </a:rPr>
              <a:t>down a slide for the first time </a:t>
            </a:r>
          </a:p>
          <a:p>
            <a:pPr algn="ctr"/>
            <a:endParaRPr lang="en-US" sz="2400" dirty="0">
              <a:solidFill>
                <a:schemeClr val="tx2"/>
              </a:solidFill>
              <a:latin typeface="Calibri" pitchFamily="34" charset="0"/>
              <a:cs typeface="Calibri" pitchFamily="34" charset="0"/>
            </a:endParaRPr>
          </a:p>
          <a:p>
            <a:pPr algn="ctr"/>
            <a:r>
              <a:rPr lang="en-US" sz="2400" dirty="0" smtClean="0">
                <a:solidFill>
                  <a:schemeClr val="tx2"/>
                </a:solidFill>
                <a:latin typeface="Calibri" pitchFamily="34" charset="0"/>
                <a:cs typeface="Calibri" pitchFamily="34" charset="0"/>
              </a:rPr>
              <a:t>A common phrase that young children use as they progress in physical skills is, “I did it!” </a:t>
            </a:r>
            <a:endParaRPr lang="en-US" sz="2400" b="1" dirty="0">
              <a:solidFill>
                <a:schemeClr val="tx2"/>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304800"/>
            <a:ext cx="7772400" cy="914400"/>
          </a:xfrm>
        </p:spPr>
        <p:txBody>
          <a:bodyPr>
            <a:normAutofit fontScale="90000"/>
          </a:bodyPr>
          <a:lstStyle/>
          <a:p>
            <a:pPr algn="l"/>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sp>
        <p:nvSpPr>
          <p:cNvPr id="4" name="Rectangle 3"/>
          <p:cNvSpPr/>
          <p:nvPr/>
        </p:nvSpPr>
        <p:spPr>
          <a:xfrm>
            <a:off x="1371600" y="457200"/>
            <a:ext cx="7315200" cy="5909310"/>
          </a:xfrm>
          <a:prstGeom prst="rect">
            <a:avLst/>
          </a:prstGeom>
        </p:spPr>
        <p:txBody>
          <a:bodyPr wrap="square">
            <a:spAutoFit/>
          </a:bodyPr>
          <a:lstStyle/>
          <a:p>
            <a:pPr algn="ctr"/>
            <a:r>
              <a:rPr lang="en-US" sz="3200" b="1" u="sng" dirty="0" smtClean="0">
                <a:solidFill>
                  <a:schemeClr val="tx2"/>
                </a:solidFill>
                <a:latin typeface="Calibri" pitchFamily="34" charset="0"/>
                <a:cs typeface="Calibri" pitchFamily="34" charset="0"/>
              </a:rPr>
              <a:t>Principle </a:t>
            </a:r>
            <a:r>
              <a:rPr lang="en-US" sz="3200" b="1" u="sng" dirty="0" smtClean="0">
                <a:solidFill>
                  <a:schemeClr val="tx2"/>
                </a:solidFill>
                <a:latin typeface="Calibri" pitchFamily="34" charset="0"/>
                <a:cs typeface="Calibri" pitchFamily="34" charset="0"/>
              </a:rPr>
              <a:t>III</a:t>
            </a:r>
            <a:endParaRPr lang="en-US" sz="3200" b="1" u="sng" dirty="0" smtClean="0">
              <a:solidFill>
                <a:schemeClr val="tx2"/>
              </a:solidFill>
              <a:latin typeface="Calibri" pitchFamily="34" charset="0"/>
              <a:cs typeface="Calibri" pitchFamily="34" charset="0"/>
            </a:endParaRPr>
          </a:p>
          <a:p>
            <a:pPr algn="ctr"/>
            <a:r>
              <a:rPr lang="en-US" sz="3200" b="1" dirty="0" smtClean="0">
                <a:solidFill>
                  <a:schemeClr val="tx2"/>
                </a:solidFill>
                <a:latin typeface="Calibri" pitchFamily="34" charset="0"/>
                <a:cs typeface="Calibri" pitchFamily="34" charset="0"/>
              </a:rPr>
              <a:t>Each child has opportunity for frequent and vigorous active physical play</a:t>
            </a:r>
          </a:p>
          <a:p>
            <a:pPr algn="ctr"/>
            <a:r>
              <a:rPr lang="en-US" dirty="0" smtClean="0">
                <a:solidFill>
                  <a:schemeClr val="tx2"/>
                </a:solidFill>
                <a:latin typeface="Calibri" pitchFamily="34" charset="0"/>
                <a:cs typeface="Calibri" pitchFamily="34" charset="0"/>
              </a:rPr>
              <a:t/>
            </a:r>
            <a:br>
              <a:rPr lang="en-US" dirty="0" smtClean="0">
                <a:solidFill>
                  <a:schemeClr val="tx2"/>
                </a:solidFill>
                <a:latin typeface="Calibri" pitchFamily="34" charset="0"/>
                <a:cs typeface="Calibri" pitchFamily="34" charset="0"/>
              </a:rPr>
            </a:br>
            <a:r>
              <a:rPr lang="en-US" sz="2400" dirty="0" smtClean="0">
                <a:solidFill>
                  <a:schemeClr val="tx2"/>
                </a:solidFill>
                <a:latin typeface="Calibri" pitchFamily="34" charset="0"/>
                <a:cs typeface="Calibri" pitchFamily="34" charset="0"/>
              </a:rPr>
              <a:t>Children need space, time, and support for </a:t>
            </a:r>
            <a:endParaRPr lang="en-US" sz="2400" dirty="0" smtClean="0">
              <a:solidFill>
                <a:schemeClr val="tx2"/>
              </a:solidFill>
              <a:latin typeface="Calibri" pitchFamily="34" charset="0"/>
              <a:cs typeface="Calibri" pitchFamily="34" charset="0"/>
            </a:endParaRPr>
          </a:p>
          <a:p>
            <a:pPr algn="ctr"/>
            <a:r>
              <a:rPr lang="en-US" sz="2400" dirty="0" smtClean="0">
                <a:solidFill>
                  <a:schemeClr val="tx2"/>
                </a:solidFill>
                <a:latin typeface="Calibri" pitchFamily="34" charset="0"/>
                <a:cs typeface="Calibri" pitchFamily="34" charset="0"/>
              </a:rPr>
              <a:t>frequent </a:t>
            </a:r>
            <a:r>
              <a:rPr lang="en-US" sz="2400" dirty="0" smtClean="0">
                <a:solidFill>
                  <a:schemeClr val="tx2"/>
                </a:solidFill>
                <a:latin typeface="Calibri" pitchFamily="34" charset="0"/>
                <a:cs typeface="Calibri" pitchFamily="34" charset="0"/>
              </a:rPr>
              <a:t>and vigorous active physical play </a:t>
            </a:r>
          </a:p>
          <a:p>
            <a:pPr algn="ctr"/>
            <a:endParaRPr lang="en-US" sz="2400" dirty="0">
              <a:solidFill>
                <a:schemeClr val="tx2"/>
              </a:solidFill>
              <a:latin typeface="Calibri" pitchFamily="34" charset="0"/>
              <a:cs typeface="Calibri" pitchFamily="34" charset="0"/>
            </a:endParaRPr>
          </a:p>
          <a:p>
            <a:pPr algn="ctr"/>
            <a:r>
              <a:rPr lang="en-US" sz="2400" dirty="0" smtClean="0">
                <a:solidFill>
                  <a:schemeClr val="tx2"/>
                </a:solidFill>
                <a:latin typeface="Calibri" pitchFamily="34" charset="0"/>
                <a:cs typeface="Calibri" pitchFamily="34" charset="0"/>
              </a:rPr>
              <a:t>A quality early childhood setting has </a:t>
            </a:r>
            <a:r>
              <a:rPr lang="en-US" sz="2400" dirty="0" smtClean="0">
                <a:solidFill>
                  <a:schemeClr val="tx2"/>
                </a:solidFill>
                <a:latin typeface="Calibri" pitchFamily="34" charset="0"/>
                <a:cs typeface="Calibri" pitchFamily="34" charset="0"/>
              </a:rPr>
              <a:t>outdoor</a:t>
            </a:r>
          </a:p>
          <a:p>
            <a:pPr algn="ctr"/>
            <a:r>
              <a:rPr lang="en-US" sz="2400" dirty="0" smtClean="0">
                <a:solidFill>
                  <a:schemeClr val="tx2"/>
                </a:solidFill>
                <a:latin typeface="Calibri" pitchFamily="34" charset="0"/>
                <a:cs typeface="Calibri" pitchFamily="34" charset="0"/>
              </a:rPr>
              <a:t> </a:t>
            </a:r>
            <a:r>
              <a:rPr lang="en-US" sz="2400" dirty="0" smtClean="0">
                <a:solidFill>
                  <a:schemeClr val="tx2"/>
                </a:solidFill>
                <a:latin typeface="Calibri" pitchFamily="34" charset="0"/>
                <a:cs typeface="Calibri" pitchFamily="34" charset="0"/>
              </a:rPr>
              <a:t>and inside areas that </a:t>
            </a:r>
            <a:r>
              <a:rPr lang="en-US" sz="2400" dirty="0" smtClean="0">
                <a:solidFill>
                  <a:schemeClr val="tx2"/>
                </a:solidFill>
                <a:latin typeface="Calibri" pitchFamily="34" charset="0"/>
                <a:cs typeface="Calibri" pitchFamily="34" charset="0"/>
              </a:rPr>
              <a:t>offer plenty </a:t>
            </a:r>
            <a:r>
              <a:rPr lang="en-US" sz="2400" dirty="0" smtClean="0">
                <a:solidFill>
                  <a:schemeClr val="tx2"/>
                </a:solidFill>
                <a:latin typeface="Calibri" pitchFamily="34" charset="0"/>
                <a:cs typeface="Calibri" pitchFamily="34" charset="0"/>
              </a:rPr>
              <a:t>of </a:t>
            </a:r>
            <a:endParaRPr lang="en-US" sz="2400" dirty="0" smtClean="0">
              <a:solidFill>
                <a:schemeClr val="tx2"/>
              </a:solidFill>
              <a:latin typeface="Calibri" pitchFamily="34" charset="0"/>
              <a:cs typeface="Calibri" pitchFamily="34" charset="0"/>
            </a:endParaRPr>
          </a:p>
          <a:p>
            <a:pPr algn="ctr"/>
            <a:r>
              <a:rPr lang="en-US" sz="2400" dirty="0" smtClean="0">
                <a:solidFill>
                  <a:schemeClr val="tx2"/>
                </a:solidFill>
                <a:latin typeface="Calibri" pitchFamily="34" charset="0"/>
                <a:cs typeface="Calibri" pitchFamily="34" charset="0"/>
              </a:rPr>
              <a:t>room </a:t>
            </a:r>
            <a:r>
              <a:rPr lang="en-US" sz="2400" dirty="0" smtClean="0">
                <a:solidFill>
                  <a:schemeClr val="tx2"/>
                </a:solidFill>
                <a:latin typeface="Calibri" pitchFamily="34" charset="0"/>
                <a:cs typeface="Calibri" pitchFamily="34" charset="0"/>
              </a:rPr>
              <a:t>and time for active physical play </a:t>
            </a:r>
          </a:p>
          <a:p>
            <a:pPr algn="ctr"/>
            <a:endParaRPr lang="en-US" sz="2400" dirty="0">
              <a:solidFill>
                <a:schemeClr val="tx2"/>
              </a:solidFill>
              <a:latin typeface="Calibri" pitchFamily="34" charset="0"/>
              <a:cs typeface="Calibri" pitchFamily="34" charset="0"/>
            </a:endParaRPr>
          </a:p>
          <a:p>
            <a:pPr algn="ctr"/>
            <a:r>
              <a:rPr lang="en-US" sz="2400" dirty="0" smtClean="0">
                <a:solidFill>
                  <a:schemeClr val="tx2"/>
                </a:solidFill>
                <a:latin typeface="Calibri" pitchFamily="34" charset="0"/>
                <a:cs typeface="Calibri" pitchFamily="34" charset="0"/>
              </a:rPr>
              <a:t>Each </a:t>
            </a:r>
            <a:r>
              <a:rPr lang="en-US" sz="2400" dirty="0" smtClean="0">
                <a:solidFill>
                  <a:schemeClr val="tx2"/>
                </a:solidFill>
                <a:latin typeface="Calibri" pitchFamily="34" charset="0"/>
                <a:cs typeface="Calibri" pitchFamily="34" charset="0"/>
              </a:rPr>
              <a:t>day, several times a day, both teacher-directed </a:t>
            </a:r>
            <a:r>
              <a:rPr lang="en-US" sz="2400" dirty="0" smtClean="0">
                <a:solidFill>
                  <a:schemeClr val="tx2"/>
                </a:solidFill>
                <a:latin typeface="Calibri" pitchFamily="34" charset="0"/>
                <a:cs typeface="Calibri" pitchFamily="34" charset="0"/>
              </a:rPr>
              <a:t>activities and free play are available </a:t>
            </a:r>
            <a:r>
              <a:rPr lang="en-US" sz="2400" dirty="0" smtClean="0">
                <a:solidFill>
                  <a:schemeClr val="tx2"/>
                </a:solidFill>
                <a:latin typeface="Calibri" pitchFamily="34" charset="0"/>
                <a:cs typeface="Calibri" pitchFamily="34" charset="0"/>
              </a:rPr>
              <a:t>to </a:t>
            </a:r>
            <a:r>
              <a:rPr lang="en-US" sz="2400" dirty="0" smtClean="0">
                <a:solidFill>
                  <a:schemeClr val="tx2"/>
                </a:solidFill>
                <a:latin typeface="Calibri" pitchFamily="34" charset="0"/>
                <a:cs typeface="Calibri" pitchFamily="34" charset="0"/>
              </a:rPr>
              <a:t>support running, jumping, climbing, hopping, throwing, pedaling, pushing/pulling, and other vigorous </a:t>
            </a:r>
            <a:r>
              <a:rPr lang="en-US" sz="2400" dirty="0" smtClean="0">
                <a:solidFill>
                  <a:schemeClr val="tx2"/>
                </a:solidFill>
                <a:latin typeface="Calibri" pitchFamily="34" charset="0"/>
                <a:cs typeface="Calibri" pitchFamily="34" charset="0"/>
              </a:rPr>
              <a:t>physical activities</a:t>
            </a:r>
            <a:endParaRPr lang="en-US" sz="2400" dirty="0">
              <a:solidFill>
                <a:schemeClr val="tx2"/>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381000"/>
            <a:ext cx="7315200" cy="5539978"/>
          </a:xfrm>
          <a:prstGeom prst="rect">
            <a:avLst/>
          </a:prstGeom>
        </p:spPr>
        <p:txBody>
          <a:bodyPr wrap="square">
            <a:spAutoFit/>
          </a:bodyPr>
          <a:lstStyle/>
          <a:p>
            <a:pPr algn="ctr"/>
            <a:r>
              <a:rPr lang="en-US" sz="3200" b="1" u="sng" dirty="0" smtClean="0">
                <a:solidFill>
                  <a:schemeClr val="tx2"/>
                </a:solidFill>
                <a:latin typeface="Calibri" pitchFamily="34" charset="0"/>
                <a:cs typeface="Calibri" pitchFamily="34" charset="0"/>
              </a:rPr>
              <a:t>Principle </a:t>
            </a:r>
            <a:r>
              <a:rPr lang="en-US" sz="3200" b="1" u="sng" dirty="0" smtClean="0">
                <a:solidFill>
                  <a:schemeClr val="tx2"/>
                </a:solidFill>
                <a:latin typeface="Calibri" pitchFamily="34" charset="0"/>
                <a:cs typeface="Calibri" pitchFamily="34" charset="0"/>
              </a:rPr>
              <a:t>IV </a:t>
            </a:r>
          </a:p>
          <a:p>
            <a:pPr algn="ctr"/>
            <a:r>
              <a:rPr lang="en-US" sz="3200" b="1" dirty="0" smtClean="0">
                <a:solidFill>
                  <a:schemeClr val="tx2"/>
                </a:solidFill>
                <a:latin typeface="Calibri" pitchFamily="34" charset="0"/>
                <a:cs typeface="Calibri" pitchFamily="34" charset="0"/>
              </a:rPr>
              <a:t>Each child has time for and support for uninterrupted, sustained play</a:t>
            </a:r>
            <a:endParaRPr lang="en-US" sz="3200" b="1" dirty="0" smtClean="0">
              <a:solidFill>
                <a:schemeClr val="tx2"/>
              </a:solidFill>
              <a:latin typeface="Calibri" pitchFamily="34" charset="0"/>
              <a:cs typeface="Calibri" pitchFamily="34" charset="0"/>
            </a:endParaRPr>
          </a:p>
          <a:p>
            <a:pPr algn="ctr"/>
            <a:r>
              <a:rPr lang="en-US" dirty="0" smtClean="0">
                <a:solidFill>
                  <a:schemeClr val="tx2"/>
                </a:solidFill>
              </a:rPr>
              <a:t/>
            </a:r>
            <a:br>
              <a:rPr lang="en-US" dirty="0" smtClean="0">
                <a:solidFill>
                  <a:schemeClr val="tx2"/>
                </a:solidFill>
              </a:rPr>
            </a:br>
            <a:r>
              <a:rPr lang="en-US" sz="2400" dirty="0" smtClean="0">
                <a:solidFill>
                  <a:schemeClr val="tx2"/>
                </a:solidFill>
              </a:rPr>
              <a:t>Each child deserves to develop </a:t>
            </a:r>
          </a:p>
          <a:p>
            <a:pPr algn="ctr"/>
            <a:r>
              <a:rPr lang="en-US" sz="2400" dirty="0" smtClean="0">
                <a:solidFill>
                  <a:schemeClr val="tx2"/>
                </a:solidFill>
              </a:rPr>
              <a:t>the highest level of physical skills possible </a:t>
            </a:r>
          </a:p>
          <a:p>
            <a:pPr algn="ctr"/>
            <a:endParaRPr lang="en-US" sz="2400" dirty="0" smtClean="0">
              <a:solidFill>
                <a:schemeClr val="tx2"/>
              </a:solidFill>
            </a:endParaRPr>
          </a:p>
          <a:p>
            <a:pPr algn="ctr"/>
            <a:r>
              <a:rPr lang="en-US" sz="2400" dirty="0" smtClean="0">
                <a:solidFill>
                  <a:schemeClr val="tx2"/>
                </a:solidFill>
              </a:rPr>
              <a:t>Lack of time or </a:t>
            </a:r>
            <a:r>
              <a:rPr lang="en-US" sz="2400" dirty="0" smtClean="0">
                <a:solidFill>
                  <a:schemeClr val="tx2"/>
                </a:solidFill>
              </a:rPr>
              <a:t>lack of opportunity </a:t>
            </a:r>
            <a:r>
              <a:rPr lang="en-US" sz="2400" dirty="0" smtClean="0">
                <a:solidFill>
                  <a:schemeClr val="tx2"/>
                </a:solidFill>
              </a:rPr>
              <a:t>to practice a skill </a:t>
            </a:r>
            <a:r>
              <a:rPr lang="en-US" sz="2400" dirty="0" smtClean="0">
                <a:solidFill>
                  <a:schemeClr val="tx2"/>
                </a:solidFill>
              </a:rPr>
              <a:t>can interrupt </a:t>
            </a:r>
            <a:r>
              <a:rPr lang="en-US" sz="2400" dirty="0" smtClean="0">
                <a:solidFill>
                  <a:schemeClr val="tx2"/>
                </a:solidFill>
              </a:rPr>
              <a:t>a child’s </a:t>
            </a:r>
            <a:r>
              <a:rPr lang="en-US" sz="2400" dirty="0" smtClean="0">
                <a:solidFill>
                  <a:schemeClr val="tx2"/>
                </a:solidFill>
              </a:rPr>
              <a:t>attempt </a:t>
            </a:r>
            <a:r>
              <a:rPr lang="en-US" sz="2400" dirty="0" smtClean="0">
                <a:solidFill>
                  <a:schemeClr val="tx2"/>
                </a:solidFill>
              </a:rPr>
              <a:t>to advance that skill </a:t>
            </a:r>
          </a:p>
          <a:p>
            <a:pPr algn="ctr"/>
            <a:endParaRPr lang="en-US" sz="2400" dirty="0">
              <a:solidFill>
                <a:schemeClr val="tx2"/>
              </a:solidFill>
            </a:endParaRPr>
          </a:p>
          <a:p>
            <a:pPr algn="ctr"/>
            <a:r>
              <a:rPr lang="en-US" sz="2400" dirty="0" smtClean="0">
                <a:solidFill>
                  <a:schemeClr val="tx2"/>
                </a:solidFill>
              </a:rPr>
              <a:t>When </a:t>
            </a:r>
            <a:r>
              <a:rPr lang="en-US" sz="2400" dirty="0" smtClean="0">
                <a:solidFill>
                  <a:schemeClr val="tx2"/>
                </a:solidFill>
              </a:rPr>
              <a:t>staff </a:t>
            </a:r>
            <a:r>
              <a:rPr lang="en-US" sz="2400" dirty="0" smtClean="0">
                <a:solidFill>
                  <a:schemeClr val="tx2"/>
                </a:solidFill>
              </a:rPr>
              <a:t>evaluate </a:t>
            </a:r>
            <a:r>
              <a:rPr lang="en-US" sz="2400" dirty="0" smtClean="0">
                <a:solidFill>
                  <a:schemeClr val="tx2"/>
                </a:solidFill>
              </a:rPr>
              <a:t>a </a:t>
            </a:r>
            <a:r>
              <a:rPr lang="en-US" sz="2400" dirty="0" smtClean="0">
                <a:solidFill>
                  <a:schemeClr val="tx2"/>
                </a:solidFill>
              </a:rPr>
              <a:t>child’s level of physical ability </a:t>
            </a:r>
            <a:endParaRPr lang="en-US" sz="2400" dirty="0" smtClean="0">
              <a:solidFill>
                <a:schemeClr val="tx2"/>
              </a:solidFill>
            </a:endParaRPr>
          </a:p>
          <a:p>
            <a:pPr algn="ctr"/>
            <a:r>
              <a:rPr lang="en-US" sz="2400" dirty="0" smtClean="0">
                <a:solidFill>
                  <a:schemeClr val="tx2"/>
                </a:solidFill>
              </a:rPr>
              <a:t>and need to practice </a:t>
            </a:r>
            <a:r>
              <a:rPr lang="en-US" sz="2400" dirty="0" smtClean="0">
                <a:solidFill>
                  <a:schemeClr val="tx2"/>
                </a:solidFill>
              </a:rPr>
              <a:t>a skill, </a:t>
            </a:r>
            <a:r>
              <a:rPr lang="en-US" sz="2400" dirty="0" smtClean="0">
                <a:solidFill>
                  <a:schemeClr val="tx2"/>
                </a:solidFill>
              </a:rPr>
              <a:t>they know </a:t>
            </a:r>
            <a:r>
              <a:rPr lang="en-US" sz="2400" dirty="0" smtClean="0">
                <a:solidFill>
                  <a:schemeClr val="tx2"/>
                </a:solidFill>
              </a:rPr>
              <a:t>when and how to offer assistance, or know when to simply step back to support a child to as they learn a physical skill</a:t>
            </a:r>
            <a:endParaRPr lang="en-US" sz="2400" b="1" dirty="0">
              <a:solidFill>
                <a:schemeClr val="tx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304801"/>
            <a:ext cx="7543800" cy="5970865"/>
          </a:xfrm>
          <a:prstGeom prst="rect">
            <a:avLst/>
          </a:prstGeom>
        </p:spPr>
        <p:txBody>
          <a:bodyPr wrap="square">
            <a:spAutoFit/>
          </a:bodyPr>
          <a:lstStyle/>
          <a:p>
            <a:pPr algn="ctr"/>
            <a:r>
              <a:rPr lang="en-US" sz="3200" b="1" u="sng" dirty="0" smtClean="0">
                <a:solidFill>
                  <a:schemeClr val="tx2"/>
                </a:solidFill>
                <a:latin typeface="Calibri" pitchFamily="34" charset="0"/>
                <a:cs typeface="Calibri" pitchFamily="34" charset="0"/>
              </a:rPr>
              <a:t>Principle V</a:t>
            </a:r>
          </a:p>
          <a:p>
            <a:pPr algn="ctr"/>
            <a:r>
              <a:rPr lang="en-US" sz="3200" b="1" dirty="0" smtClean="0">
                <a:solidFill>
                  <a:schemeClr val="tx2"/>
                </a:solidFill>
                <a:latin typeface="Calibri" pitchFamily="34" charset="0"/>
                <a:cs typeface="Calibri" pitchFamily="34" charset="0"/>
              </a:rPr>
              <a:t>Each child has access to many and varied active physical play options</a:t>
            </a:r>
          </a:p>
          <a:p>
            <a:pPr algn="ctr"/>
            <a:endParaRPr lang="en-US" sz="2200" b="1" u="sng" dirty="0" smtClean="0">
              <a:solidFill>
                <a:schemeClr val="tx2"/>
              </a:solidFill>
              <a:latin typeface="Calibri" pitchFamily="34" charset="0"/>
              <a:cs typeface="Calibri" pitchFamily="34" charset="0"/>
            </a:endParaRPr>
          </a:p>
          <a:p>
            <a:pPr algn="ctr"/>
            <a:r>
              <a:rPr lang="en-US" sz="2200" dirty="0" smtClean="0">
                <a:solidFill>
                  <a:schemeClr val="tx2"/>
                </a:solidFill>
                <a:latin typeface="Calibri" pitchFamily="34" charset="0"/>
                <a:cs typeface="Calibri" pitchFamily="34" charset="0"/>
              </a:rPr>
              <a:t>Children engage in active physical </a:t>
            </a:r>
            <a:r>
              <a:rPr lang="en-US" sz="2200" dirty="0" smtClean="0">
                <a:solidFill>
                  <a:schemeClr val="tx2"/>
                </a:solidFill>
                <a:latin typeface="Calibri" pitchFamily="34" charset="0"/>
                <a:cs typeface="Calibri" pitchFamily="34" charset="0"/>
              </a:rPr>
              <a:t>play</a:t>
            </a:r>
          </a:p>
          <a:p>
            <a:pPr algn="ctr"/>
            <a:r>
              <a:rPr lang="en-US" sz="2200" dirty="0" smtClean="0">
                <a:solidFill>
                  <a:schemeClr val="tx2"/>
                </a:solidFill>
                <a:latin typeface="Calibri" pitchFamily="34" charset="0"/>
                <a:cs typeface="Calibri" pitchFamily="34" charset="0"/>
              </a:rPr>
              <a:t> </a:t>
            </a:r>
            <a:r>
              <a:rPr lang="en-US" sz="2200" dirty="0" smtClean="0">
                <a:solidFill>
                  <a:schemeClr val="tx2"/>
                </a:solidFill>
                <a:latin typeface="Calibri" pitchFamily="34" charset="0"/>
                <a:cs typeface="Calibri" pitchFamily="34" charset="0"/>
              </a:rPr>
              <a:t>to develop their bodies and </a:t>
            </a:r>
            <a:r>
              <a:rPr lang="en-US" sz="2200" dirty="0" smtClean="0">
                <a:solidFill>
                  <a:schemeClr val="tx2"/>
                </a:solidFill>
                <a:latin typeface="Calibri" pitchFamily="34" charset="0"/>
                <a:cs typeface="Calibri" pitchFamily="34" charset="0"/>
              </a:rPr>
              <a:t>for </a:t>
            </a:r>
            <a:r>
              <a:rPr lang="en-US" sz="2200" dirty="0" smtClean="0">
                <a:solidFill>
                  <a:schemeClr val="tx2"/>
                </a:solidFill>
                <a:latin typeface="Calibri" pitchFamily="34" charset="0"/>
                <a:cs typeface="Calibri" pitchFamily="34" charset="0"/>
              </a:rPr>
              <a:t>fun and enjoyment</a:t>
            </a:r>
          </a:p>
          <a:p>
            <a:pPr algn="ctr"/>
            <a:endParaRPr lang="en-US" sz="2200" dirty="0" smtClean="0">
              <a:solidFill>
                <a:schemeClr val="tx2"/>
              </a:solidFill>
            </a:endParaRPr>
          </a:p>
          <a:p>
            <a:pPr algn="ctr"/>
            <a:r>
              <a:rPr lang="en-US" sz="2200" dirty="0" smtClean="0">
                <a:solidFill>
                  <a:schemeClr val="tx2"/>
                </a:solidFill>
              </a:rPr>
              <a:t>Running</a:t>
            </a:r>
            <a:r>
              <a:rPr lang="en-US" sz="2200" dirty="0" smtClean="0">
                <a:solidFill>
                  <a:schemeClr val="tx2"/>
                </a:solidFill>
              </a:rPr>
              <a:t>, jumping, kicking, pivoting, climbing, </a:t>
            </a:r>
            <a:r>
              <a:rPr lang="en-US" sz="2200" dirty="0" smtClean="0">
                <a:solidFill>
                  <a:schemeClr val="tx2"/>
                </a:solidFill>
              </a:rPr>
              <a:t>throwing</a:t>
            </a:r>
            <a:r>
              <a:rPr lang="en-US" sz="2200" dirty="0" smtClean="0">
                <a:solidFill>
                  <a:schemeClr val="tx2"/>
                </a:solidFill>
              </a:rPr>
              <a:t>, squatting, hopping, pushing, lifting, balancing, and </a:t>
            </a:r>
            <a:r>
              <a:rPr lang="en-US" sz="2200" dirty="0" smtClean="0">
                <a:solidFill>
                  <a:schemeClr val="tx2"/>
                </a:solidFill>
              </a:rPr>
              <a:t>pedaling… </a:t>
            </a:r>
            <a:r>
              <a:rPr lang="en-US" sz="2200" dirty="0" smtClean="0">
                <a:solidFill>
                  <a:schemeClr val="tx2"/>
                </a:solidFill>
              </a:rPr>
              <a:t>these skills are targets of </a:t>
            </a:r>
            <a:r>
              <a:rPr lang="en-US" sz="2200" dirty="0" smtClean="0">
                <a:solidFill>
                  <a:schemeClr val="tx2"/>
                </a:solidFill>
              </a:rPr>
              <a:t>a young </a:t>
            </a:r>
            <a:r>
              <a:rPr lang="en-US" sz="2200" dirty="0" smtClean="0">
                <a:solidFill>
                  <a:schemeClr val="tx2"/>
                </a:solidFill>
              </a:rPr>
              <a:t>child’s physical development</a:t>
            </a:r>
          </a:p>
          <a:p>
            <a:pPr algn="ctr"/>
            <a:endParaRPr lang="en-US" sz="2200" dirty="0">
              <a:solidFill>
                <a:schemeClr val="tx2"/>
              </a:solidFill>
            </a:endParaRPr>
          </a:p>
          <a:p>
            <a:pPr algn="ctr"/>
            <a:r>
              <a:rPr lang="en-US" sz="2200" dirty="0" smtClean="0">
                <a:solidFill>
                  <a:schemeClr val="tx2"/>
                </a:solidFill>
              </a:rPr>
              <a:t>As a young child masters skills, </a:t>
            </a:r>
            <a:r>
              <a:rPr lang="en-US" sz="2200" dirty="0" smtClean="0">
                <a:solidFill>
                  <a:schemeClr val="tx2"/>
                </a:solidFill>
              </a:rPr>
              <a:t>creativity emerges, play </a:t>
            </a:r>
            <a:r>
              <a:rPr lang="en-US" sz="2200" dirty="0" smtClean="0">
                <a:solidFill>
                  <a:schemeClr val="tx2"/>
                </a:solidFill>
              </a:rPr>
              <a:t>becomes </a:t>
            </a:r>
            <a:r>
              <a:rPr lang="en-US" sz="2200" dirty="0" smtClean="0">
                <a:solidFill>
                  <a:schemeClr val="tx2"/>
                </a:solidFill>
              </a:rPr>
              <a:t>rich, and the </a:t>
            </a:r>
            <a:r>
              <a:rPr lang="en-US" sz="2200" dirty="0" smtClean="0">
                <a:solidFill>
                  <a:schemeClr val="tx2"/>
                </a:solidFill>
              </a:rPr>
              <a:t>child has </a:t>
            </a:r>
            <a:r>
              <a:rPr lang="en-US" sz="2200" dirty="0" smtClean="0">
                <a:solidFill>
                  <a:schemeClr val="tx2"/>
                </a:solidFill>
              </a:rPr>
              <a:t>physical skills to </a:t>
            </a:r>
            <a:r>
              <a:rPr lang="en-US" sz="2200" dirty="0" smtClean="0">
                <a:solidFill>
                  <a:schemeClr val="tx2"/>
                </a:solidFill>
              </a:rPr>
              <a:t>support a healthy life</a:t>
            </a:r>
            <a:r>
              <a:rPr lang="en-US" sz="2200" dirty="0" smtClean="0">
                <a:solidFill>
                  <a:schemeClr val="tx2"/>
                </a:solidFill>
              </a:rPr>
              <a:t> </a:t>
            </a:r>
            <a:endParaRPr lang="en-US" sz="2200" dirty="0" smtClean="0">
              <a:solidFill>
                <a:schemeClr val="tx2"/>
              </a:solidFill>
            </a:endParaRPr>
          </a:p>
          <a:p>
            <a:pPr algn="ctr"/>
            <a:endParaRPr lang="en-US" sz="2200" b="1" dirty="0">
              <a:solidFill>
                <a:schemeClr val="tx2"/>
              </a:solidFill>
            </a:endParaRPr>
          </a:p>
          <a:p>
            <a:pPr algn="ctr"/>
            <a:r>
              <a:rPr lang="en-US" sz="2200" dirty="0" smtClean="0">
                <a:solidFill>
                  <a:schemeClr val="tx2"/>
                </a:solidFill>
              </a:rPr>
              <a:t>When children practice </a:t>
            </a:r>
            <a:r>
              <a:rPr lang="en-US" sz="2200" dirty="0" smtClean="0">
                <a:solidFill>
                  <a:schemeClr val="tx2"/>
                </a:solidFill>
              </a:rPr>
              <a:t>physical skills in different </a:t>
            </a:r>
            <a:r>
              <a:rPr lang="en-US" sz="2200" dirty="0" smtClean="0">
                <a:solidFill>
                  <a:schemeClr val="tx2"/>
                </a:solidFill>
              </a:rPr>
              <a:t>ways in many different settings, </a:t>
            </a:r>
            <a:r>
              <a:rPr lang="en-US" sz="2200" dirty="0" smtClean="0">
                <a:solidFill>
                  <a:schemeClr val="tx2"/>
                </a:solidFill>
              </a:rPr>
              <a:t>those </a:t>
            </a:r>
            <a:r>
              <a:rPr lang="en-US" sz="2200" dirty="0" smtClean="0">
                <a:solidFill>
                  <a:schemeClr val="tx2"/>
                </a:solidFill>
              </a:rPr>
              <a:t>skills become enduring</a:t>
            </a:r>
            <a:endParaRPr lang="en-US" sz="2200" dirty="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685801"/>
            <a:ext cx="7315200" cy="5386090"/>
          </a:xfrm>
          <a:prstGeom prst="rect">
            <a:avLst/>
          </a:prstGeom>
        </p:spPr>
        <p:txBody>
          <a:bodyPr wrap="square">
            <a:spAutoFit/>
          </a:bodyPr>
          <a:lstStyle/>
          <a:p>
            <a:pPr algn="ctr"/>
            <a:r>
              <a:rPr lang="en-US" sz="3200" b="1" u="sng" dirty="0" smtClean="0">
                <a:solidFill>
                  <a:schemeClr val="tx2"/>
                </a:solidFill>
                <a:latin typeface="Calibri" pitchFamily="34" charset="0"/>
                <a:cs typeface="Calibri" pitchFamily="34" charset="0"/>
              </a:rPr>
              <a:t>Principle VI</a:t>
            </a:r>
          </a:p>
          <a:p>
            <a:pPr algn="ctr"/>
            <a:r>
              <a:rPr lang="en-US" sz="3200" b="1" dirty="0" smtClean="0">
                <a:solidFill>
                  <a:schemeClr val="tx2"/>
                </a:solidFill>
                <a:latin typeface="Calibri" pitchFamily="34" charset="0"/>
                <a:cs typeface="Calibri" pitchFamily="34" charset="0"/>
              </a:rPr>
              <a:t>Active physical play is supported by </a:t>
            </a:r>
          </a:p>
          <a:p>
            <a:pPr algn="ctr"/>
            <a:r>
              <a:rPr lang="en-US" sz="3200" b="1" dirty="0" smtClean="0">
                <a:solidFill>
                  <a:schemeClr val="tx2"/>
                </a:solidFill>
                <a:latin typeface="Calibri" pitchFamily="34" charset="0"/>
                <a:cs typeface="Calibri" pitchFamily="34" charset="0"/>
              </a:rPr>
              <a:t>adult-child relationships and </a:t>
            </a:r>
          </a:p>
          <a:p>
            <a:pPr algn="ctr"/>
            <a:r>
              <a:rPr lang="en-US" sz="3200" b="1" dirty="0" smtClean="0">
                <a:solidFill>
                  <a:schemeClr val="tx2"/>
                </a:solidFill>
                <a:latin typeface="Calibri" pitchFamily="34" charset="0"/>
                <a:cs typeface="Calibri" pitchFamily="34" charset="0"/>
              </a:rPr>
              <a:t>child-to-child interactions</a:t>
            </a:r>
            <a:endParaRPr lang="en-US" sz="3200" b="1" dirty="0" smtClean="0">
              <a:solidFill>
                <a:schemeClr val="tx2"/>
              </a:solidFill>
              <a:latin typeface="Calibri" pitchFamily="34" charset="0"/>
              <a:cs typeface="Calibri" pitchFamily="34" charset="0"/>
            </a:endParaRPr>
          </a:p>
          <a:p>
            <a:pPr algn="ctr"/>
            <a:endParaRPr lang="en-US" sz="2400" b="1" dirty="0" smtClean="0">
              <a:solidFill>
                <a:schemeClr val="tx2"/>
              </a:solidFill>
              <a:latin typeface="Calibri" pitchFamily="34" charset="0"/>
              <a:cs typeface="Calibri" pitchFamily="34" charset="0"/>
            </a:endParaRPr>
          </a:p>
          <a:p>
            <a:pPr algn="ctr"/>
            <a:r>
              <a:rPr lang="en-US" sz="2400" i="1" dirty="0" smtClean="0">
                <a:solidFill>
                  <a:schemeClr val="tx2"/>
                </a:solidFill>
              </a:rPr>
              <a:t>Relationships </a:t>
            </a:r>
            <a:r>
              <a:rPr lang="en-US" sz="2400" i="1" dirty="0" smtClean="0">
                <a:solidFill>
                  <a:schemeClr val="tx2"/>
                </a:solidFill>
              </a:rPr>
              <a:t>influence</a:t>
            </a:r>
            <a:r>
              <a:rPr lang="en-US" sz="2400" i="1" dirty="0" smtClean="0">
                <a:solidFill>
                  <a:schemeClr val="tx2"/>
                </a:solidFill>
              </a:rPr>
              <a:t>…</a:t>
            </a:r>
          </a:p>
          <a:p>
            <a:pPr marL="744538" lvl="1" indent="-280988">
              <a:buFont typeface="Arial" pitchFamily="34" charset="0"/>
              <a:buChar char="•"/>
              <a:tabLst>
                <a:tab pos="1654175" algn="l"/>
              </a:tabLst>
            </a:pPr>
            <a:r>
              <a:rPr lang="en-US" sz="2400" dirty="0" smtClean="0">
                <a:solidFill>
                  <a:schemeClr val="tx2"/>
                </a:solidFill>
              </a:rPr>
              <a:t>Children’s </a:t>
            </a:r>
            <a:r>
              <a:rPr lang="en-US" sz="2400" dirty="0" smtClean="0">
                <a:solidFill>
                  <a:schemeClr val="tx2"/>
                </a:solidFill>
              </a:rPr>
              <a:t>initiation of active physical play</a:t>
            </a:r>
          </a:p>
          <a:p>
            <a:pPr marL="744538" indent="-280988">
              <a:buFont typeface="Arial" pitchFamily="34" charset="0"/>
              <a:buChar char="•"/>
              <a:tabLst>
                <a:tab pos="1654175" algn="l"/>
              </a:tabLst>
            </a:pPr>
            <a:r>
              <a:rPr lang="en-US" sz="2400" dirty="0" smtClean="0">
                <a:solidFill>
                  <a:schemeClr val="tx2"/>
                </a:solidFill>
              </a:rPr>
              <a:t>The types of play children choose</a:t>
            </a:r>
          </a:p>
          <a:p>
            <a:pPr marL="739775" indent="-276225">
              <a:buFont typeface="Arial" pitchFamily="34" charset="0"/>
              <a:buChar char="•"/>
              <a:tabLst>
                <a:tab pos="1654175" algn="l"/>
              </a:tabLst>
            </a:pPr>
            <a:r>
              <a:rPr lang="en-US" sz="2400" dirty="0" smtClean="0">
                <a:solidFill>
                  <a:schemeClr val="tx2"/>
                </a:solidFill>
              </a:rPr>
              <a:t>Creation of dramatic </a:t>
            </a:r>
            <a:r>
              <a:rPr lang="en-US" sz="2400" dirty="0" smtClean="0">
                <a:solidFill>
                  <a:schemeClr val="tx2"/>
                </a:solidFill>
              </a:rPr>
              <a:t>play themes and </a:t>
            </a:r>
            <a:r>
              <a:rPr lang="en-US" sz="2400" dirty="0" smtClean="0">
                <a:solidFill>
                  <a:schemeClr val="tx2"/>
                </a:solidFill>
              </a:rPr>
              <a:t>activities</a:t>
            </a:r>
          </a:p>
          <a:p>
            <a:pPr marL="739775" indent="-276225">
              <a:tabLst>
                <a:tab pos="1654175" algn="l"/>
              </a:tabLst>
            </a:pPr>
            <a:r>
              <a:rPr lang="en-US" sz="2400" dirty="0" smtClean="0">
                <a:solidFill>
                  <a:schemeClr val="tx2"/>
                </a:solidFill>
              </a:rPr>
              <a:t>	</a:t>
            </a:r>
            <a:r>
              <a:rPr lang="en-US" sz="2400" dirty="0" smtClean="0">
                <a:solidFill>
                  <a:schemeClr val="tx2"/>
                </a:solidFill>
              </a:rPr>
              <a:t> </a:t>
            </a:r>
            <a:r>
              <a:rPr lang="en-US" sz="2400" dirty="0" smtClean="0">
                <a:solidFill>
                  <a:schemeClr val="tx2"/>
                </a:solidFill>
              </a:rPr>
              <a:t>that arise from active physical </a:t>
            </a:r>
            <a:r>
              <a:rPr lang="en-US" sz="2400" dirty="0" smtClean="0">
                <a:solidFill>
                  <a:schemeClr val="tx2"/>
                </a:solidFill>
              </a:rPr>
              <a:t>play and skill development</a:t>
            </a:r>
            <a:endParaRPr lang="en-US" sz="2400" dirty="0" smtClean="0">
              <a:solidFill>
                <a:schemeClr val="tx2"/>
              </a:solidFill>
            </a:endParaRPr>
          </a:p>
          <a:p>
            <a:pPr algn="ctr"/>
            <a:endParaRPr lang="en-US" sz="2400" dirty="0">
              <a:solidFill>
                <a:schemeClr val="tx2"/>
              </a:solidFill>
            </a:endParaRPr>
          </a:p>
          <a:p>
            <a:pPr algn="ctr"/>
            <a:r>
              <a:rPr lang="en-US" sz="2400" i="1" dirty="0" smtClean="0">
                <a:solidFill>
                  <a:schemeClr val="tx2"/>
                </a:solidFill>
              </a:rPr>
              <a:t>Relationships matter</a:t>
            </a:r>
            <a:r>
              <a:rPr lang="en-US" sz="2400" i="1" dirty="0" smtClean="0">
                <a:solidFill>
                  <a:schemeClr val="tx2"/>
                </a:solidFill>
              </a:rPr>
              <a:t>!</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685800"/>
            <a:ext cx="7315200" cy="5755422"/>
          </a:xfrm>
          <a:prstGeom prst="rect">
            <a:avLst/>
          </a:prstGeom>
        </p:spPr>
        <p:txBody>
          <a:bodyPr wrap="square">
            <a:spAutoFit/>
          </a:bodyPr>
          <a:lstStyle/>
          <a:p>
            <a:pPr algn="ctr"/>
            <a:r>
              <a:rPr lang="en-US" sz="3200" b="1" u="sng" dirty="0" smtClean="0">
                <a:solidFill>
                  <a:schemeClr val="tx2"/>
                </a:solidFill>
                <a:latin typeface="Calibri" pitchFamily="34" charset="0"/>
                <a:cs typeface="Calibri" pitchFamily="34" charset="0"/>
              </a:rPr>
              <a:t>Principle VII</a:t>
            </a:r>
            <a:endParaRPr lang="en-US" sz="3200" b="1" u="sng" dirty="0" smtClean="0">
              <a:solidFill>
                <a:schemeClr val="tx2"/>
              </a:solidFill>
              <a:latin typeface="Calibri" pitchFamily="34" charset="0"/>
              <a:cs typeface="Calibri" pitchFamily="34" charset="0"/>
            </a:endParaRPr>
          </a:p>
          <a:p>
            <a:pPr algn="ctr"/>
            <a:r>
              <a:rPr lang="en-US" sz="3200" b="1" dirty="0" smtClean="0">
                <a:solidFill>
                  <a:schemeClr val="tx2"/>
                </a:solidFill>
                <a:latin typeface="Calibri" pitchFamily="34" charset="0"/>
                <a:cs typeface="Calibri" pitchFamily="34" charset="0"/>
              </a:rPr>
              <a:t>Adults advocate for children to have opportunities and environments that support active physical play</a:t>
            </a:r>
          </a:p>
          <a:p>
            <a:pPr algn="ctr"/>
            <a:endParaRPr lang="en-US" sz="2400" dirty="0" smtClean="0">
              <a:solidFill>
                <a:schemeClr val="tx2"/>
              </a:solidFill>
              <a:latin typeface="+mj-lt"/>
            </a:endParaRPr>
          </a:p>
          <a:p>
            <a:pPr algn="ctr"/>
            <a:r>
              <a:rPr lang="en-US" sz="2400" dirty="0" smtClean="0">
                <a:solidFill>
                  <a:schemeClr val="tx2"/>
                </a:solidFill>
                <a:latin typeface="+mj-lt"/>
              </a:rPr>
              <a:t>Good </a:t>
            </a:r>
            <a:r>
              <a:rPr lang="en-US" sz="2400" dirty="0" smtClean="0">
                <a:solidFill>
                  <a:schemeClr val="tx2"/>
                </a:solidFill>
                <a:latin typeface="+mj-lt"/>
              </a:rPr>
              <a:t>health and optimal physical development are foundations for a satisfying childhood </a:t>
            </a:r>
          </a:p>
          <a:p>
            <a:pPr algn="ctr"/>
            <a:endParaRPr lang="en-US" sz="2400" dirty="0">
              <a:solidFill>
                <a:schemeClr val="tx2"/>
              </a:solidFill>
              <a:latin typeface="+mj-lt"/>
            </a:endParaRPr>
          </a:p>
          <a:p>
            <a:pPr algn="ctr"/>
            <a:r>
              <a:rPr lang="en-US" sz="2400" dirty="0" smtClean="0">
                <a:solidFill>
                  <a:schemeClr val="tx2"/>
                </a:solidFill>
                <a:latin typeface="+mj-lt"/>
              </a:rPr>
              <a:t>Children have small voices when it comes to </a:t>
            </a:r>
            <a:endParaRPr lang="en-US" sz="2400" dirty="0" smtClean="0">
              <a:solidFill>
                <a:schemeClr val="tx2"/>
              </a:solidFill>
              <a:latin typeface="+mj-lt"/>
            </a:endParaRPr>
          </a:p>
          <a:p>
            <a:pPr algn="ctr"/>
            <a:r>
              <a:rPr lang="en-US" sz="2400" dirty="0" smtClean="0">
                <a:solidFill>
                  <a:schemeClr val="tx2"/>
                </a:solidFill>
                <a:latin typeface="+mj-lt"/>
              </a:rPr>
              <a:t>designing </a:t>
            </a:r>
            <a:r>
              <a:rPr lang="en-US" sz="2400" dirty="0" smtClean="0">
                <a:solidFill>
                  <a:schemeClr val="tx2"/>
                </a:solidFill>
                <a:latin typeface="+mj-lt"/>
              </a:rPr>
              <a:t>buildings and playgrounds, purchasing equipment, and planning schedules and routines</a:t>
            </a:r>
          </a:p>
          <a:p>
            <a:pPr algn="ctr"/>
            <a:endParaRPr lang="en-US" sz="2400" dirty="0">
              <a:solidFill>
                <a:schemeClr val="tx2"/>
              </a:solidFill>
              <a:latin typeface="+mj-lt"/>
            </a:endParaRPr>
          </a:p>
          <a:p>
            <a:pPr algn="ctr"/>
            <a:r>
              <a:rPr lang="en-US" sz="2400" dirty="0" smtClean="0">
                <a:solidFill>
                  <a:schemeClr val="tx2"/>
                </a:solidFill>
                <a:latin typeface="+mj-lt"/>
              </a:rPr>
              <a:t>Staff are </a:t>
            </a:r>
            <a:r>
              <a:rPr lang="en-US" sz="2400" b="1" dirty="0" smtClean="0">
                <a:solidFill>
                  <a:schemeClr val="tx2"/>
                </a:solidFill>
                <a:latin typeface="+mj-lt"/>
              </a:rPr>
              <a:t>the</a:t>
            </a:r>
            <a:r>
              <a:rPr lang="en-US" sz="2400" dirty="0" smtClean="0">
                <a:solidFill>
                  <a:schemeClr val="tx2"/>
                </a:solidFill>
                <a:latin typeface="+mj-lt"/>
              </a:rPr>
              <a:t> </a:t>
            </a:r>
            <a:r>
              <a:rPr lang="en-US" sz="2400" b="1" dirty="0" smtClean="0">
                <a:solidFill>
                  <a:schemeClr val="tx2"/>
                </a:solidFill>
                <a:latin typeface="+mj-lt"/>
              </a:rPr>
              <a:t>obvious advocates </a:t>
            </a:r>
          </a:p>
          <a:p>
            <a:pPr algn="ctr"/>
            <a:r>
              <a:rPr lang="en-US" sz="2400" dirty="0" smtClean="0">
                <a:solidFill>
                  <a:schemeClr val="tx2"/>
                </a:solidFill>
                <a:latin typeface="+mj-lt"/>
              </a:rPr>
              <a:t>to support young children’s active physical play </a:t>
            </a:r>
            <a:endParaRPr lang="en-US" sz="2400" dirty="0">
              <a:solidFill>
                <a:schemeClr val="tx2"/>
              </a:solidFill>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501</TotalTime>
  <Words>363</Words>
  <Application>Microsoft Office PowerPoint</Application>
  <PresentationFormat>On-screen Show (4:3)</PresentationFormat>
  <Paragraphs>70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Guiding Principles to  Support Children’s  Active Physical Play  in Group Settings  </vt:lpstr>
      <vt:lpstr>     Guiding principles  will help you  make decisions  about supporting  each child’s  active physical play  in group settings </vt:lpstr>
      <vt:lpstr>  Principle I Adults set safe, appropriately challenging environments for  daily active physical play  Those who work in early childhood settings are obligated to support children in safe environments  Professional ethics require staff to provide developmentally appropriate physical activities  for young children     Active physical play environments must be safe  AND developmentally appropriate for age and stage    </vt:lpstr>
      <vt:lpstr>Slide 4</vt:lpstr>
      <vt:lpstr>     </vt:lpstr>
      <vt:lpstr>Slide 6</vt:lpstr>
      <vt:lpstr>Slide 7</vt:lpstr>
      <vt:lpstr>Slide 8</vt:lpstr>
      <vt:lpstr>Slide 9</vt:lpstr>
      <vt:lpstr>            .       </vt:lpstr>
    </vt:vector>
  </TitlesOfParts>
  <Company>University of Idaho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Guiding Principles to  Support Children’s  Active Physical Play  in Group Settings</dc:title>
  <dc:creator>Janice Fletcher</dc:creator>
  <cp:lastModifiedBy>Janice Fletcher</cp:lastModifiedBy>
  <cp:revision>54</cp:revision>
  <dcterms:created xsi:type="dcterms:W3CDTF">2010-11-19T18:44:03Z</dcterms:created>
  <dcterms:modified xsi:type="dcterms:W3CDTF">2011-03-21T23:49:14Z</dcterms:modified>
</cp:coreProperties>
</file>