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2"/>
  </p:notesMasterIdLst>
  <p:sldIdLst>
    <p:sldId id="257" r:id="rId5"/>
    <p:sldId id="317" r:id="rId6"/>
    <p:sldId id="319" r:id="rId7"/>
    <p:sldId id="320" r:id="rId8"/>
    <p:sldId id="321" r:id="rId9"/>
    <p:sldId id="322" r:id="rId10"/>
    <p:sldId id="286" r:id="rId11"/>
    <p:sldId id="323" r:id="rId12"/>
    <p:sldId id="324" r:id="rId13"/>
    <p:sldId id="325" r:id="rId14"/>
    <p:sldId id="287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52" r:id="rId24"/>
    <p:sldId id="335" r:id="rId25"/>
    <p:sldId id="336" r:id="rId26"/>
    <p:sldId id="337" r:id="rId27"/>
    <p:sldId id="338" r:id="rId28"/>
    <p:sldId id="339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48" r:id="rId37"/>
    <p:sldId id="349" r:id="rId38"/>
    <p:sldId id="350" r:id="rId39"/>
    <p:sldId id="351" r:id="rId40"/>
    <p:sldId id="354" r:id="rId41"/>
    <p:sldId id="355" r:id="rId42"/>
    <p:sldId id="357" r:id="rId43"/>
    <p:sldId id="360" r:id="rId44"/>
    <p:sldId id="362" r:id="rId45"/>
    <p:sldId id="363" r:id="rId46"/>
    <p:sldId id="365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90" r:id="rId55"/>
    <p:sldId id="375" r:id="rId56"/>
    <p:sldId id="376" r:id="rId57"/>
    <p:sldId id="377" r:id="rId58"/>
    <p:sldId id="378" r:id="rId59"/>
    <p:sldId id="379" r:id="rId60"/>
    <p:sldId id="380" r:id="rId61"/>
    <p:sldId id="312" r:id="rId62"/>
    <p:sldId id="313" r:id="rId63"/>
    <p:sldId id="381" r:id="rId64"/>
    <p:sldId id="382" r:id="rId65"/>
    <p:sldId id="383" r:id="rId66"/>
    <p:sldId id="384" r:id="rId67"/>
    <p:sldId id="385" r:id="rId68"/>
    <p:sldId id="386" r:id="rId69"/>
    <p:sldId id="387" r:id="rId70"/>
    <p:sldId id="389" r:id="rId7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2630"/>
    <a:srgbClr val="F1B300"/>
    <a:srgbClr val="00AE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6E0909-488D-49CD-9E4A-4D5E3F86DABE}" v="7" dt="2019-10-16T22:37:33.4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28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presProps" Target="presProps.xml"/><Relationship Id="rId78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ty, Erin (edoty@uidaho.edu)" userId="f4770aae-2403-46e7-9442-09c2411bf5fe" providerId="ADAL" clId="{2F6E0909-488D-49CD-9E4A-4D5E3F86DABE}"/>
    <pc:docChg chg="modSld">
      <pc:chgData name="Doty, Erin (edoty@uidaho.edu)" userId="f4770aae-2403-46e7-9442-09c2411bf5fe" providerId="ADAL" clId="{2F6E0909-488D-49CD-9E4A-4D5E3F86DABE}" dt="2019-10-16T22:37:43.058" v="22" actId="1076"/>
      <pc:docMkLst>
        <pc:docMk/>
      </pc:docMkLst>
      <pc:sldChg chg="addSp delSp modSp modAnim">
        <pc:chgData name="Doty, Erin (edoty@uidaho.edu)" userId="f4770aae-2403-46e7-9442-09c2411bf5fe" providerId="ADAL" clId="{2F6E0909-488D-49CD-9E4A-4D5E3F86DABE}" dt="2019-10-16T22:37:17.114" v="17" actId="1076"/>
        <pc:sldMkLst>
          <pc:docMk/>
          <pc:sldMk cId="2092183342" sldId="321"/>
        </pc:sldMkLst>
        <pc:picChg chg="add mod">
          <ac:chgData name="Doty, Erin (edoty@uidaho.edu)" userId="f4770aae-2403-46e7-9442-09c2411bf5fe" providerId="ADAL" clId="{2F6E0909-488D-49CD-9E4A-4D5E3F86DABE}" dt="2019-10-16T22:36:52.712" v="12" actId="1036"/>
          <ac:picMkLst>
            <pc:docMk/>
            <pc:sldMk cId="2092183342" sldId="321"/>
            <ac:picMk id="3" creationId="{30A70799-6A7A-4F5D-867F-CCD86ADF12CC}"/>
          </ac:picMkLst>
        </pc:picChg>
        <pc:picChg chg="add mod">
          <ac:chgData name="Doty, Erin (edoty@uidaho.edu)" userId="f4770aae-2403-46e7-9442-09c2411bf5fe" providerId="ADAL" clId="{2F6E0909-488D-49CD-9E4A-4D5E3F86DABE}" dt="2019-10-16T22:37:17.114" v="17" actId="1076"/>
          <ac:picMkLst>
            <pc:docMk/>
            <pc:sldMk cId="2092183342" sldId="321"/>
            <ac:picMk id="5" creationId="{D89A76E4-63A4-48F9-A3E5-E111FFA07BE7}"/>
          </ac:picMkLst>
        </pc:picChg>
        <pc:picChg chg="del">
          <ac:chgData name="Doty, Erin (edoty@uidaho.edu)" userId="f4770aae-2403-46e7-9442-09c2411bf5fe" providerId="ADAL" clId="{2F6E0909-488D-49CD-9E4A-4D5E3F86DABE}" dt="2019-10-16T22:36:43.084" v="1" actId="478"/>
          <ac:picMkLst>
            <pc:docMk/>
            <pc:sldMk cId="2092183342" sldId="321"/>
            <ac:picMk id="15" creationId="{1F69FFF8-0BF7-4ECC-AA1F-3FE4FE501842}"/>
          </ac:picMkLst>
        </pc:picChg>
        <pc:picChg chg="del">
          <ac:chgData name="Doty, Erin (edoty@uidaho.edu)" userId="f4770aae-2403-46e7-9442-09c2411bf5fe" providerId="ADAL" clId="{2F6E0909-488D-49CD-9E4A-4D5E3F86DABE}" dt="2019-10-16T22:36:56.137" v="13" actId="478"/>
          <ac:picMkLst>
            <pc:docMk/>
            <pc:sldMk cId="2092183342" sldId="321"/>
            <ac:picMk id="18" creationId="{D6F0E339-691A-4ADB-8060-454170AE2E12}"/>
          </ac:picMkLst>
        </pc:picChg>
      </pc:sldChg>
      <pc:sldChg chg="addSp delSp modSp modAnim">
        <pc:chgData name="Doty, Erin (edoty@uidaho.edu)" userId="f4770aae-2403-46e7-9442-09c2411bf5fe" providerId="ADAL" clId="{2F6E0909-488D-49CD-9E4A-4D5E3F86DABE}" dt="2019-10-16T22:37:43.058" v="22" actId="1076"/>
        <pc:sldMkLst>
          <pc:docMk/>
          <pc:sldMk cId="1236920822" sldId="385"/>
        </pc:sldMkLst>
        <pc:picChg chg="add mod">
          <ac:chgData name="Doty, Erin (edoty@uidaho.edu)" userId="f4770aae-2403-46e7-9442-09c2411bf5fe" providerId="ADAL" clId="{2F6E0909-488D-49CD-9E4A-4D5E3F86DABE}" dt="2019-10-16T22:37:43.058" v="22" actId="1076"/>
          <ac:picMkLst>
            <pc:docMk/>
            <pc:sldMk cId="1236920822" sldId="385"/>
            <ac:picMk id="2" creationId="{DB918C36-5591-41C8-AD4C-A21A272758CF}"/>
          </ac:picMkLst>
        </pc:picChg>
        <pc:picChg chg="del">
          <ac:chgData name="Doty, Erin (edoty@uidaho.edu)" userId="f4770aae-2403-46e7-9442-09c2411bf5fe" providerId="ADAL" clId="{2F6E0909-488D-49CD-9E4A-4D5E3F86DABE}" dt="2019-10-16T22:37:26.476" v="18" actId="478"/>
          <ac:picMkLst>
            <pc:docMk/>
            <pc:sldMk cId="1236920822" sldId="385"/>
            <ac:picMk id="18" creationId="{04EAFAF4-18DF-4AA3-A804-ABEC59FA271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E7E0D-B576-4FB8-B1E6-F4C0D3F194FA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13F03-4586-463F-9FF7-21EFDCDEB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88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0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76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9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279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452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890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55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52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9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8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1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25.png"/><Relationship Id="rId18" Type="http://schemas.microsoft.com/office/2007/relationships/hdphoto" Target="../media/hdphoto9.wdp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microsoft.com/office/2007/relationships/hdphoto" Target="../media/hdphoto6.wdp"/><Relationship Id="rId17" Type="http://schemas.openxmlformats.org/officeDocument/2006/relationships/image" Target="../media/image27.png"/><Relationship Id="rId2" Type="http://schemas.openxmlformats.org/officeDocument/2006/relationships/image" Target="../media/image3.emf"/><Relationship Id="rId16" Type="http://schemas.microsoft.com/office/2007/relationships/hdphoto" Target="../media/hdphoto8.wdp"/><Relationship Id="rId20" Type="http://schemas.microsoft.com/office/2007/relationships/hdphoto" Target="../media/hdphoto10.wdp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5" Type="http://schemas.openxmlformats.org/officeDocument/2006/relationships/image" Target="../media/image26.png"/><Relationship Id="rId10" Type="http://schemas.microsoft.com/office/2007/relationships/hdphoto" Target="../media/hdphoto5.wdp"/><Relationship Id="rId19" Type="http://schemas.openxmlformats.org/officeDocument/2006/relationships/image" Target="../media/image28.png"/><Relationship Id="rId4" Type="http://schemas.microsoft.com/office/2007/relationships/hdphoto" Target="../media/hdphoto2.wdp"/><Relationship Id="rId9" Type="http://schemas.openxmlformats.org/officeDocument/2006/relationships/image" Target="../media/image23.png"/><Relationship Id="rId14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g4.realsimple.com/images/food-recipes/recipe-collections/0410/fly-in-soup_300.jpg" TargetMode="Externa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microsoft.com/office/2007/relationships/hdphoto" Target="../media/hdphoto13.wdp"/><Relationship Id="rId3" Type="http://schemas.microsoft.com/office/2007/relationships/hdphoto" Target="../media/hdphoto11.wdp"/><Relationship Id="rId7" Type="http://schemas.openxmlformats.org/officeDocument/2006/relationships/image" Target="../media/image53.jpeg"/><Relationship Id="rId12" Type="http://schemas.openxmlformats.org/officeDocument/2006/relationships/image" Target="../media/image5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11" Type="http://schemas.openxmlformats.org/officeDocument/2006/relationships/image" Target="../media/image56.jpeg"/><Relationship Id="rId5" Type="http://schemas.openxmlformats.org/officeDocument/2006/relationships/image" Target="../media/image52.png"/><Relationship Id="rId15" Type="http://schemas.microsoft.com/office/2007/relationships/hdphoto" Target="../media/hdphoto14.wdp"/><Relationship Id="rId10" Type="http://schemas.openxmlformats.org/officeDocument/2006/relationships/image" Target="../media/image55.jpeg"/><Relationship Id="rId4" Type="http://schemas.openxmlformats.org/officeDocument/2006/relationships/image" Target="../media/image51.png"/><Relationship Id="rId9" Type="http://schemas.openxmlformats.org/officeDocument/2006/relationships/image" Target="../media/image54.jpeg"/><Relationship Id="rId1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microsoft.com/office/2007/relationships/hdphoto" Target="../media/hdphoto15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7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3.e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1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emf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6.wdp"/><Relationship Id="rId4" Type="http://schemas.openxmlformats.org/officeDocument/2006/relationships/image" Target="../media/image8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6.wdp"/><Relationship Id="rId4" Type="http://schemas.openxmlformats.org/officeDocument/2006/relationships/image" Target="../media/image8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6.wdp"/><Relationship Id="rId4" Type="http://schemas.openxmlformats.org/officeDocument/2006/relationships/image" Target="../media/image8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81.png"/><Relationship Id="rId4" Type="http://schemas.openxmlformats.org/officeDocument/2006/relationships/image" Target="../media/image3.e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3.emf"/><Relationship Id="rId7" Type="http://schemas.openxmlformats.org/officeDocument/2006/relationships/image" Target="../media/image83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11" Type="http://schemas.openxmlformats.org/officeDocument/2006/relationships/image" Target="../media/image87.jpeg"/><Relationship Id="rId5" Type="http://schemas.microsoft.com/office/2007/relationships/hdphoto" Target="../media/hdphoto16.wdp"/><Relationship Id="rId10" Type="http://schemas.openxmlformats.org/officeDocument/2006/relationships/image" Target="../media/image86.png"/><Relationship Id="rId4" Type="http://schemas.openxmlformats.org/officeDocument/2006/relationships/image" Target="../media/image81.png"/><Relationship Id="rId9" Type="http://schemas.openxmlformats.org/officeDocument/2006/relationships/image" Target="../media/image8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2.png"/><Relationship Id="rId5" Type="http://schemas.openxmlformats.org/officeDocument/2006/relationships/image" Target="../media/image3.emf"/><Relationship Id="rId4" Type="http://schemas.openxmlformats.org/officeDocument/2006/relationships/image" Target="../media/image8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5">
            <a:extLst>
              <a:ext uri="{FF2B5EF4-FFF2-40B4-BE49-F238E27FC236}">
                <a16:creationId xmlns:a16="http://schemas.microsoft.com/office/drawing/2014/main" id="{5F4AEACC-9C16-4745-B92E-6F17427C0707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4172391" cy="6858000"/>
          </a:xfrm>
          <a:custGeom>
            <a:avLst/>
            <a:gdLst>
              <a:gd name="connsiteX0" fmla="*/ 0 w 11127100"/>
              <a:gd name="connsiteY0" fmla="*/ 0 h 13717588"/>
              <a:gd name="connsiteX1" fmla="*/ 11127100 w 11127100"/>
              <a:gd name="connsiteY1" fmla="*/ 0 h 13717588"/>
              <a:gd name="connsiteX2" fmla="*/ 8708318 w 11127100"/>
              <a:gd name="connsiteY2" fmla="*/ 13717588 h 13717588"/>
              <a:gd name="connsiteX3" fmla="*/ 0 w 11127100"/>
              <a:gd name="connsiteY3" fmla="*/ 13717588 h 1371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27100" h="13717588">
                <a:moveTo>
                  <a:pt x="0" y="0"/>
                </a:moveTo>
                <a:lnTo>
                  <a:pt x="11127100" y="0"/>
                </a:lnTo>
                <a:lnTo>
                  <a:pt x="8708318" y="13717588"/>
                </a:lnTo>
                <a:lnTo>
                  <a:pt x="0" y="137175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34D998-E8A9-4C43-84AC-493E5AB12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867400"/>
            <a:ext cx="2477381" cy="6736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191E7B-2436-41BF-BCB7-AD9DF3E29180}"/>
              </a:ext>
            </a:extLst>
          </p:cNvPr>
          <p:cNvSpPr txBox="1"/>
          <p:nvPr/>
        </p:nvSpPr>
        <p:spPr>
          <a:xfrm>
            <a:off x="3927565" y="2871434"/>
            <a:ext cx="4441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1B300"/>
                </a:solidFill>
                <a:latin typeface="Franklin Gothic Demi" panose="020B0703020102020204" pitchFamily="34" charset="0"/>
              </a:rPr>
              <a:t>LESSON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23E95-298E-4F1D-AF28-3557BE563D99}"/>
              </a:ext>
            </a:extLst>
          </p:cNvPr>
          <p:cNvSpPr txBox="1"/>
          <p:nvPr/>
        </p:nvSpPr>
        <p:spPr>
          <a:xfrm>
            <a:off x="3936276" y="3702431"/>
            <a:ext cx="3857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Franklin Gothic Medium" panose="020B0603020102020204" pitchFamily="34" charset="0"/>
              </a:rPr>
              <a:t>WHAT ARE THE HAZARDS TO SAFE FOOD?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771799-E8EC-4DAF-86DD-F4086B44C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1" y="502064"/>
            <a:ext cx="2812092" cy="29900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D1279A-4F3F-43F8-8F46-B859E8D94777}"/>
              </a:ext>
            </a:extLst>
          </p:cNvPr>
          <p:cNvSpPr txBox="1"/>
          <p:nvPr/>
        </p:nvSpPr>
        <p:spPr>
          <a:xfrm>
            <a:off x="6670765" y="132732"/>
            <a:ext cx="508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4th Edition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  <a:sym typeface="Wingdings" panose="05000000000000000000" pitchFamily="2" charset="2"/>
              </a:rPr>
              <a:t>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ECS 013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6E93201-0A2D-4E12-AC7E-8249EAC729C1}"/>
              </a:ext>
            </a:extLst>
          </p:cNvPr>
          <p:cNvSpPr txBox="1">
            <a:spLocks/>
          </p:cNvSpPr>
          <p:nvPr/>
        </p:nvSpPr>
        <p:spPr>
          <a:xfrm>
            <a:off x="4649780" y="6492875"/>
            <a:ext cx="4563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© University of Idaho Extension—</a:t>
            </a:r>
            <a:r>
              <a:rPr lang="en-US" i="1" dirty="0"/>
              <a:t>Ready, Set, Food Safe </a:t>
            </a:r>
            <a:r>
              <a:rPr lang="en-US" dirty="0"/>
              <a:t>– 4th Edition</a:t>
            </a:r>
          </a:p>
        </p:txBody>
      </p:sp>
    </p:spTree>
    <p:extLst>
      <p:ext uri="{BB962C8B-B14F-4D97-AF65-F5344CB8AC3E}">
        <p14:creationId xmlns:p14="http://schemas.microsoft.com/office/powerpoint/2010/main" val="1265849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9">
            <a:extLst>
              <a:ext uri="{FF2B5EF4-FFF2-40B4-BE49-F238E27FC236}">
                <a16:creationId xmlns:a16="http://schemas.microsoft.com/office/drawing/2014/main" id="{E1DBD476-5C17-4E5E-8EA9-FDBD8F231C49}"/>
              </a:ext>
            </a:extLst>
          </p:cNvPr>
          <p:cNvSpPr/>
          <p:nvPr/>
        </p:nvSpPr>
        <p:spPr>
          <a:xfrm rot="660000">
            <a:off x="-587298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Freeform 9">
            <a:extLst>
              <a:ext uri="{FF2B5EF4-FFF2-40B4-BE49-F238E27FC236}">
                <a16:creationId xmlns:a16="http://schemas.microsoft.com/office/drawing/2014/main" id="{D7FDD998-E87E-4F3F-8F82-8D85471EDE3B}"/>
              </a:ext>
            </a:extLst>
          </p:cNvPr>
          <p:cNvSpPr/>
          <p:nvPr/>
        </p:nvSpPr>
        <p:spPr>
          <a:xfrm rot="660000">
            <a:off x="-629510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ED3E8F2-09B6-4CB1-B796-05B45C490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2264" y="3091374"/>
            <a:ext cx="6831314" cy="675249"/>
          </a:xfrm>
        </p:spPr>
        <p:txBody>
          <a:bodyPr>
            <a:noAutofit/>
          </a:bodyPr>
          <a:lstStyle/>
          <a:p>
            <a:r>
              <a:rPr lang="en-US" sz="4800" dirty="0">
                <a:latin typeface="Franklin Gothic Demi" panose="020B0703020102020204" pitchFamily="34" charset="0"/>
              </a:rPr>
              <a:t>GROWTH CONDITIONS</a:t>
            </a:r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854E4D9E-A6D6-46D9-8FB8-9F7E84E67BB1}"/>
              </a:ext>
            </a:extLst>
          </p:cNvPr>
          <p:cNvSpPr/>
          <p:nvPr/>
        </p:nvSpPr>
        <p:spPr>
          <a:xfrm>
            <a:off x="7058996" y="2915196"/>
            <a:ext cx="687977" cy="1027611"/>
          </a:xfrm>
          <a:prstGeom prst="chevron">
            <a:avLst/>
          </a:prstGeom>
          <a:solidFill>
            <a:srgbClr val="D22630"/>
          </a:solidFill>
          <a:ln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71EB1398-5FD6-48A2-8C59-1BB7B624BBA5}"/>
              </a:ext>
            </a:extLst>
          </p:cNvPr>
          <p:cNvSpPr/>
          <p:nvPr/>
        </p:nvSpPr>
        <p:spPr>
          <a:xfrm>
            <a:off x="7555384" y="2915195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027EF7A0-2368-4A82-B14C-0B80AF6BE9DC}"/>
              </a:ext>
            </a:extLst>
          </p:cNvPr>
          <p:cNvSpPr/>
          <p:nvPr/>
        </p:nvSpPr>
        <p:spPr>
          <a:xfrm>
            <a:off x="8051772" y="2915194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738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6647189-9F97-48B2-B7BC-FBF1053D5070}"/>
              </a:ext>
            </a:extLst>
          </p:cNvPr>
          <p:cNvSpPr/>
          <p:nvPr/>
        </p:nvSpPr>
        <p:spPr>
          <a:xfrm>
            <a:off x="-106306" y="-78377"/>
            <a:ext cx="762870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2136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BACTERIAL GROWTH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E271BE1-8E97-4646-8DEF-23D497F5814B}"/>
              </a:ext>
            </a:extLst>
          </p:cNvPr>
          <p:cNvSpPr txBox="1">
            <a:spLocks/>
          </p:cNvSpPr>
          <p:nvPr/>
        </p:nvSpPr>
        <p:spPr>
          <a:xfrm>
            <a:off x="482136" y="1496099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FAT TOM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EB653FF-E10C-4DDC-BEB2-3B79E7EF1459}"/>
              </a:ext>
            </a:extLst>
          </p:cNvPr>
          <p:cNvSpPr/>
          <p:nvPr/>
        </p:nvSpPr>
        <p:spPr>
          <a:xfrm>
            <a:off x="7584809" y="-84909"/>
            <a:ext cx="7437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7E0F40-5051-4CF7-AF89-5F181A27A7F4}"/>
              </a:ext>
            </a:extLst>
          </p:cNvPr>
          <p:cNvSpPr/>
          <p:nvPr/>
        </p:nvSpPr>
        <p:spPr>
          <a:xfrm>
            <a:off x="7721594" y="-78377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7FB04EB-3849-4ECE-9BE7-0AAEB8CB103A}"/>
              </a:ext>
            </a:extLst>
          </p:cNvPr>
          <p:cNvGrpSpPr/>
          <p:nvPr/>
        </p:nvGrpSpPr>
        <p:grpSpPr>
          <a:xfrm>
            <a:off x="2125080" y="2406051"/>
            <a:ext cx="3274422" cy="3881569"/>
            <a:chOff x="1285042" y="2501814"/>
            <a:chExt cx="3988632" cy="3428031"/>
          </a:xfrm>
        </p:grpSpPr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09B3859C-1A88-43B6-A184-49831667E61E}"/>
                </a:ext>
              </a:extLst>
            </p:cNvPr>
            <p:cNvSpPr txBox="1">
              <a:spLocks/>
            </p:cNvSpPr>
            <p:nvPr/>
          </p:nvSpPr>
          <p:spPr>
            <a:xfrm>
              <a:off x="1285042" y="2501814"/>
              <a:ext cx="3988632" cy="487826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lvl="0">
                <a:defRPr/>
              </a:pPr>
              <a:r>
                <a:rPr kumimoji="0" lang="en-US" sz="4800" b="1" i="0" u="none" strike="noStrike" kern="1200" cap="all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F</a:t>
              </a:r>
              <a:r>
                <a:rPr lang="en-US" sz="3600" b="0" cap="none" dirty="0">
                  <a:solidFill>
                    <a:prstClr val="black"/>
                  </a:solidFill>
                  <a:latin typeface="Franklin Gothic Book" panose="020B0503020102020204" pitchFamily="34" charset="0"/>
                  <a:ea typeface="+mn-ea"/>
                  <a:cs typeface="+mn-cs"/>
                </a:rPr>
                <a:t>OOD</a:t>
              </a:r>
              <a:endPara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endParaRPr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DC2A433D-EE2E-4FC2-85E9-61592D2271A2}"/>
                </a:ext>
              </a:extLst>
            </p:cNvPr>
            <p:cNvSpPr txBox="1">
              <a:spLocks/>
            </p:cNvSpPr>
            <p:nvPr/>
          </p:nvSpPr>
          <p:spPr>
            <a:xfrm>
              <a:off x="1285042" y="3089855"/>
              <a:ext cx="3988632" cy="487826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lvl="0">
                <a:defRPr/>
              </a:pPr>
              <a:r>
                <a:rPr kumimoji="0" lang="en-US" sz="4800" b="1" i="0" u="none" strike="noStrike" kern="1200" cap="all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A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 panose="020B0503020102020204" pitchFamily="34" charset="0"/>
                  <a:ea typeface="+mn-ea"/>
                  <a:cs typeface="+mn-cs"/>
                </a:rPr>
                <a:t>CIDITY</a:t>
              </a:r>
              <a:endPara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endParaRP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959D2372-2640-403A-ADB7-F031484D1D87}"/>
                </a:ext>
              </a:extLst>
            </p:cNvPr>
            <p:cNvSpPr txBox="1">
              <a:spLocks/>
            </p:cNvSpPr>
            <p:nvPr/>
          </p:nvSpPr>
          <p:spPr>
            <a:xfrm>
              <a:off x="1285042" y="3677896"/>
              <a:ext cx="3988632" cy="487826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lvl="0">
                <a:defRPr/>
              </a:pPr>
              <a:r>
                <a:rPr lang="en-US" sz="4800" dirty="0">
                  <a:solidFill>
                    <a:schemeClr val="bg1"/>
                  </a:solidFill>
                  <a:ea typeface="+mn-ea"/>
                  <a:cs typeface="+mn-cs"/>
                </a:rPr>
                <a:t>T</a:t>
              </a:r>
              <a:r>
                <a:rPr lang="en-US" sz="3600" b="0" cap="none" dirty="0">
                  <a:solidFill>
                    <a:prstClr val="black"/>
                  </a:solidFill>
                  <a:latin typeface="Franklin Gothic Book" panose="020B0503020102020204" pitchFamily="34" charset="0"/>
                  <a:ea typeface="+mn-ea"/>
                  <a:cs typeface="+mn-cs"/>
                </a:rPr>
                <a:t>EMPERATURE</a:t>
              </a:r>
              <a:endPara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endParaRPr>
            </a:p>
          </p:txBody>
        </p:sp>
        <p:sp>
          <p:nvSpPr>
            <p:cNvPr id="25" name="Title 1">
              <a:extLst>
                <a:ext uri="{FF2B5EF4-FFF2-40B4-BE49-F238E27FC236}">
                  <a16:creationId xmlns:a16="http://schemas.microsoft.com/office/drawing/2014/main" id="{7DC7DFFE-33FE-4224-8DFA-705E89ADC1F5}"/>
                </a:ext>
              </a:extLst>
            </p:cNvPr>
            <p:cNvSpPr txBox="1">
              <a:spLocks/>
            </p:cNvSpPr>
            <p:nvPr/>
          </p:nvSpPr>
          <p:spPr>
            <a:xfrm>
              <a:off x="1285042" y="4265937"/>
              <a:ext cx="3988632" cy="487826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lvl="0">
                <a:defRPr/>
              </a:pPr>
              <a:r>
                <a:rPr lang="en-US" sz="4800" dirty="0">
                  <a:solidFill>
                    <a:schemeClr val="bg1"/>
                  </a:solidFill>
                  <a:ea typeface="+mn-ea"/>
                  <a:cs typeface="+mn-cs"/>
                </a:rPr>
                <a:t>T</a:t>
              </a:r>
              <a:r>
                <a:rPr lang="en-US" sz="3600" b="0" cap="none" dirty="0">
                  <a:solidFill>
                    <a:prstClr val="black"/>
                  </a:solidFill>
                  <a:latin typeface="Franklin Gothic Book" panose="020B0503020102020204" pitchFamily="34" charset="0"/>
                  <a:ea typeface="+mn-ea"/>
                  <a:cs typeface="+mn-cs"/>
                </a:rPr>
                <a:t>IME</a:t>
              </a:r>
              <a:endPara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endParaRPr>
            </a:p>
          </p:txBody>
        </p:sp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76161494-9D64-4165-B965-3023ECF3986E}"/>
                </a:ext>
              </a:extLst>
            </p:cNvPr>
            <p:cNvSpPr txBox="1">
              <a:spLocks/>
            </p:cNvSpPr>
            <p:nvPr/>
          </p:nvSpPr>
          <p:spPr>
            <a:xfrm>
              <a:off x="1285042" y="4853978"/>
              <a:ext cx="3988632" cy="487826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lvl="0">
                <a:defRPr/>
              </a:pPr>
              <a:r>
                <a:rPr lang="en-US" sz="4800" dirty="0">
                  <a:solidFill>
                    <a:schemeClr val="bg1"/>
                  </a:solidFill>
                  <a:ea typeface="+mn-ea"/>
                  <a:cs typeface="+mn-cs"/>
                </a:rPr>
                <a:t>O</a:t>
              </a:r>
              <a:r>
                <a:rPr lang="en-US" sz="3600" b="0" cap="none" dirty="0">
                  <a:solidFill>
                    <a:prstClr val="black"/>
                  </a:solidFill>
                  <a:latin typeface="Franklin Gothic Book" panose="020B0503020102020204" pitchFamily="34" charset="0"/>
                  <a:ea typeface="+mn-ea"/>
                  <a:cs typeface="+mn-cs"/>
                </a:rPr>
                <a:t>XYGEN</a:t>
              </a:r>
              <a:endPara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endParaRPr>
            </a:p>
          </p:txBody>
        </p:sp>
        <p:sp>
          <p:nvSpPr>
            <p:cNvPr id="27" name="Title 1">
              <a:extLst>
                <a:ext uri="{FF2B5EF4-FFF2-40B4-BE49-F238E27FC236}">
                  <a16:creationId xmlns:a16="http://schemas.microsoft.com/office/drawing/2014/main" id="{D3B40C77-102F-459C-93DB-28698BD9C29C}"/>
                </a:ext>
              </a:extLst>
            </p:cNvPr>
            <p:cNvSpPr txBox="1">
              <a:spLocks/>
            </p:cNvSpPr>
            <p:nvPr/>
          </p:nvSpPr>
          <p:spPr>
            <a:xfrm>
              <a:off x="1285042" y="5442019"/>
              <a:ext cx="3988632" cy="487826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lvl="0">
                <a:defRPr/>
              </a:pPr>
              <a:r>
                <a:rPr lang="en-US" sz="4800" dirty="0">
                  <a:solidFill>
                    <a:schemeClr val="bg1"/>
                  </a:solidFill>
                  <a:ea typeface="+mn-ea"/>
                  <a:cs typeface="+mn-cs"/>
                </a:rPr>
                <a:t>M</a:t>
              </a:r>
              <a:r>
                <a:rPr lang="en-US" sz="3600" b="0" cap="none" dirty="0">
                  <a:solidFill>
                    <a:prstClr val="black"/>
                  </a:solidFill>
                  <a:latin typeface="Franklin Gothic Book" panose="020B0503020102020204" pitchFamily="34" charset="0"/>
                  <a:ea typeface="+mn-ea"/>
                  <a:cs typeface="+mn-cs"/>
                </a:rPr>
                <a:t>OISTURE</a:t>
              </a:r>
              <a:endParaRPr kumimoji="0" lang="en-US" sz="480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9702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eat With Vegetable and Seasonings on Plate">
            <a:extLst>
              <a:ext uri="{FF2B5EF4-FFF2-40B4-BE49-F238E27FC236}">
                <a16:creationId xmlns:a16="http://schemas.microsoft.com/office/drawing/2014/main" id="{0101F35F-D2DF-48EC-BE09-B17ED1B89E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"/>
          <a:stretch/>
        </p:blipFill>
        <p:spPr bwMode="auto">
          <a:xfrm>
            <a:off x="4841966" y="-6533"/>
            <a:ext cx="43020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325376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BACTERIAL GROWTH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E271BE1-8E97-4646-8DEF-23D497F5814B}"/>
              </a:ext>
            </a:extLst>
          </p:cNvPr>
          <p:cNvSpPr txBox="1">
            <a:spLocks/>
          </p:cNvSpPr>
          <p:nvPr/>
        </p:nvSpPr>
        <p:spPr>
          <a:xfrm>
            <a:off x="325376" y="1496099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FAT TOM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25047E-9D42-4B74-A54F-2CCEA47A6A30}"/>
              </a:ext>
            </a:extLst>
          </p:cNvPr>
          <p:cNvSpPr txBox="1"/>
          <p:nvPr/>
        </p:nvSpPr>
        <p:spPr>
          <a:xfrm>
            <a:off x="734653" y="2442231"/>
            <a:ext cx="33686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7013" indent="-227013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Demi" panose="020B0703020102020204" pitchFamily="34" charset="0"/>
              </a:rPr>
              <a:t>Food</a:t>
            </a:r>
            <a:r>
              <a:rPr lang="en-US" sz="2800" dirty="0">
                <a:latin typeface="Franklin Gothic Book" panose="020B0503020102020204" pitchFamily="34" charset="0"/>
              </a:rPr>
              <a:t> or nutrients, especially foods high in protein, favor bacterial growth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4AC6CEA-E2AF-465F-914E-3154107E860B}"/>
              </a:ext>
            </a:extLst>
          </p:cNvPr>
          <p:cNvSpPr/>
          <p:nvPr/>
        </p:nvSpPr>
        <p:spPr>
          <a:xfrm>
            <a:off x="91786" y="104504"/>
            <a:ext cx="4654385" cy="66359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996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7DDD41F-5749-4449-9151-2CDBBF12BE74}"/>
              </a:ext>
            </a:extLst>
          </p:cNvPr>
          <p:cNvSpPr txBox="1"/>
          <p:nvPr/>
        </p:nvSpPr>
        <p:spPr>
          <a:xfrm>
            <a:off x="910370" y="2263718"/>
            <a:ext cx="411758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F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ood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Demi" panose="020B0703020102020204" pitchFamily="34" charset="0"/>
              </a:rPr>
              <a:t>Acidity</a:t>
            </a:r>
          </a:p>
          <a:p>
            <a:pPr marL="687388" lvl="1" indent="-230188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Franklin Gothic Book" panose="020B0503020102020204" pitchFamily="34" charset="0"/>
              </a:rPr>
              <a:t>Mild to low acidity (pH 4.6–7) favors bacterial growth</a:t>
            </a:r>
          </a:p>
          <a:p>
            <a:pPr marL="687388" lvl="1" indent="-230188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Franklin Gothic Book" panose="020B0503020102020204" pitchFamily="34" charset="0"/>
              </a:rPr>
              <a:t>Acidic foods help control microbe growth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851511-08C0-4344-963B-AFF2910B8C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pic>
        <p:nvPicPr>
          <p:cNvPr id="10242" name="Picture 2" descr="Sliced Orange Fruits">
            <a:extLst>
              <a:ext uri="{FF2B5EF4-FFF2-40B4-BE49-F238E27FC236}">
                <a16:creationId xmlns:a16="http://schemas.microsoft.com/office/drawing/2014/main" id="{EE6A4430-BB68-4D0C-B49D-FE7C0FE5CC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" r="11156"/>
          <a:stretch/>
        </p:blipFill>
        <p:spPr bwMode="auto">
          <a:xfrm rot="5400000">
            <a:off x="4501825" y="2168430"/>
            <a:ext cx="4455069" cy="352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482136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BACTERIAL GROWTH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C0C85F-19E4-4977-BB79-AF0EA0219E81}"/>
              </a:ext>
            </a:extLst>
          </p:cNvPr>
          <p:cNvSpPr txBox="1">
            <a:spLocks/>
          </p:cNvSpPr>
          <p:nvPr/>
        </p:nvSpPr>
        <p:spPr>
          <a:xfrm>
            <a:off x="482136" y="1496099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FAT TOM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119E44-D177-46D1-AD60-32AFAAA1089E}"/>
              </a:ext>
            </a:extLst>
          </p:cNvPr>
          <p:cNvSpPr/>
          <p:nvPr/>
        </p:nvSpPr>
        <p:spPr>
          <a:xfrm>
            <a:off x="8558311" y="1705591"/>
            <a:ext cx="57017" cy="445507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12CBF83-31D2-4EFB-BCD4-E3ED4E4ACE6C}"/>
              </a:ext>
            </a:extLst>
          </p:cNvPr>
          <p:cNvSpPr/>
          <p:nvPr/>
        </p:nvSpPr>
        <p:spPr>
          <a:xfrm>
            <a:off x="8686387" y="1703414"/>
            <a:ext cx="57017" cy="4455070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159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Line 36">
            <a:extLst>
              <a:ext uri="{FF2B5EF4-FFF2-40B4-BE49-F238E27FC236}">
                <a16:creationId xmlns:a16="http://schemas.microsoft.com/office/drawing/2014/main" id="{EE09F619-9FB6-4E08-9C52-8D864E76A4CD}"/>
              </a:ext>
            </a:extLst>
          </p:cNvPr>
          <p:cNvSpPr>
            <a:spLocks noChangeShapeType="1"/>
          </p:cNvSpPr>
          <p:nvPr/>
        </p:nvSpPr>
        <p:spPr bwMode="auto">
          <a:xfrm>
            <a:off x="4465209" y="4000167"/>
            <a:ext cx="0" cy="617482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Line 36">
            <a:extLst>
              <a:ext uri="{FF2B5EF4-FFF2-40B4-BE49-F238E27FC236}">
                <a16:creationId xmlns:a16="http://schemas.microsoft.com/office/drawing/2014/main" id="{A543B854-BDBE-4240-9E74-32FB89E7C099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3347" y="4603634"/>
            <a:ext cx="0" cy="653093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Line 36">
            <a:extLst>
              <a:ext uri="{FF2B5EF4-FFF2-40B4-BE49-F238E27FC236}">
                <a16:creationId xmlns:a16="http://schemas.microsoft.com/office/drawing/2014/main" id="{145732B5-DBF3-493B-A743-F466456FD9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219169" y="4603634"/>
            <a:ext cx="0" cy="653093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Line 36">
            <a:extLst>
              <a:ext uri="{FF2B5EF4-FFF2-40B4-BE49-F238E27FC236}">
                <a16:creationId xmlns:a16="http://schemas.microsoft.com/office/drawing/2014/main" id="{AEDC7901-C664-48A9-B467-954C179AC4D5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2030" y="3986152"/>
            <a:ext cx="0" cy="617482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Line 36">
            <a:extLst>
              <a:ext uri="{FF2B5EF4-FFF2-40B4-BE49-F238E27FC236}">
                <a16:creationId xmlns:a16="http://schemas.microsoft.com/office/drawing/2014/main" id="{E84E4824-A65F-49BC-AFB3-4AE5A8A9054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57019" y="4603634"/>
            <a:ext cx="0" cy="653093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Line 36">
            <a:extLst>
              <a:ext uri="{FF2B5EF4-FFF2-40B4-BE49-F238E27FC236}">
                <a16:creationId xmlns:a16="http://schemas.microsoft.com/office/drawing/2014/main" id="{3A88F599-0D94-455C-B137-24EBCF77E7F9}"/>
              </a:ext>
            </a:extLst>
          </p:cNvPr>
          <p:cNvSpPr>
            <a:spLocks noChangeShapeType="1"/>
          </p:cNvSpPr>
          <p:nvPr/>
        </p:nvSpPr>
        <p:spPr bwMode="auto">
          <a:xfrm>
            <a:off x="1342619" y="4603634"/>
            <a:ext cx="0" cy="624014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Line 36">
            <a:extLst>
              <a:ext uri="{FF2B5EF4-FFF2-40B4-BE49-F238E27FC236}">
                <a16:creationId xmlns:a16="http://schemas.microsoft.com/office/drawing/2014/main" id="{F6ABBF6F-2610-4209-9BD9-B8CB9A4D3C90}"/>
              </a:ext>
            </a:extLst>
          </p:cNvPr>
          <p:cNvSpPr>
            <a:spLocks noChangeShapeType="1"/>
          </p:cNvSpPr>
          <p:nvPr/>
        </p:nvSpPr>
        <p:spPr bwMode="auto">
          <a:xfrm>
            <a:off x="1122728" y="3970905"/>
            <a:ext cx="0" cy="439348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851511-08C0-4344-963B-AFF2910B8C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482136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acidity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B4AD77-9C03-4FA9-AA86-D0E1DEEB7512}"/>
              </a:ext>
            </a:extLst>
          </p:cNvPr>
          <p:cNvSpPr txBox="1">
            <a:spLocks/>
          </p:cNvSpPr>
          <p:nvPr/>
        </p:nvSpPr>
        <p:spPr>
          <a:xfrm>
            <a:off x="482136" y="1502043"/>
            <a:ext cx="3274422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pH OF SOME FOODS</a:t>
            </a:r>
            <a:endParaRPr kumimoji="0" lang="en-US" sz="400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ADFAF-6D80-41F8-99BB-3F8B87535164}"/>
              </a:ext>
            </a:extLst>
          </p:cNvPr>
          <p:cNvSpPr txBox="1">
            <a:spLocks/>
          </p:cNvSpPr>
          <p:nvPr/>
        </p:nvSpPr>
        <p:spPr>
          <a:xfrm>
            <a:off x="6646904" y="5899605"/>
            <a:ext cx="2365142" cy="4052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pH Scale = 1 </a:t>
            </a:r>
            <a:r>
              <a:rPr lang="en-US" sz="2000" b="0" cap="none" dirty="0">
                <a:solidFill>
                  <a:prstClr val="black"/>
                </a:solidFill>
                <a:latin typeface="Franklin Gothic Book" panose="020B0503020102020204" pitchFamily="34" charset="0"/>
                <a:ea typeface="+mn-ea"/>
                <a:cs typeface="+mn-cs"/>
              </a:rPr>
              <a:t>to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 14</a:t>
            </a:r>
            <a:endParaRPr kumimoji="0" lang="en-US" sz="320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6E9D22F-6A72-4E45-8D74-C6D439816518}"/>
              </a:ext>
            </a:extLst>
          </p:cNvPr>
          <p:cNvSpPr/>
          <p:nvPr/>
        </p:nvSpPr>
        <p:spPr>
          <a:xfrm>
            <a:off x="461549" y="2288641"/>
            <a:ext cx="4743218" cy="365760"/>
          </a:xfrm>
          <a:prstGeom prst="rect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D92DE-8C20-4BE4-9EA1-DEB65472C0B8}"/>
              </a:ext>
            </a:extLst>
          </p:cNvPr>
          <p:cNvSpPr/>
          <p:nvPr/>
        </p:nvSpPr>
        <p:spPr>
          <a:xfrm>
            <a:off x="5204774" y="2288641"/>
            <a:ext cx="1535662" cy="36576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D16207-F511-4DF0-AE31-340DE2E95F6F}"/>
              </a:ext>
            </a:extLst>
          </p:cNvPr>
          <p:cNvSpPr/>
          <p:nvPr/>
        </p:nvSpPr>
        <p:spPr>
          <a:xfrm>
            <a:off x="6435625" y="2288641"/>
            <a:ext cx="2276542" cy="365760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A1679F7-254A-465A-A6DA-485A4DD07094}"/>
              </a:ext>
            </a:extLst>
          </p:cNvPr>
          <p:cNvSpPr txBox="1">
            <a:spLocks/>
          </p:cNvSpPr>
          <p:nvPr/>
        </p:nvSpPr>
        <p:spPr>
          <a:xfrm>
            <a:off x="468813" y="2224214"/>
            <a:ext cx="4743217" cy="4052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 algn="ctr">
              <a:defRPr/>
            </a:pPr>
            <a:r>
              <a:rPr lang="en-US" sz="2000" b="0" cap="none" dirty="0">
                <a:solidFill>
                  <a:schemeClr val="bg1"/>
                </a:solidFill>
                <a:latin typeface="Franklin Gothic Book" panose="020B0503020102020204" pitchFamily="34" charset="0"/>
                <a:ea typeface="+mn-ea"/>
                <a:cs typeface="+mn-cs"/>
              </a:rPr>
              <a:t>Acid</a:t>
            </a:r>
            <a:endParaRPr kumimoji="0" lang="en-US" sz="320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DCD41AF-C9BC-4921-9215-6195723A6FDE}"/>
              </a:ext>
            </a:extLst>
          </p:cNvPr>
          <p:cNvSpPr txBox="1">
            <a:spLocks/>
          </p:cNvSpPr>
          <p:nvPr/>
        </p:nvSpPr>
        <p:spPr>
          <a:xfrm>
            <a:off x="5204771" y="2214970"/>
            <a:ext cx="1223591" cy="4052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 algn="ctr">
              <a:defRPr/>
            </a:pPr>
            <a:r>
              <a:rPr lang="en-US" sz="2000" b="0" cap="none" dirty="0">
                <a:solidFill>
                  <a:schemeClr val="bg1"/>
                </a:solidFill>
                <a:latin typeface="Franklin Gothic Book" panose="020B0503020102020204" pitchFamily="34" charset="0"/>
                <a:ea typeface="+mn-ea"/>
                <a:cs typeface="+mn-cs"/>
              </a:rPr>
              <a:t>Neutral</a:t>
            </a:r>
            <a:endParaRPr kumimoji="0" lang="en-US" sz="320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EF0ABE-0637-471C-B42E-C445A26B27D0}"/>
              </a:ext>
            </a:extLst>
          </p:cNvPr>
          <p:cNvSpPr txBox="1">
            <a:spLocks/>
          </p:cNvSpPr>
          <p:nvPr/>
        </p:nvSpPr>
        <p:spPr>
          <a:xfrm>
            <a:off x="6461481" y="2214970"/>
            <a:ext cx="2220970" cy="4052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 algn="ctr">
              <a:defRPr/>
            </a:pPr>
            <a:r>
              <a:rPr lang="en-US" sz="2000" b="0" cap="none" dirty="0">
                <a:solidFill>
                  <a:schemeClr val="bg1"/>
                </a:solidFill>
                <a:latin typeface="Franklin Gothic Book" panose="020B0503020102020204" pitchFamily="34" charset="0"/>
                <a:ea typeface="+mn-ea"/>
                <a:cs typeface="+mn-cs"/>
              </a:rPr>
              <a:t>Alkaline</a:t>
            </a:r>
            <a:endParaRPr kumimoji="0" lang="en-US" sz="320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7" name="Picture 6" descr="Orange&#10;">
            <a:extLst>
              <a:ext uri="{FF2B5EF4-FFF2-40B4-BE49-F238E27FC236}">
                <a16:creationId xmlns:a16="http://schemas.microsoft.com/office/drawing/2014/main" id="{E90968D8-ABF0-4D34-96E3-059A3F8A95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494" y="2883090"/>
            <a:ext cx="973278" cy="973278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088DC2DF-1641-4635-B554-0C7D95493D62}"/>
              </a:ext>
            </a:extLst>
          </p:cNvPr>
          <p:cNvGrpSpPr/>
          <p:nvPr/>
        </p:nvGrpSpPr>
        <p:grpSpPr>
          <a:xfrm>
            <a:off x="468813" y="3798083"/>
            <a:ext cx="8203479" cy="990217"/>
            <a:chOff x="566057" y="2839202"/>
            <a:chExt cx="8203479" cy="990217"/>
          </a:xfrm>
        </p:grpSpPr>
        <p:sp>
          <p:nvSpPr>
            <p:cNvPr id="26" name="Line 4">
              <a:extLst>
                <a:ext uri="{FF2B5EF4-FFF2-40B4-BE49-F238E27FC236}">
                  <a16:creationId xmlns:a16="http://schemas.microsoft.com/office/drawing/2014/main" id="{8AA1B3D8-CBDA-4853-AA78-F45EDA893E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6057" y="3649492"/>
              <a:ext cx="49280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Text Box 13">
              <a:extLst>
                <a:ext uri="{FF2B5EF4-FFF2-40B4-BE49-F238E27FC236}">
                  <a16:creationId xmlns:a16="http://schemas.microsoft.com/office/drawing/2014/main" id="{EB826E7F-9F4F-4789-8BB0-154A561A80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45263" y="3433957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800" dirty="0">
                  <a:latin typeface="Franklin Gothic Demi" panose="020B0703020102020204" pitchFamily="34" charset="0"/>
                </a:rPr>
                <a:t>8</a:t>
              </a:r>
            </a:p>
          </p:txBody>
        </p:sp>
        <p:sp>
          <p:nvSpPr>
            <p:cNvPr id="35" name="Text Box 14">
              <a:extLst>
                <a:ext uri="{FF2B5EF4-FFF2-40B4-BE49-F238E27FC236}">
                  <a16:creationId xmlns:a16="http://schemas.microsoft.com/office/drawing/2014/main" id="{E7A370DE-7841-47BF-B7D8-87E3E25642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6463" y="3433957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800" dirty="0">
                  <a:latin typeface="Franklin Gothic Demi" panose="020B0703020102020204" pitchFamily="34" charset="0"/>
                </a:rPr>
                <a:t>6</a:t>
              </a:r>
            </a:p>
          </p:txBody>
        </p:sp>
        <p:sp>
          <p:nvSpPr>
            <p:cNvPr id="36" name="Text Box 15">
              <a:extLst>
                <a:ext uri="{FF2B5EF4-FFF2-40B4-BE49-F238E27FC236}">
                  <a16:creationId xmlns:a16="http://schemas.microsoft.com/office/drawing/2014/main" id="{E6F42A44-CD50-46CA-A688-6F49CD99C2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0863" y="3460087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800" dirty="0">
                  <a:latin typeface="Franklin Gothic Demi" panose="020B0703020102020204" pitchFamily="34" charset="0"/>
                </a:rPr>
                <a:t>7</a:t>
              </a:r>
            </a:p>
          </p:txBody>
        </p:sp>
        <p:sp>
          <p:nvSpPr>
            <p:cNvPr id="37" name="Text Box 16">
              <a:extLst>
                <a:ext uri="{FF2B5EF4-FFF2-40B4-BE49-F238E27FC236}">
                  <a16:creationId xmlns:a16="http://schemas.microsoft.com/office/drawing/2014/main" id="{B368EB62-A737-4FFE-BE34-A47C3D6A6F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7663" y="3433957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800" dirty="0">
                  <a:latin typeface="Franklin Gothic Demi" panose="020B0703020102020204" pitchFamily="34" charset="0"/>
                </a:rPr>
                <a:t>4</a:t>
              </a:r>
            </a:p>
          </p:txBody>
        </p:sp>
        <p:sp>
          <p:nvSpPr>
            <p:cNvPr id="38" name="Text Box 17">
              <a:extLst>
                <a:ext uri="{FF2B5EF4-FFF2-40B4-BE49-F238E27FC236}">
                  <a16:creationId xmlns:a16="http://schemas.microsoft.com/office/drawing/2014/main" id="{AE31BE12-714D-46B3-8AD4-8331773CA0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84645" y="3442666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800" dirty="0">
                  <a:latin typeface="Franklin Gothic Demi" panose="020B0703020102020204" pitchFamily="34" charset="0"/>
                </a:rPr>
                <a:t>5</a:t>
              </a:r>
            </a:p>
          </p:txBody>
        </p:sp>
        <p:sp>
          <p:nvSpPr>
            <p:cNvPr id="39" name="Text Box 20">
              <a:extLst>
                <a:ext uri="{FF2B5EF4-FFF2-40B4-BE49-F238E27FC236}">
                  <a16:creationId xmlns:a16="http://schemas.microsoft.com/office/drawing/2014/main" id="{26064EC9-209E-4CA5-A2BE-44938CBC5D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8863" y="3442663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800" dirty="0">
                  <a:latin typeface="Franklin Gothic Demi" panose="020B0703020102020204" pitchFamily="34" charset="0"/>
                </a:rPr>
                <a:t>2</a:t>
              </a:r>
            </a:p>
          </p:txBody>
        </p:sp>
        <p:sp>
          <p:nvSpPr>
            <p:cNvPr id="40" name="Text Box 21">
              <a:extLst>
                <a:ext uri="{FF2B5EF4-FFF2-40B4-BE49-F238E27FC236}">
                  <a16:creationId xmlns:a16="http://schemas.microsoft.com/office/drawing/2014/main" id="{9B90E57A-56CC-45B8-8299-397ED8863C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73263" y="3451372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800" dirty="0">
                  <a:latin typeface="Franklin Gothic Demi" panose="020B0703020102020204" pitchFamily="34" charset="0"/>
                </a:rPr>
                <a:t>3</a:t>
              </a:r>
            </a:p>
          </p:txBody>
        </p:sp>
        <p:sp>
          <p:nvSpPr>
            <p:cNvPr id="46" name="Line 36">
              <a:extLst>
                <a:ext uri="{FF2B5EF4-FFF2-40B4-BE49-F238E27FC236}">
                  <a16:creationId xmlns:a16="http://schemas.microsoft.com/office/drawing/2014/main" id="{F0FAF4E9-4F6A-4B74-B878-5225616EF3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3463" y="3135086"/>
              <a:ext cx="0" cy="514406"/>
            </a:xfrm>
            <a:prstGeom prst="line">
              <a:avLst/>
            </a:prstGeom>
            <a:noFill/>
            <a:ln w="28575">
              <a:solidFill>
                <a:srgbClr val="D2263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Text Box 37">
              <a:extLst>
                <a:ext uri="{FF2B5EF4-FFF2-40B4-BE49-F238E27FC236}">
                  <a16:creationId xmlns:a16="http://schemas.microsoft.com/office/drawing/2014/main" id="{0879D93A-22FE-4454-850A-A288C2C8B2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191" y="2839202"/>
              <a:ext cx="6096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800" dirty="0">
                  <a:solidFill>
                    <a:srgbClr val="D22630"/>
                  </a:solidFill>
                  <a:latin typeface="Franklin Gothic Demi" panose="020B0703020102020204" pitchFamily="34" charset="0"/>
                </a:rPr>
                <a:t>4.6</a:t>
              </a:r>
            </a:p>
          </p:txBody>
        </p:sp>
        <p:sp>
          <p:nvSpPr>
            <p:cNvPr id="60" name="Line 4">
              <a:extLst>
                <a:ext uri="{FF2B5EF4-FFF2-40B4-BE49-F238E27FC236}">
                  <a16:creationId xmlns:a16="http://schemas.microsoft.com/office/drawing/2014/main" id="{CFEBBD37-9A04-483A-991C-07F3E92C88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6245" y="3649492"/>
              <a:ext cx="64849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Line 4">
              <a:extLst>
                <a:ext uri="{FF2B5EF4-FFF2-40B4-BE49-F238E27FC236}">
                  <a16:creationId xmlns:a16="http://schemas.microsoft.com/office/drawing/2014/main" id="{193FF98D-3ADF-40AE-BD16-FF2D370CA4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7879" y="3649492"/>
              <a:ext cx="64849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Line 4">
              <a:extLst>
                <a:ext uri="{FF2B5EF4-FFF2-40B4-BE49-F238E27FC236}">
                  <a16:creationId xmlns:a16="http://schemas.microsoft.com/office/drawing/2014/main" id="{8DCD4CF2-49B7-4DC1-9D54-AB11171025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3570" y="3649492"/>
              <a:ext cx="64849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Line 4">
              <a:extLst>
                <a:ext uri="{FF2B5EF4-FFF2-40B4-BE49-F238E27FC236}">
                  <a16:creationId xmlns:a16="http://schemas.microsoft.com/office/drawing/2014/main" id="{ED0522E4-4F9F-4F72-BE57-BA99D8B82E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5412" y="3649492"/>
              <a:ext cx="64849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Line 4">
              <a:extLst>
                <a:ext uri="{FF2B5EF4-FFF2-40B4-BE49-F238E27FC236}">
                  <a16:creationId xmlns:a16="http://schemas.microsoft.com/office/drawing/2014/main" id="{C4CCF1D5-979F-4819-9FC2-EC67F2D68B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11214" y="3645738"/>
              <a:ext cx="64849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Line 4">
              <a:extLst>
                <a:ext uri="{FF2B5EF4-FFF2-40B4-BE49-F238E27FC236}">
                  <a16:creationId xmlns:a16="http://schemas.microsoft.com/office/drawing/2014/main" id="{28259F88-9D41-4131-B365-B3983E6BFF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10232" y="3645738"/>
              <a:ext cx="64849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Line 4">
              <a:extLst>
                <a:ext uri="{FF2B5EF4-FFF2-40B4-BE49-F238E27FC236}">
                  <a16:creationId xmlns:a16="http://schemas.microsoft.com/office/drawing/2014/main" id="{FB24C54F-DECA-4C11-8150-D174933127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4943" y="3645738"/>
              <a:ext cx="192459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70" name="Picture 69" descr="Pickle">
            <a:extLst>
              <a:ext uri="{FF2B5EF4-FFF2-40B4-BE49-F238E27FC236}">
                <a16:creationId xmlns:a16="http://schemas.microsoft.com/office/drawing/2014/main" id="{82395E1F-6846-4985-8C2B-343A909DCB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150" y="3222734"/>
            <a:ext cx="801203" cy="801203"/>
          </a:xfrm>
          <a:prstGeom prst="rect">
            <a:avLst/>
          </a:prstGeom>
        </p:spPr>
      </p:pic>
      <p:sp>
        <p:nvSpPr>
          <p:cNvPr id="72" name="Line 36">
            <a:extLst>
              <a:ext uri="{FF2B5EF4-FFF2-40B4-BE49-F238E27FC236}">
                <a16:creationId xmlns:a16="http://schemas.microsoft.com/office/drawing/2014/main" id="{7AF676E7-33A9-4C71-9DE8-881887F7FC79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6184" y="3986153"/>
            <a:ext cx="0" cy="439348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4" name="Picture 73" descr="grapefruit&#10;">
            <a:extLst>
              <a:ext uri="{FF2B5EF4-FFF2-40B4-BE49-F238E27FC236}">
                <a16:creationId xmlns:a16="http://schemas.microsoft.com/office/drawing/2014/main" id="{DA9348E6-E2A0-4ECA-874E-11F655E845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72951">
            <a:off x="685633" y="5169587"/>
            <a:ext cx="1293664" cy="1293664"/>
          </a:xfrm>
          <a:prstGeom prst="rect">
            <a:avLst/>
          </a:prstGeom>
        </p:spPr>
      </p:pic>
      <p:pic>
        <p:nvPicPr>
          <p:cNvPr id="77" name="Picture 76" descr="apple">
            <a:extLst>
              <a:ext uri="{FF2B5EF4-FFF2-40B4-BE49-F238E27FC236}">
                <a16:creationId xmlns:a16="http://schemas.microsoft.com/office/drawing/2014/main" id="{C2A62BE7-70C0-4CD4-BFDE-F5FA0655018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57125" y1="10250" x2="51625" y2="16750"/>
                        <a14:foregroundMark x1="51625" y1="16750" x2="49250" y2="23500"/>
                        <a14:foregroundMark x1="49250" y1="23500" x2="49750" y2="29500"/>
                        <a14:backgroundMark x1="53125" y1="25125" x2="53125" y2="25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036" y="5225583"/>
            <a:ext cx="1031965" cy="1031965"/>
          </a:xfrm>
          <a:prstGeom prst="rect">
            <a:avLst/>
          </a:prstGeom>
        </p:spPr>
      </p:pic>
      <p:pic>
        <p:nvPicPr>
          <p:cNvPr id="80" name="Picture 79" descr="French Fries">
            <a:extLst>
              <a:ext uri="{FF2B5EF4-FFF2-40B4-BE49-F238E27FC236}">
                <a16:creationId xmlns:a16="http://schemas.microsoft.com/office/drawing/2014/main" id="{B7F585F6-3B0B-42D1-81D0-2E9BD34889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37250" y1="63500" x2="37250" y2="63500"/>
                        <a14:foregroundMark x1="30875" y1="72625" x2="32125" y2="65750"/>
                        <a14:foregroundMark x1="32125" y1="65750" x2="40875" y2="63125"/>
                        <a14:foregroundMark x1="40875" y1="63125" x2="45750" y2="68875"/>
                        <a14:foregroundMark x1="45750" y1="68875" x2="60125" y2="75750"/>
                        <a14:foregroundMark x1="60125" y1="75750" x2="71000" y2="76125"/>
                        <a14:foregroundMark x1="28000" y1="71500" x2="33125" y2="65375"/>
                        <a14:foregroundMark x1="33125" y1="65375" x2="43125" y2="65375"/>
                        <a14:foregroundMark x1="43125" y1="65375" x2="47750" y2="72875"/>
                        <a14:foregroundMark x1="47750" y1="72875" x2="53500" y2="76875"/>
                        <a14:foregroundMark x1="53500" y1="76875" x2="64875" y2="77625"/>
                        <a14:foregroundMark x1="34375" y1="63750" x2="28000" y2="69375"/>
                        <a14:foregroundMark x1="28000" y1="69375" x2="29375" y2="69500"/>
                        <a14:foregroundMark x1="37875" y1="67375" x2="38875" y2="80250"/>
                        <a14:foregroundMark x1="43875" y1="69250" x2="44875" y2="75750"/>
                        <a14:foregroundMark x1="47625" y1="74000" x2="52375" y2="77000"/>
                        <a14:foregroundMark x1="55250" y1="73375" x2="57625" y2="75375"/>
                        <a14:foregroundMark x1="55875" y1="73375" x2="58000" y2="74750"/>
                        <a14:foregroundMark x1="58375" y1="74500" x2="58125" y2="75500"/>
                        <a14:foregroundMark x1="65125" y1="69625" x2="62125" y2="76250"/>
                        <a14:foregroundMark x1="62125" y1="76250" x2="64500" y2="69625"/>
                        <a14:foregroundMark x1="64500" y1="69625" x2="64500" y2="69625"/>
                        <a14:foregroundMark x1="58625" y1="74250" x2="57125" y2="72375"/>
                        <a14:foregroundMark x1="49125" y1="64000" x2="58625" y2="63375"/>
                        <a14:foregroundMark x1="58625" y1="63375" x2="61250" y2="7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700" y="5185185"/>
            <a:ext cx="1112760" cy="1112760"/>
          </a:xfrm>
          <a:prstGeom prst="rect">
            <a:avLst/>
          </a:prstGeom>
        </p:spPr>
      </p:pic>
      <p:pic>
        <p:nvPicPr>
          <p:cNvPr id="83" name="Picture 82" descr="Milk">
            <a:extLst>
              <a:ext uri="{FF2B5EF4-FFF2-40B4-BE49-F238E27FC236}">
                <a16:creationId xmlns:a16="http://schemas.microsoft.com/office/drawing/2014/main" id="{9DD11B11-E8E3-4915-9825-05B04BB0C14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473" y="5211315"/>
            <a:ext cx="1225906" cy="1225906"/>
          </a:xfrm>
          <a:prstGeom prst="rect">
            <a:avLst/>
          </a:prstGeom>
        </p:spPr>
      </p:pic>
      <p:pic>
        <p:nvPicPr>
          <p:cNvPr id="87" name="Picture 86" descr="Carrot">
            <a:extLst>
              <a:ext uri="{FF2B5EF4-FFF2-40B4-BE49-F238E27FC236}">
                <a16:creationId xmlns:a16="http://schemas.microsoft.com/office/drawing/2014/main" id="{FA86AE68-CD8E-46AD-A5AF-0E1D23B639E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499" y="3040227"/>
            <a:ext cx="994275" cy="994275"/>
          </a:xfrm>
          <a:prstGeom prst="rect">
            <a:avLst/>
          </a:prstGeom>
        </p:spPr>
      </p:pic>
      <p:pic>
        <p:nvPicPr>
          <p:cNvPr id="89" name="Picture 88" descr="Steak">
            <a:extLst>
              <a:ext uri="{FF2B5EF4-FFF2-40B4-BE49-F238E27FC236}">
                <a16:creationId xmlns:a16="http://schemas.microsoft.com/office/drawing/2014/main" id="{4CF214B2-830B-42AC-81BA-352475DDF50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>
                        <a14:foregroundMark x1="48875" y1="34750" x2="64375" y2="4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0978">
            <a:off x="5083428" y="2791150"/>
            <a:ext cx="1416083" cy="1416083"/>
          </a:xfrm>
          <a:prstGeom prst="rect">
            <a:avLst/>
          </a:prstGeom>
        </p:spPr>
      </p:pic>
      <p:sp>
        <p:nvSpPr>
          <p:cNvPr id="91" name="Line 36">
            <a:extLst>
              <a:ext uri="{FF2B5EF4-FFF2-40B4-BE49-F238E27FC236}">
                <a16:creationId xmlns:a16="http://schemas.microsoft.com/office/drawing/2014/main" id="{37DE4B0E-57CE-4EBC-AFB8-991C93B5CB0D}"/>
              </a:ext>
            </a:extLst>
          </p:cNvPr>
          <p:cNvSpPr>
            <a:spLocks noChangeShapeType="1"/>
          </p:cNvSpPr>
          <p:nvPr/>
        </p:nvSpPr>
        <p:spPr bwMode="auto">
          <a:xfrm>
            <a:off x="5686019" y="3962196"/>
            <a:ext cx="0" cy="439348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92" name="Picture 91" descr="Canned Soda">
            <a:extLst>
              <a:ext uri="{FF2B5EF4-FFF2-40B4-BE49-F238E27FC236}">
                <a16:creationId xmlns:a16="http://schemas.microsoft.com/office/drawing/2014/main" id="{7152BE49-883D-4E01-9444-04663A27F5C9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5500" b="69000" l="24500" r="47125">
                        <a14:foregroundMark x1="27000" y1="27375" x2="27000" y2="27375"/>
                        <a14:foregroundMark x1="27000" y1="27875" x2="27000" y2="27875"/>
                        <a14:foregroundMark x1="27375" y1="28750" x2="27875" y2="29125"/>
                        <a14:foregroundMark x1="31250" y1="27625" x2="31125" y2="25500"/>
                        <a14:foregroundMark x1="28125" y1="34500" x2="36625" y2="34625"/>
                        <a14:foregroundMark x1="36625" y1="34625" x2="37125" y2="34500"/>
                        <a14:foregroundMark x1="29375" y1="39000" x2="28750" y2="47500"/>
                        <a14:foregroundMark x1="28750" y1="47500" x2="31500" y2="54250"/>
                        <a14:foregroundMark x1="31500" y1="54250" x2="30750" y2="61250"/>
                        <a14:foregroundMark x1="30750" y1="61250" x2="36250" y2="56500"/>
                        <a14:foregroundMark x1="36250" y1="56500" x2="35750" y2="41750"/>
                        <a14:foregroundMark x1="34500" y1="44125" x2="35500" y2="53500"/>
                        <a14:foregroundMark x1="33125" y1="60500" x2="37000" y2="60375"/>
                        <a14:foregroundMark x1="36875" y1="59625" x2="38250" y2="62500"/>
                        <a14:foregroundMark x1="30625" y1="61000" x2="31625" y2="61750"/>
                        <a14:foregroundMark x1="30500" y1="69000" x2="30500" y2="69000"/>
                        <a14:foregroundMark x1="27875" y1="68625" x2="35250" y2="68500"/>
                        <a14:foregroundMark x1="35250" y1="68500" x2="37125" y2="68500"/>
                        <a14:foregroundMark x1="34250" y1="48000" x2="34375" y2="50625"/>
                        <a14:foregroundMark x1="38875" y1="35125" x2="43750" y2="3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790" t="21902" r="50033" b="27893"/>
          <a:stretch/>
        </p:blipFill>
        <p:spPr>
          <a:xfrm>
            <a:off x="798481" y="2769511"/>
            <a:ext cx="648493" cy="115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358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C851511-08C0-4344-963B-AFF2910B8C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91E188-4160-46F3-8FB2-132A1574E7F4}"/>
              </a:ext>
            </a:extLst>
          </p:cNvPr>
          <p:cNvSpPr/>
          <p:nvPr/>
        </p:nvSpPr>
        <p:spPr>
          <a:xfrm>
            <a:off x="1" y="3335383"/>
            <a:ext cx="9144000" cy="212864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DDD41F-5749-4449-9151-2CDBBF12BE74}"/>
              </a:ext>
            </a:extLst>
          </p:cNvPr>
          <p:cNvSpPr txBox="1"/>
          <p:nvPr/>
        </p:nvSpPr>
        <p:spPr>
          <a:xfrm>
            <a:off x="917658" y="2163894"/>
            <a:ext cx="411758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F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ood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A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cidity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endParaRPr lang="en-US" sz="2800" dirty="0">
              <a:latin typeface="Franklin Gothic Demi" panose="020B0703020102020204" pitchFamily="34" charset="0"/>
            </a:endParaRP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Demi" panose="020B0703020102020204" pitchFamily="34" charset="0"/>
              </a:rPr>
              <a:t>Temperature</a:t>
            </a:r>
          </a:p>
          <a:p>
            <a:pPr marL="687388" lvl="1" indent="-230188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Franklin Gothic Book" panose="020B0503020102020204" pitchFamily="34" charset="0"/>
              </a:rPr>
              <a:t>Ideal growth temperature is </a:t>
            </a:r>
            <a:br>
              <a:rPr lang="en-US" sz="2800" dirty="0">
                <a:latin typeface="Franklin Gothic Book" panose="020B0503020102020204" pitchFamily="34" charset="0"/>
              </a:rPr>
            </a:br>
            <a:r>
              <a:rPr lang="en-US" sz="2800" dirty="0">
                <a:latin typeface="Franklin Gothic Book" panose="020B0503020102020204" pitchFamily="34" charset="0"/>
              </a:rPr>
              <a:t>90–110°</a:t>
            </a:r>
            <a:r>
              <a:rPr lang="en-US" altLang="ko-KR" sz="28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482136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BACTERIAL GROWTH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C0C85F-19E4-4977-BB79-AF0EA0219E81}"/>
              </a:ext>
            </a:extLst>
          </p:cNvPr>
          <p:cNvSpPr txBox="1">
            <a:spLocks/>
          </p:cNvSpPr>
          <p:nvPr/>
        </p:nvSpPr>
        <p:spPr>
          <a:xfrm>
            <a:off x="482136" y="1496099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FAT TOM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11268" name="Picture 4" descr="Man Wearing Black Crew-neck Shirt and Black Jeans in Front of Flame">
            <a:extLst>
              <a:ext uri="{FF2B5EF4-FFF2-40B4-BE49-F238E27FC236}">
                <a16:creationId xmlns:a16="http://schemas.microsoft.com/office/drawing/2014/main" id="{8E539867-1482-446A-8CA5-96B4E782F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532" y="1564202"/>
            <a:ext cx="3062855" cy="4594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83749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C5F7D72-346A-4678-8E76-52E67E1C6244}"/>
              </a:ext>
            </a:extLst>
          </p:cNvPr>
          <p:cNvSpPr/>
          <p:nvPr/>
        </p:nvSpPr>
        <p:spPr>
          <a:xfrm>
            <a:off x="7571000" y="-84910"/>
            <a:ext cx="1573005" cy="70278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8BA074-99B8-4D96-A260-673BA7D6D3EE}"/>
              </a:ext>
            </a:extLst>
          </p:cNvPr>
          <p:cNvSpPr/>
          <p:nvPr/>
        </p:nvSpPr>
        <p:spPr>
          <a:xfrm>
            <a:off x="7288721" y="-84909"/>
            <a:ext cx="7437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FA109CE-4839-4BE5-9EE4-6C1033ED5A1E}"/>
              </a:ext>
            </a:extLst>
          </p:cNvPr>
          <p:cNvSpPr/>
          <p:nvPr/>
        </p:nvSpPr>
        <p:spPr>
          <a:xfrm>
            <a:off x="7425506" y="-78377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482136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BACTERIAL GROWTH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C0C85F-19E4-4977-BB79-AF0EA0219E81}"/>
              </a:ext>
            </a:extLst>
          </p:cNvPr>
          <p:cNvSpPr txBox="1">
            <a:spLocks/>
          </p:cNvSpPr>
          <p:nvPr/>
        </p:nvSpPr>
        <p:spPr>
          <a:xfrm>
            <a:off x="482136" y="1496099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The danger zone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31D203FA-3612-4D2C-91F2-2AE5C5EBF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955" y="1745352"/>
            <a:ext cx="3118231" cy="48198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D3D73773-A0F6-4348-8A87-1953556925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736127"/>
            <a:ext cx="3884023" cy="768672"/>
          </a:xfrm>
        </p:spPr>
        <p:txBody>
          <a:bodyPr>
            <a:noAutofit/>
          </a:bodyPr>
          <a:lstStyle/>
          <a:p>
            <a:pPr algn="ctr"/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Danger Zone is</a:t>
            </a:r>
            <a:b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41°F–135°F</a:t>
            </a:r>
          </a:p>
        </p:txBody>
      </p:sp>
    </p:spTree>
    <p:extLst>
      <p:ext uri="{BB962C8B-B14F-4D97-AF65-F5344CB8AC3E}">
        <p14:creationId xmlns:p14="http://schemas.microsoft.com/office/powerpoint/2010/main" val="899499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C851511-08C0-4344-963B-AFF2910B8C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482136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BACTERIAL GROWTH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C0C85F-19E4-4977-BB79-AF0EA0219E81}"/>
              </a:ext>
            </a:extLst>
          </p:cNvPr>
          <p:cNvSpPr txBox="1">
            <a:spLocks/>
          </p:cNvSpPr>
          <p:nvPr/>
        </p:nvSpPr>
        <p:spPr>
          <a:xfrm>
            <a:off x="482136" y="1496099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FAT TOM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3A6C9F1-ABE0-4CCD-9804-7907667CF45A}"/>
              </a:ext>
            </a:extLst>
          </p:cNvPr>
          <p:cNvSpPr txBox="1"/>
          <p:nvPr/>
        </p:nvSpPr>
        <p:spPr>
          <a:xfrm>
            <a:off x="5300796" y="2381271"/>
            <a:ext cx="306812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F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ood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A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cidity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T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emperature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endParaRPr lang="en-US" sz="2800" dirty="0">
              <a:latin typeface="Franklin Gothic Demi" panose="020B0703020102020204" pitchFamily="34" charset="0"/>
            </a:endParaRP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Demi" panose="020B0703020102020204" pitchFamily="34" charset="0"/>
              </a:rPr>
              <a:t>Time</a:t>
            </a:r>
          </a:p>
          <a:p>
            <a:pPr marL="687388" lvl="1" indent="-230188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Franklin Gothic Book" panose="020B0503020102020204" pitchFamily="34" charset="0"/>
              </a:rPr>
              <a:t>No more than 4 hours in the Danger Zone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90C2094-4ECE-4D72-B350-1BF6921CE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55" y="2185009"/>
            <a:ext cx="4069611" cy="4069611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9F41D27-A117-4434-A138-E5E0F68F65BB}"/>
              </a:ext>
            </a:extLst>
          </p:cNvPr>
          <p:cNvSpPr/>
          <p:nvPr/>
        </p:nvSpPr>
        <p:spPr>
          <a:xfrm flipH="1">
            <a:off x="844731" y="2185009"/>
            <a:ext cx="45719" cy="4069611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5356554-5CDC-4F0D-B968-AD840BC01A4A}"/>
              </a:ext>
            </a:extLst>
          </p:cNvPr>
          <p:cNvSpPr/>
          <p:nvPr/>
        </p:nvSpPr>
        <p:spPr>
          <a:xfrm>
            <a:off x="734153" y="2185009"/>
            <a:ext cx="60473" cy="4069611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5826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Calculate Bacterial Growth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BA639CC-C7BB-4A5A-B91F-99406DCA51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76402" y="3201932"/>
            <a:ext cx="6862797" cy="768672"/>
          </a:xfrm>
        </p:spPr>
        <p:txBody>
          <a:bodyPr>
            <a:noAutofit/>
          </a:bodyPr>
          <a:lstStyle/>
          <a:p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How many bacteria will there be in a pot of chili left at room temperature for 4 hours?</a:t>
            </a:r>
            <a:b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b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Assume it started with 5 bacteria and that the bacteria doubles every 15 minutes.</a:t>
            </a:r>
          </a:p>
        </p:txBody>
      </p:sp>
    </p:spTree>
    <p:extLst>
      <p:ext uri="{BB962C8B-B14F-4D97-AF65-F5344CB8AC3E}">
        <p14:creationId xmlns:p14="http://schemas.microsoft.com/office/powerpoint/2010/main" val="28820736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Calculate Bacterial Growth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4F8B75-1D77-4515-AE07-4F263B2E6EE9}"/>
              </a:ext>
            </a:extLst>
          </p:cNvPr>
          <p:cNvSpPr/>
          <p:nvPr/>
        </p:nvSpPr>
        <p:spPr>
          <a:xfrm>
            <a:off x="2029100" y="2360024"/>
            <a:ext cx="6496594" cy="539932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F7F7E99-D22A-478A-A5F5-EE4CCDE165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22542" y="2245654"/>
            <a:ext cx="1541861" cy="768672"/>
          </a:xfrm>
        </p:spPr>
        <p:txBody>
          <a:bodyPr>
            <a:noAutofit/>
          </a:bodyPr>
          <a:lstStyle/>
          <a:p>
            <a:r>
              <a:rPr lang="en-US" altLang="en-US" sz="2800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Time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C32BA51-5A7F-4890-A247-552B0C72EF34}"/>
              </a:ext>
            </a:extLst>
          </p:cNvPr>
          <p:cNvSpPr txBox="1">
            <a:spLocks/>
          </p:cNvSpPr>
          <p:nvPr/>
        </p:nvSpPr>
        <p:spPr>
          <a:xfrm>
            <a:off x="5084107" y="2245654"/>
            <a:ext cx="3441587" cy="7686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Number of Bacteria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93DF166-21A8-461D-952B-DCC00FD6721A}"/>
              </a:ext>
            </a:extLst>
          </p:cNvPr>
          <p:cNvSpPr txBox="1">
            <a:spLocks/>
          </p:cNvSpPr>
          <p:nvPr/>
        </p:nvSpPr>
        <p:spPr>
          <a:xfrm>
            <a:off x="2345771" y="3142438"/>
            <a:ext cx="1414907" cy="428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0 min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1FD670C-4355-45AF-B71C-506A31EA6746}"/>
              </a:ext>
            </a:extLst>
          </p:cNvPr>
          <p:cNvSpPr txBox="1">
            <a:spLocks/>
          </p:cNvSpPr>
          <p:nvPr/>
        </p:nvSpPr>
        <p:spPr>
          <a:xfrm>
            <a:off x="2345771" y="3674343"/>
            <a:ext cx="1414907" cy="428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30 min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AB9A609-0168-43ED-BC1C-61271F24FB81}"/>
              </a:ext>
            </a:extLst>
          </p:cNvPr>
          <p:cNvSpPr txBox="1">
            <a:spLocks/>
          </p:cNvSpPr>
          <p:nvPr/>
        </p:nvSpPr>
        <p:spPr>
          <a:xfrm>
            <a:off x="2345770" y="4206248"/>
            <a:ext cx="1414907" cy="428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1 </a:t>
            </a:r>
            <a:r>
              <a:rPr lang="en-US" altLang="en-US" sz="2800" dirty="0" err="1">
                <a:latin typeface="Franklin Gothic Book" panose="020B0503020102020204" pitchFamily="34" charset="0"/>
                <a:cs typeface="Tahoma" panose="020B0604030504040204" pitchFamily="34" charset="0"/>
              </a:rPr>
              <a:t>hr</a:t>
            </a:r>
            <a:endParaRPr lang="en-US" altLang="en-US" sz="28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B38803B-46D4-4021-87E2-5DA51634D6BA}"/>
              </a:ext>
            </a:extLst>
          </p:cNvPr>
          <p:cNvSpPr txBox="1">
            <a:spLocks/>
          </p:cNvSpPr>
          <p:nvPr/>
        </p:nvSpPr>
        <p:spPr>
          <a:xfrm>
            <a:off x="2345770" y="4738153"/>
            <a:ext cx="1414907" cy="428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2 </a:t>
            </a:r>
            <a:r>
              <a:rPr lang="en-US" altLang="en-US" sz="2800" dirty="0" err="1">
                <a:latin typeface="Franklin Gothic Book" panose="020B0503020102020204" pitchFamily="34" charset="0"/>
                <a:cs typeface="Tahoma" panose="020B0604030504040204" pitchFamily="34" charset="0"/>
              </a:rPr>
              <a:t>hrs</a:t>
            </a:r>
            <a:endParaRPr lang="en-US" altLang="en-US" sz="28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CA8D046-E1CE-41EA-B4B0-0A6E5DBE661F}"/>
              </a:ext>
            </a:extLst>
          </p:cNvPr>
          <p:cNvSpPr txBox="1">
            <a:spLocks/>
          </p:cNvSpPr>
          <p:nvPr/>
        </p:nvSpPr>
        <p:spPr>
          <a:xfrm>
            <a:off x="2345770" y="5270058"/>
            <a:ext cx="1414907" cy="428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4 </a:t>
            </a:r>
            <a:r>
              <a:rPr lang="en-US" altLang="en-US" sz="2800" dirty="0" err="1">
                <a:latin typeface="Franklin Gothic Book" panose="020B0503020102020204" pitchFamily="34" charset="0"/>
                <a:cs typeface="Tahoma" panose="020B0604030504040204" pitchFamily="34" charset="0"/>
              </a:rPr>
              <a:t>hrs</a:t>
            </a:r>
            <a:endParaRPr lang="en-US" altLang="en-US" sz="28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558520D-F54D-44A0-B657-57D55E703B7C}"/>
              </a:ext>
            </a:extLst>
          </p:cNvPr>
          <p:cNvSpPr txBox="1">
            <a:spLocks/>
          </p:cNvSpPr>
          <p:nvPr/>
        </p:nvSpPr>
        <p:spPr>
          <a:xfrm>
            <a:off x="5894513" y="3142438"/>
            <a:ext cx="1414907" cy="428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5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68F52F0-6F5D-45F5-80D9-80D462B05DE9}"/>
              </a:ext>
            </a:extLst>
          </p:cNvPr>
          <p:cNvSpPr txBox="1">
            <a:spLocks/>
          </p:cNvSpPr>
          <p:nvPr/>
        </p:nvSpPr>
        <p:spPr>
          <a:xfrm>
            <a:off x="5894513" y="3674343"/>
            <a:ext cx="1414907" cy="428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65AD0C1-D83C-4482-9064-C683216FB7B7}"/>
              </a:ext>
            </a:extLst>
          </p:cNvPr>
          <p:cNvSpPr txBox="1">
            <a:spLocks/>
          </p:cNvSpPr>
          <p:nvPr/>
        </p:nvSpPr>
        <p:spPr>
          <a:xfrm>
            <a:off x="5894512" y="4206248"/>
            <a:ext cx="1414907" cy="428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80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3AFD815-9153-4EDD-A6AC-C0EC9A4DEF2F}"/>
              </a:ext>
            </a:extLst>
          </p:cNvPr>
          <p:cNvSpPr txBox="1">
            <a:spLocks/>
          </p:cNvSpPr>
          <p:nvPr/>
        </p:nvSpPr>
        <p:spPr>
          <a:xfrm>
            <a:off x="5894512" y="4738153"/>
            <a:ext cx="1414907" cy="428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1,280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449A964E-5859-46D4-922B-717D702371C7}"/>
              </a:ext>
            </a:extLst>
          </p:cNvPr>
          <p:cNvSpPr txBox="1">
            <a:spLocks/>
          </p:cNvSpPr>
          <p:nvPr/>
        </p:nvSpPr>
        <p:spPr>
          <a:xfrm>
            <a:off x="5826038" y="5270058"/>
            <a:ext cx="1628502" cy="428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327,680</a:t>
            </a:r>
          </a:p>
        </p:txBody>
      </p:sp>
    </p:spTree>
    <p:extLst>
      <p:ext uri="{BB962C8B-B14F-4D97-AF65-F5344CB8AC3E}">
        <p14:creationId xmlns:p14="http://schemas.microsoft.com/office/powerpoint/2010/main" val="167613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46F4AA-FA97-491C-84B2-CACFCA783787}"/>
              </a:ext>
            </a:extLst>
          </p:cNvPr>
          <p:cNvSpPr/>
          <p:nvPr/>
        </p:nvSpPr>
        <p:spPr>
          <a:xfrm rot="16200000">
            <a:off x="4540635" y="1461521"/>
            <a:ext cx="54021" cy="8386354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22CD1D-ABEA-4244-91C4-C90161CF61D1}"/>
              </a:ext>
            </a:extLst>
          </p:cNvPr>
          <p:cNvSpPr/>
          <p:nvPr/>
        </p:nvSpPr>
        <p:spPr>
          <a:xfrm>
            <a:off x="374469" y="2687210"/>
            <a:ext cx="8386354" cy="288253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HAZARD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41" y="1524368"/>
            <a:ext cx="6064817" cy="1305646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90000"/>
              </a:lnSpc>
              <a:buClr>
                <a:srgbClr val="D22630"/>
              </a:buClr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Anything that interferes with safe food</a:t>
            </a:r>
          </a:p>
        </p:txBody>
      </p:sp>
      <p:pic>
        <p:nvPicPr>
          <p:cNvPr id="8" name="Picture 17">
            <a:hlinkClick r:id="rId3"/>
            <a:extLst>
              <a:ext uri="{FF2B5EF4-FFF2-40B4-BE49-F238E27FC236}">
                <a16:creationId xmlns:a16="http://schemas.microsoft.com/office/drawing/2014/main" id="{85212432-C019-4E6E-A514-77840C97C6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24380" y="2300129"/>
            <a:ext cx="3033523" cy="3609892"/>
          </a:xfrm>
          <a:prstGeom prst="rect">
            <a:avLst/>
          </a:prstGeom>
        </p:spPr>
      </p:pic>
      <p:pic>
        <p:nvPicPr>
          <p:cNvPr id="3" name="Picture 2" descr="Moldy Lemon">
            <a:extLst>
              <a:ext uri="{FF2B5EF4-FFF2-40B4-BE49-F238E27FC236}">
                <a16:creationId xmlns:a16="http://schemas.microsoft.com/office/drawing/2014/main" id="{60E98E93-F3B4-4137-9F9A-C697C50CDE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4" r="15461" b="33460"/>
          <a:stretch/>
        </p:blipFill>
        <p:spPr>
          <a:xfrm>
            <a:off x="840826" y="2301383"/>
            <a:ext cx="4096171" cy="360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30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ED478C8-62FC-4417-94F0-6E109C3E950E}"/>
              </a:ext>
            </a:extLst>
          </p:cNvPr>
          <p:cNvSpPr/>
          <p:nvPr/>
        </p:nvSpPr>
        <p:spPr>
          <a:xfrm>
            <a:off x="191589" y="121920"/>
            <a:ext cx="8752114" cy="973466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1" descr="#2 -- 0 minutes (5 bact) w Sign.jpg">
            <a:extLst>
              <a:ext uri="{FF2B5EF4-FFF2-40B4-BE49-F238E27FC236}">
                <a16:creationId xmlns:a16="http://schemas.microsoft.com/office/drawing/2014/main" id="{36303EC0-0461-4470-96A8-DC4950B9ED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" t="16798" r="2191" b="3808"/>
          <a:stretch/>
        </p:blipFill>
        <p:spPr bwMode="auto">
          <a:xfrm>
            <a:off x="191589" y="1217304"/>
            <a:ext cx="8752114" cy="544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421176" y="440241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BACTERIAL GROWTH Over 4 hours</a:t>
            </a:r>
          </a:p>
        </p:txBody>
      </p:sp>
    </p:spTree>
    <p:extLst>
      <p:ext uri="{BB962C8B-B14F-4D97-AF65-F5344CB8AC3E}">
        <p14:creationId xmlns:p14="http://schemas.microsoft.com/office/powerpoint/2010/main" val="18790731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#3 -- 15 minutes (10 bact) w Sign.jpg">
            <a:extLst>
              <a:ext uri="{FF2B5EF4-FFF2-40B4-BE49-F238E27FC236}">
                <a16:creationId xmlns:a16="http://schemas.microsoft.com/office/drawing/2014/main" id="{06F9156A-1F0D-4D7E-9E0F-0C45B44B35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" t="2801" r="2191" b="2850"/>
          <a:stretch/>
        </p:blipFill>
        <p:spPr bwMode="auto">
          <a:xfrm>
            <a:off x="191589" y="191588"/>
            <a:ext cx="8752114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6473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#4 -- 30 minutes (20 bact) w Sign.jpg">
            <a:extLst>
              <a:ext uri="{FF2B5EF4-FFF2-40B4-BE49-F238E27FC236}">
                <a16:creationId xmlns:a16="http://schemas.microsoft.com/office/drawing/2014/main" id="{59A91209-7207-4591-8F8B-4D37435221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" t="2738" r="2191" b="2912"/>
          <a:stretch/>
        </p:blipFill>
        <p:spPr bwMode="auto">
          <a:xfrm>
            <a:off x="200297" y="191588"/>
            <a:ext cx="8743406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4547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#5 -- 45 minutes (40 bact) w Sign.jpg">
            <a:extLst>
              <a:ext uri="{FF2B5EF4-FFF2-40B4-BE49-F238E27FC236}">
                <a16:creationId xmlns:a16="http://schemas.microsoft.com/office/drawing/2014/main" id="{EEE0254B-34F5-44FE-B3F7-546EA38B25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" t="2737" r="2095" b="2914"/>
          <a:stretch/>
        </p:blipFill>
        <p:spPr bwMode="auto">
          <a:xfrm>
            <a:off x="200297" y="191588"/>
            <a:ext cx="8752114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258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#6 -- 60 minutes (80 bact) w Sign.jpg">
            <a:extLst>
              <a:ext uri="{FF2B5EF4-FFF2-40B4-BE49-F238E27FC236}">
                <a16:creationId xmlns:a16="http://schemas.microsoft.com/office/drawing/2014/main" id="{F67EB83C-72F7-434E-8CF8-9BADB3F652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" t="2673" r="2191" b="2979"/>
          <a:stretch/>
        </p:blipFill>
        <p:spPr bwMode="auto">
          <a:xfrm>
            <a:off x="200297" y="191588"/>
            <a:ext cx="8743406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71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#7 -- 75 minutes (160) w Sign.jpg">
            <a:extLst>
              <a:ext uri="{FF2B5EF4-FFF2-40B4-BE49-F238E27FC236}">
                <a16:creationId xmlns:a16="http://schemas.microsoft.com/office/drawing/2014/main" id="{D50FFCB3-422E-4F94-9D7E-848796685E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" t="2673" r="2238" b="2976"/>
          <a:stretch/>
        </p:blipFill>
        <p:spPr bwMode="auto">
          <a:xfrm>
            <a:off x="191589" y="191588"/>
            <a:ext cx="8752114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5574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#8 -- 90 minutes (320) w Sign.jpg">
            <a:extLst>
              <a:ext uri="{FF2B5EF4-FFF2-40B4-BE49-F238E27FC236}">
                <a16:creationId xmlns:a16="http://schemas.microsoft.com/office/drawing/2014/main" id="{466C6EAE-2176-4FC0-A853-7C19E4567B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" t="2674" r="2191" b="2974"/>
          <a:stretch/>
        </p:blipFill>
        <p:spPr bwMode="auto">
          <a:xfrm>
            <a:off x="200297" y="191588"/>
            <a:ext cx="8743406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244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#9 -- 105 minutes (640) w Sign.jpg">
            <a:extLst>
              <a:ext uri="{FF2B5EF4-FFF2-40B4-BE49-F238E27FC236}">
                <a16:creationId xmlns:a16="http://schemas.microsoft.com/office/drawing/2014/main" id="{837B8FDD-949D-41F1-B436-0252F6E879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" t="2793" r="2191" b="2857"/>
          <a:stretch/>
        </p:blipFill>
        <p:spPr bwMode="auto">
          <a:xfrm>
            <a:off x="200297" y="191588"/>
            <a:ext cx="8743406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728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#10 --120 minutes (1280) w Sign.jpg">
            <a:extLst>
              <a:ext uri="{FF2B5EF4-FFF2-40B4-BE49-F238E27FC236}">
                <a16:creationId xmlns:a16="http://schemas.microsoft.com/office/drawing/2014/main" id="{69737B53-527D-4680-9942-8A6B3F7DEB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" t="2793" r="2191" b="2857"/>
          <a:stretch/>
        </p:blipFill>
        <p:spPr bwMode="auto">
          <a:xfrm>
            <a:off x="200297" y="191588"/>
            <a:ext cx="8743406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7326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#11 -- 135 minutes (2560) w Sign.jpg">
            <a:extLst>
              <a:ext uri="{FF2B5EF4-FFF2-40B4-BE49-F238E27FC236}">
                <a16:creationId xmlns:a16="http://schemas.microsoft.com/office/drawing/2014/main" id="{2513CEA3-85C4-41B9-BCC6-AA93EACDF6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" t="2793" r="2191" b="2857"/>
          <a:stretch/>
        </p:blipFill>
        <p:spPr bwMode="auto">
          <a:xfrm>
            <a:off x="200297" y="191588"/>
            <a:ext cx="8743406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829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BED8BA5-C33B-40ED-A719-501237F51B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33500" b="-4"/>
          <a:stretch/>
        </p:blipFill>
        <p:spPr bwMode="auto">
          <a:xfrm>
            <a:off x="4658233" y="-9"/>
            <a:ext cx="2227829" cy="338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863ED0F-638E-4B41-88DB-42DC29796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50" r="-2" b="-2"/>
          <a:stretch/>
        </p:blipFill>
        <p:spPr bwMode="auto">
          <a:xfrm>
            <a:off x="6962930" y="0"/>
            <a:ext cx="2227848" cy="3383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9D19510-F702-42F8-AC64-15BE024FD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2" r="8972" b="-2"/>
          <a:stretch/>
        </p:blipFill>
        <p:spPr bwMode="auto">
          <a:xfrm>
            <a:off x="6962931" y="3474710"/>
            <a:ext cx="2181070" cy="148917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F2FEFE01-E4D5-4702-8D20-29193873D5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6" r="35398" b="-1"/>
          <a:stretch/>
        </p:blipFill>
        <p:spPr bwMode="auto">
          <a:xfrm>
            <a:off x="4657451" y="3474710"/>
            <a:ext cx="2227848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4294179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339638" y="800735"/>
            <a:ext cx="8101455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Physical hazards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DDCDCB53-1127-4779-92F6-AD8A30F4E28A}"/>
              </a:ext>
            </a:extLst>
          </p:cNvPr>
          <p:cNvSpPr txBox="1">
            <a:spLocks/>
          </p:cNvSpPr>
          <p:nvPr/>
        </p:nvSpPr>
        <p:spPr>
          <a:xfrm>
            <a:off x="353849" y="1589143"/>
            <a:ext cx="4131919" cy="47461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22630"/>
              </a:buClr>
              <a:buNone/>
            </a:pPr>
            <a:r>
              <a:rPr lang="en-US" altLang="ko-KR" b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Anything foreign to food: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Dust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Dirt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Hair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Metal shavings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Broken glass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Foreign objects</a:t>
            </a:r>
          </a:p>
          <a:p>
            <a:pPr marL="0" indent="0">
              <a:buClr>
                <a:srgbClr val="D22630"/>
              </a:buClr>
              <a:buNone/>
            </a:pPr>
            <a:r>
              <a:rPr lang="en-US" altLang="ko-KR" b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Prevention Measures: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Purchase from approved, reputable suppliers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Keep hair tied back or use hairnet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Maintain regular kitchen-cleaning routines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1A6A70D8-A19F-4F0E-A433-516D88834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8" t="6306" r="17773" b="10332"/>
          <a:stretch/>
        </p:blipFill>
        <p:spPr bwMode="auto">
          <a:xfrm>
            <a:off x="6962929" y="5055328"/>
            <a:ext cx="2181071" cy="180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69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#12 -- 150 minutes (5160) w Sign.jpg">
            <a:extLst>
              <a:ext uri="{FF2B5EF4-FFF2-40B4-BE49-F238E27FC236}">
                <a16:creationId xmlns:a16="http://schemas.microsoft.com/office/drawing/2014/main" id="{A5E53685-CB27-421A-9350-588EDFC416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" t="2793" r="2095" b="2857"/>
          <a:stretch/>
        </p:blipFill>
        <p:spPr bwMode="auto">
          <a:xfrm>
            <a:off x="191589" y="191588"/>
            <a:ext cx="8760822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3710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#13 -- 165 minutes (10240) w Sign.jpg">
            <a:extLst>
              <a:ext uri="{FF2B5EF4-FFF2-40B4-BE49-F238E27FC236}">
                <a16:creationId xmlns:a16="http://schemas.microsoft.com/office/drawing/2014/main" id="{9DFE37D4-5D90-49DE-A357-D2263FDA7D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" t="2793" r="2191" b="2857"/>
          <a:stretch/>
        </p:blipFill>
        <p:spPr bwMode="auto">
          <a:xfrm>
            <a:off x="200297" y="191588"/>
            <a:ext cx="8743406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6734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#14 -- 180 minutes (20480) w Sign.jpg">
            <a:extLst>
              <a:ext uri="{FF2B5EF4-FFF2-40B4-BE49-F238E27FC236}">
                <a16:creationId xmlns:a16="http://schemas.microsoft.com/office/drawing/2014/main" id="{38F55675-40E0-402A-95D3-D153843377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" t="4445" r="2191" b="1207"/>
          <a:stretch/>
        </p:blipFill>
        <p:spPr bwMode="auto">
          <a:xfrm>
            <a:off x="200297" y="191587"/>
            <a:ext cx="8743406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9740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#15 -- 195 minutes (40,960) w Sign.jpg">
            <a:extLst>
              <a:ext uri="{FF2B5EF4-FFF2-40B4-BE49-F238E27FC236}">
                <a16:creationId xmlns:a16="http://schemas.microsoft.com/office/drawing/2014/main" id="{C31E5824-8459-4523-A766-0B81602D81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" t="2793" r="2095" b="2857"/>
          <a:stretch/>
        </p:blipFill>
        <p:spPr bwMode="auto">
          <a:xfrm>
            <a:off x="200297" y="191588"/>
            <a:ext cx="8752114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3675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#16 -- 210 minutes (81,920) w Sign.jpg">
            <a:extLst>
              <a:ext uri="{FF2B5EF4-FFF2-40B4-BE49-F238E27FC236}">
                <a16:creationId xmlns:a16="http://schemas.microsoft.com/office/drawing/2014/main" id="{3BBA5A32-74A2-43C2-A2EF-67E6E52589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" r="2143" b="5651"/>
          <a:stretch/>
        </p:blipFill>
        <p:spPr bwMode="auto">
          <a:xfrm>
            <a:off x="200297" y="191588"/>
            <a:ext cx="8743406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2964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#17 -- 225 minutes w Sign.jpg">
            <a:extLst>
              <a:ext uri="{FF2B5EF4-FFF2-40B4-BE49-F238E27FC236}">
                <a16:creationId xmlns:a16="http://schemas.microsoft.com/office/drawing/2014/main" id="{6565DCEA-094A-41E2-A635-BB2A69EAE5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" t="2793" r="2191" b="2857"/>
          <a:stretch/>
        </p:blipFill>
        <p:spPr bwMode="auto">
          <a:xfrm>
            <a:off x="191589" y="191588"/>
            <a:ext cx="8752114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613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#18 -- 240 minutes w Sign.jpg">
            <a:extLst>
              <a:ext uri="{FF2B5EF4-FFF2-40B4-BE49-F238E27FC236}">
                <a16:creationId xmlns:a16="http://schemas.microsoft.com/office/drawing/2014/main" id="{EB6C8667-3DEE-45B1-9E66-7B8DF3022D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" t="2794" r="2191" b="2856"/>
          <a:stretch/>
        </p:blipFill>
        <p:spPr bwMode="auto">
          <a:xfrm>
            <a:off x="200297" y="191588"/>
            <a:ext cx="8743406" cy="647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806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7DDD41F-5749-4449-9151-2CDBBF12BE74}"/>
              </a:ext>
            </a:extLst>
          </p:cNvPr>
          <p:cNvSpPr txBox="1"/>
          <p:nvPr/>
        </p:nvSpPr>
        <p:spPr>
          <a:xfrm>
            <a:off x="917658" y="2163894"/>
            <a:ext cx="411758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F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ood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A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cidity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T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emperature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T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ime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Demi" panose="020B0703020102020204" pitchFamily="34" charset="0"/>
              </a:rPr>
              <a:t>Oxygen</a:t>
            </a:r>
          </a:p>
          <a:p>
            <a:pPr marL="687388" lvl="1" indent="-230188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Franklin Gothic Book" panose="020B0503020102020204" pitchFamily="34" charset="0"/>
              </a:rPr>
              <a:t>Requirements vary and are not a good control factor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5CC8CF-39C0-4579-8AFD-84D85A3B4282}"/>
              </a:ext>
            </a:extLst>
          </p:cNvPr>
          <p:cNvSpPr/>
          <p:nvPr/>
        </p:nvSpPr>
        <p:spPr>
          <a:xfrm>
            <a:off x="4554588" y="2393140"/>
            <a:ext cx="3971106" cy="1351541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851511-08C0-4344-963B-AFF2910B8C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482136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BACTERIAL GROWTH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C0C85F-19E4-4977-BB79-AF0EA0219E81}"/>
              </a:ext>
            </a:extLst>
          </p:cNvPr>
          <p:cNvSpPr txBox="1">
            <a:spLocks/>
          </p:cNvSpPr>
          <p:nvPr/>
        </p:nvSpPr>
        <p:spPr>
          <a:xfrm>
            <a:off x="482136" y="1496099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FAT TOM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5B439B3-0D9C-4828-893C-8C54B0182B16}"/>
              </a:ext>
            </a:extLst>
          </p:cNvPr>
          <p:cNvSpPr/>
          <p:nvPr/>
        </p:nvSpPr>
        <p:spPr>
          <a:xfrm>
            <a:off x="5172891" y="3855229"/>
            <a:ext cx="3872400" cy="1351542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7FA9E91-D1E2-4052-B261-EF6049DCE9AB}"/>
              </a:ext>
            </a:extLst>
          </p:cNvPr>
          <p:cNvSpPr txBox="1">
            <a:spLocks/>
          </p:cNvSpPr>
          <p:nvPr/>
        </p:nvSpPr>
        <p:spPr>
          <a:xfrm>
            <a:off x="4653291" y="2681021"/>
            <a:ext cx="4400709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ctr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Aerobic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CD8E5D5-4FE8-4BA4-A95B-5C19972178C8}"/>
              </a:ext>
            </a:extLst>
          </p:cNvPr>
          <p:cNvSpPr txBox="1">
            <a:spLocks/>
          </p:cNvSpPr>
          <p:nvPr/>
        </p:nvSpPr>
        <p:spPr>
          <a:xfrm>
            <a:off x="4653292" y="4191091"/>
            <a:ext cx="4400709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ctr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Anaerobic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A9C77E3-C779-46A6-9462-368B2ECEEE2A}"/>
              </a:ext>
            </a:extLst>
          </p:cNvPr>
          <p:cNvSpPr txBox="1">
            <a:spLocks/>
          </p:cNvSpPr>
          <p:nvPr/>
        </p:nvSpPr>
        <p:spPr>
          <a:xfrm>
            <a:off x="5459191" y="3019040"/>
            <a:ext cx="2788910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ctr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Require oxygen</a:t>
            </a:r>
            <a:endParaRPr kumimoji="0" lang="en-US" sz="24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470AD71-0272-4979-B555-F4FDEF6CDFE0}"/>
              </a:ext>
            </a:extLst>
          </p:cNvPr>
          <p:cNvSpPr txBox="1">
            <a:spLocks/>
          </p:cNvSpPr>
          <p:nvPr/>
        </p:nvSpPr>
        <p:spPr>
          <a:xfrm>
            <a:off x="5181601" y="4557055"/>
            <a:ext cx="3344093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ctr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Oxygen is toxic</a:t>
            </a:r>
            <a:endParaRPr kumimoji="0" lang="en-US" sz="24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32D79EC-E0B2-47DC-8AD9-1EEBC8528CDF}"/>
              </a:ext>
            </a:extLst>
          </p:cNvPr>
          <p:cNvSpPr/>
          <p:nvPr/>
        </p:nvSpPr>
        <p:spPr>
          <a:xfrm>
            <a:off x="4461708" y="2391234"/>
            <a:ext cx="62646" cy="1351541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532B10B-9B8D-4F86-983D-99072A064977}"/>
              </a:ext>
            </a:extLst>
          </p:cNvPr>
          <p:cNvSpPr/>
          <p:nvPr/>
        </p:nvSpPr>
        <p:spPr>
          <a:xfrm>
            <a:off x="9081355" y="3854510"/>
            <a:ext cx="62646" cy="1351541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0815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sitting, cup, glass&#10;&#10;Description automatically generated">
            <a:extLst>
              <a:ext uri="{FF2B5EF4-FFF2-40B4-BE49-F238E27FC236}">
                <a16:creationId xmlns:a16="http://schemas.microsoft.com/office/drawing/2014/main" id="{CD4E1104-95D3-40F0-9476-503998E8E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965" y="-14530"/>
            <a:ext cx="4589417" cy="688341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91786" y="104504"/>
            <a:ext cx="4654385" cy="66359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24D90A6-6D72-4090-AC10-E284B791EAEA}"/>
              </a:ext>
            </a:extLst>
          </p:cNvPr>
          <p:cNvSpPr txBox="1"/>
          <p:nvPr/>
        </p:nvSpPr>
        <p:spPr>
          <a:xfrm>
            <a:off x="551899" y="2137769"/>
            <a:ext cx="40201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F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ood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A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cidity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T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emperature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T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ime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O</a:t>
            </a:r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xygen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Demi" panose="020B0703020102020204" pitchFamily="34" charset="0"/>
              </a:rPr>
              <a:t>Moisture</a:t>
            </a:r>
          </a:p>
          <a:p>
            <a:pPr marL="687388" lvl="1" indent="-230188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Franklin Gothic Book" panose="020B0503020102020204" pitchFamily="34" charset="0"/>
              </a:rPr>
              <a:t>Water activity of 0.85 or higher</a:t>
            </a:r>
          </a:p>
          <a:p>
            <a:pPr marL="687388" lvl="1" indent="-230188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Franklin Gothic Book" panose="020B0503020102020204" pitchFamily="34" charset="0"/>
              </a:rPr>
              <a:t>They need moisture!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DB60F8-1C47-4F55-96DC-F937C433691B}"/>
              </a:ext>
            </a:extLst>
          </p:cNvPr>
          <p:cNvSpPr txBox="1">
            <a:spLocks/>
          </p:cNvSpPr>
          <p:nvPr/>
        </p:nvSpPr>
        <p:spPr>
          <a:xfrm>
            <a:off x="334083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BACTERIAL GROWTH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23BFE24-A6ED-43D2-9BAA-08938265C65A}"/>
              </a:ext>
            </a:extLst>
          </p:cNvPr>
          <p:cNvSpPr txBox="1">
            <a:spLocks/>
          </p:cNvSpPr>
          <p:nvPr/>
        </p:nvSpPr>
        <p:spPr>
          <a:xfrm>
            <a:off x="334083" y="1496099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FAT TOM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546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C851511-08C0-4344-963B-AFF2910B8C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C064B58-7B27-48D5-B22F-7FD442AAC62A}"/>
              </a:ext>
            </a:extLst>
          </p:cNvPr>
          <p:cNvSpPr/>
          <p:nvPr/>
        </p:nvSpPr>
        <p:spPr>
          <a:xfrm>
            <a:off x="2392" y="5669570"/>
            <a:ext cx="9144000" cy="1195562"/>
          </a:xfrm>
          <a:prstGeom prst="rect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Line 36">
            <a:extLst>
              <a:ext uri="{FF2B5EF4-FFF2-40B4-BE49-F238E27FC236}">
                <a16:creationId xmlns:a16="http://schemas.microsoft.com/office/drawing/2014/main" id="{2FE66575-2CB7-46ED-AD01-31019DAB2524}"/>
              </a:ext>
            </a:extLst>
          </p:cNvPr>
          <p:cNvSpPr>
            <a:spLocks noChangeShapeType="1"/>
          </p:cNvSpPr>
          <p:nvPr/>
        </p:nvSpPr>
        <p:spPr bwMode="auto">
          <a:xfrm>
            <a:off x="7520566" y="2593665"/>
            <a:ext cx="0" cy="653093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Line 36">
            <a:extLst>
              <a:ext uri="{FF2B5EF4-FFF2-40B4-BE49-F238E27FC236}">
                <a16:creationId xmlns:a16="http://schemas.microsoft.com/office/drawing/2014/main" id="{73004925-8DAC-4F8C-BF4F-14336E323A8F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4253" y="2593665"/>
            <a:ext cx="0" cy="653093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8" name="Picture 4" descr="Image result for steak">
            <a:extLst>
              <a:ext uri="{FF2B5EF4-FFF2-40B4-BE49-F238E27FC236}">
                <a16:creationId xmlns:a16="http://schemas.microsoft.com/office/drawing/2014/main" id="{55B560B8-FE88-4745-9F54-49C613AF1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667" b="90167" l="10000" r="90000">
                        <a14:foregroundMark x1="49125" y1="79167" x2="58500" y2="90167"/>
                        <a14:foregroundMark x1="47625" y1="78000" x2="41250" y2="67333"/>
                        <a14:foregroundMark x1="58250" y1="9500" x2="64750" y2="8667"/>
                        <a14:foregroundMark x1="64750" y1="8667" x2="70375" y2="10167"/>
                        <a14:backgroundMark x1="19875" y1="46667" x2="21500" y2="66333"/>
                        <a14:backgroundMark x1="29750" y1="50333" x2="31875" y2="7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9154">
            <a:off x="6847623" y="1543348"/>
            <a:ext cx="1731594" cy="129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jam">
            <a:extLst>
              <a:ext uri="{FF2B5EF4-FFF2-40B4-BE49-F238E27FC236}">
                <a16:creationId xmlns:a16="http://schemas.microsoft.com/office/drawing/2014/main" id="{1199228C-412C-496E-AD07-50BD67424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0048" y="3961321"/>
            <a:ext cx="1134718" cy="101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2" descr="cheese1.jpg">
            <a:extLst>
              <a:ext uri="{FF2B5EF4-FFF2-40B4-BE49-F238E27FC236}">
                <a16:creationId xmlns:a16="http://schemas.microsoft.com/office/drawing/2014/main" id="{64ADB0B4-FCF3-4886-9DCD-94DFB75366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24" b="92262" l="1195" r="96016">
                        <a14:foregroundMark x1="11155" y1="13690" x2="7171" y2="61905"/>
                        <a14:foregroundMark x1="16335" y1="9524" x2="48207" y2="12500"/>
                        <a14:foregroundMark x1="37849" y1="92262" x2="37849" y2="92262"/>
                        <a14:foregroundMark x1="90438" y1="63095" x2="90438" y2="63095"/>
                        <a14:foregroundMark x1="96414" y1="59524" x2="96414" y2="59524"/>
                        <a14:foregroundMark x1="1992" y1="59524" x2="1195" y2="29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429" y="3948658"/>
            <a:ext cx="1042988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Line 36">
            <a:extLst>
              <a:ext uri="{FF2B5EF4-FFF2-40B4-BE49-F238E27FC236}">
                <a16:creationId xmlns:a16="http://schemas.microsoft.com/office/drawing/2014/main" id="{5EB5D49C-823C-4628-B600-F2F25550013B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9854" y="3254376"/>
            <a:ext cx="0" cy="653093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BFB0C2DF-B3F6-4088-B347-DCDE62077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5432">
            <a:off x="4445225" y="1824348"/>
            <a:ext cx="1730602" cy="86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Line 36">
            <a:extLst>
              <a:ext uri="{FF2B5EF4-FFF2-40B4-BE49-F238E27FC236}">
                <a16:creationId xmlns:a16="http://schemas.microsoft.com/office/drawing/2014/main" id="{A543B854-BDBE-4240-9E74-32FB89E7C09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2367" y="2609992"/>
            <a:ext cx="0" cy="653093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Line 36">
            <a:extLst>
              <a:ext uri="{FF2B5EF4-FFF2-40B4-BE49-F238E27FC236}">
                <a16:creationId xmlns:a16="http://schemas.microsoft.com/office/drawing/2014/main" id="{145732B5-DBF3-493B-A743-F466456FD9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83933" y="3249637"/>
            <a:ext cx="0" cy="653093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Line 36">
            <a:extLst>
              <a:ext uri="{FF2B5EF4-FFF2-40B4-BE49-F238E27FC236}">
                <a16:creationId xmlns:a16="http://schemas.microsoft.com/office/drawing/2014/main" id="{3A88F599-0D94-455C-B137-24EBCF77E7F9}"/>
              </a:ext>
            </a:extLst>
          </p:cNvPr>
          <p:cNvSpPr>
            <a:spLocks noChangeShapeType="1"/>
          </p:cNvSpPr>
          <p:nvPr/>
        </p:nvSpPr>
        <p:spPr bwMode="auto">
          <a:xfrm>
            <a:off x="985548" y="3246758"/>
            <a:ext cx="0" cy="624014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482136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Water activity</a:t>
            </a:r>
          </a:p>
        </p:txBody>
      </p:sp>
      <p:sp>
        <p:nvSpPr>
          <p:cNvPr id="26" name="Line 4">
            <a:extLst>
              <a:ext uri="{FF2B5EF4-FFF2-40B4-BE49-F238E27FC236}">
                <a16:creationId xmlns:a16="http://schemas.microsoft.com/office/drawing/2014/main" id="{8AA1B3D8-CBDA-4853-AA78-F45EDA893E1A}"/>
              </a:ext>
            </a:extLst>
          </p:cNvPr>
          <p:cNvSpPr>
            <a:spLocks noChangeShapeType="1"/>
          </p:cNvSpPr>
          <p:nvPr/>
        </p:nvSpPr>
        <p:spPr bwMode="auto">
          <a:xfrm>
            <a:off x="640417" y="3254376"/>
            <a:ext cx="39333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Text Box 13">
            <a:extLst>
              <a:ext uri="{FF2B5EF4-FFF2-40B4-BE49-F238E27FC236}">
                <a16:creationId xmlns:a16="http://schemas.microsoft.com/office/drawing/2014/main" id="{EB826E7F-9F4F-4789-8BB0-154A561A80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2201" y="3047547"/>
            <a:ext cx="5391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latin typeface="Franklin Gothic Demi" panose="020B0703020102020204" pitchFamily="34" charset="0"/>
              </a:rPr>
              <a:t>0.9</a:t>
            </a:r>
          </a:p>
        </p:txBody>
      </p:sp>
      <p:sp>
        <p:nvSpPr>
          <p:cNvPr id="35" name="Text Box 14">
            <a:extLst>
              <a:ext uri="{FF2B5EF4-FFF2-40B4-BE49-F238E27FC236}">
                <a16:creationId xmlns:a16="http://schemas.microsoft.com/office/drawing/2014/main" id="{E7A370DE-7841-47BF-B7D8-87E3E2564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9569" y="3038841"/>
            <a:ext cx="5809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latin typeface="Franklin Gothic Demi" panose="020B0703020102020204" pitchFamily="34" charset="0"/>
              </a:rPr>
              <a:t>0.7</a:t>
            </a:r>
          </a:p>
        </p:txBody>
      </p:sp>
      <p:sp>
        <p:nvSpPr>
          <p:cNvPr id="36" name="Text Box 15">
            <a:extLst>
              <a:ext uri="{FF2B5EF4-FFF2-40B4-BE49-F238E27FC236}">
                <a16:creationId xmlns:a16="http://schemas.microsoft.com/office/drawing/2014/main" id="{E6F42A44-CD50-46CA-A688-6F49CD99C2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4269" y="3038841"/>
            <a:ext cx="5391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latin typeface="Franklin Gothic Demi" panose="020B0703020102020204" pitchFamily="34" charset="0"/>
              </a:rPr>
              <a:t>0.8</a:t>
            </a:r>
          </a:p>
        </p:txBody>
      </p:sp>
      <p:sp>
        <p:nvSpPr>
          <p:cNvPr id="37" name="Text Box 16">
            <a:extLst>
              <a:ext uri="{FF2B5EF4-FFF2-40B4-BE49-F238E27FC236}">
                <a16:creationId xmlns:a16="http://schemas.microsoft.com/office/drawing/2014/main" id="{B368EB62-A737-4FFE-BE34-A47C3D6A6F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828" y="3038841"/>
            <a:ext cx="5483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latin typeface="Franklin Gothic Demi" panose="020B0703020102020204" pitchFamily="34" charset="0"/>
              </a:rPr>
              <a:t>0.5</a:t>
            </a:r>
          </a:p>
        </p:txBody>
      </p:sp>
      <p:sp>
        <p:nvSpPr>
          <p:cNvPr id="38" name="Text Box 17">
            <a:extLst>
              <a:ext uri="{FF2B5EF4-FFF2-40B4-BE49-F238E27FC236}">
                <a16:creationId xmlns:a16="http://schemas.microsoft.com/office/drawing/2014/main" id="{AE31BE12-714D-46B3-8AD4-8331773CA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8482" y="3047547"/>
            <a:ext cx="5483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latin typeface="Franklin Gothic Demi" panose="020B0703020102020204" pitchFamily="34" charset="0"/>
              </a:rPr>
              <a:t>0.6</a:t>
            </a:r>
          </a:p>
        </p:txBody>
      </p:sp>
      <p:sp>
        <p:nvSpPr>
          <p:cNvPr id="39" name="Text Box 20">
            <a:extLst>
              <a:ext uri="{FF2B5EF4-FFF2-40B4-BE49-F238E27FC236}">
                <a16:creationId xmlns:a16="http://schemas.microsoft.com/office/drawing/2014/main" id="{26064EC9-209E-4CA5-A2BE-44938CBC5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340" y="3028125"/>
            <a:ext cx="5333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latin typeface="Franklin Gothic Demi" panose="020B0703020102020204" pitchFamily="34" charset="0"/>
              </a:rPr>
              <a:t>0.3</a:t>
            </a:r>
          </a:p>
        </p:txBody>
      </p:sp>
      <p:sp>
        <p:nvSpPr>
          <p:cNvPr id="40" name="Text Box 21">
            <a:extLst>
              <a:ext uri="{FF2B5EF4-FFF2-40B4-BE49-F238E27FC236}">
                <a16:creationId xmlns:a16="http://schemas.microsoft.com/office/drawing/2014/main" id="{9B90E57A-56CC-45B8-8299-397ED8863C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4466" y="3038841"/>
            <a:ext cx="5607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latin typeface="Franklin Gothic Demi" panose="020B0703020102020204" pitchFamily="34" charset="0"/>
              </a:rPr>
              <a:t>0.4</a:t>
            </a:r>
          </a:p>
        </p:txBody>
      </p:sp>
      <p:sp>
        <p:nvSpPr>
          <p:cNvPr id="46" name="Line 36">
            <a:extLst>
              <a:ext uri="{FF2B5EF4-FFF2-40B4-BE49-F238E27FC236}">
                <a16:creationId xmlns:a16="http://schemas.microsoft.com/office/drawing/2014/main" id="{F0FAF4E9-4F6A-4B74-B878-5225616EF318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9855" y="2748679"/>
            <a:ext cx="0" cy="514406"/>
          </a:xfrm>
          <a:prstGeom prst="line">
            <a:avLst/>
          </a:prstGeom>
          <a:noFill/>
          <a:ln w="28575">
            <a:solidFill>
              <a:srgbClr val="D2263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Text Box 37">
            <a:extLst>
              <a:ext uri="{FF2B5EF4-FFF2-40B4-BE49-F238E27FC236}">
                <a16:creationId xmlns:a16="http://schemas.microsoft.com/office/drawing/2014/main" id="{0879D93A-22FE-4454-850A-A288C2C8B2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5813" y="2406532"/>
            <a:ext cx="7280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solidFill>
                  <a:srgbClr val="D22630"/>
                </a:solidFill>
                <a:latin typeface="Franklin Gothic Demi" panose="020B0703020102020204" pitchFamily="34" charset="0"/>
              </a:rPr>
              <a:t>0.85</a:t>
            </a:r>
          </a:p>
        </p:txBody>
      </p:sp>
      <p:sp>
        <p:nvSpPr>
          <p:cNvPr id="60" name="Line 4">
            <a:extLst>
              <a:ext uri="{FF2B5EF4-FFF2-40B4-BE49-F238E27FC236}">
                <a16:creationId xmlns:a16="http://schemas.microsoft.com/office/drawing/2014/main" id="{CFEBBD37-9A04-483A-991C-07F3E92C88B3}"/>
              </a:ext>
            </a:extLst>
          </p:cNvPr>
          <p:cNvSpPr>
            <a:spLocks noChangeShapeType="1"/>
          </p:cNvSpPr>
          <p:nvPr/>
        </p:nvSpPr>
        <p:spPr bwMode="auto">
          <a:xfrm>
            <a:off x="1429313" y="3254376"/>
            <a:ext cx="539989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Line 4">
            <a:extLst>
              <a:ext uri="{FF2B5EF4-FFF2-40B4-BE49-F238E27FC236}">
                <a16:creationId xmlns:a16="http://schemas.microsoft.com/office/drawing/2014/main" id="{193FF98D-3ADF-40AE-BD16-FF2D370CA446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3786" y="3254376"/>
            <a:ext cx="48618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Line 4">
            <a:extLst>
              <a:ext uri="{FF2B5EF4-FFF2-40B4-BE49-F238E27FC236}">
                <a16:creationId xmlns:a16="http://schemas.microsoft.com/office/drawing/2014/main" id="{8DCD4CF2-49B7-4DC1-9D54-AB11171025F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1853" y="3254376"/>
            <a:ext cx="57476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Line 4">
            <a:extLst>
              <a:ext uri="{FF2B5EF4-FFF2-40B4-BE49-F238E27FC236}">
                <a16:creationId xmlns:a16="http://schemas.microsoft.com/office/drawing/2014/main" id="{ED0522E4-4F9F-4F72-BE57-BA99D8B82EF3}"/>
              </a:ext>
            </a:extLst>
          </p:cNvPr>
          <p:cNvSpPr>
            <a:spLocks noChangeShapeType="1"/>
          </p:cNvSpPr>
          <p:nvPr/>
        </p:nvSpPr>
        <p:spPr bwMode="auto">
          <a:xfrm>
            <a:off x="4247214" y="3254376"/>
            <a:ext cx="49203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Line 4">
            <a:extLst>
              <a:ext uri="{FF2B5EF4-FFF2-40B4-BE49-F238E27FC236}">
                <a16:creationId xmlns:a16="http://schemas.microsoft.com/office/drawing/2014/main" id="{C4CCF1D5-979F-4819-9FC2-EC67F2D68B0D}"/>
              </a:ext>
            </a:extLst>
          </p:cNvPr>
          <p:cNvSpPr>
            <a:spLocks noChangeShapeType="1"/>
          </p:cNvSpPr>
          <p:nvPr/>
        </p:nvSpPr>
        <p:spPr bwMode="auto">
          <a:xfrm>
            <a:off x="5133765" y="3250622"/>
            <a:ext cx="5590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Line 4">
            <a:extLst>
              <a:ext uri="{FF2B5EF4-FFF2-40B4-BE49-F238E27FC236}">
                <a16:creationId xmlns:a16="http://schemas.microsoft.com/office/drawing/2014/main" id="{28259F88-9D41-4131-B365-B3983E6BFFD9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8598" y="3250622"/>
            <a:ext cx="53993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Line 36">
            <a:extLst>
              <a:ext uri="{FF2B5EF4-FFF2-40B4-BE49-F238E27FC236}">
                <a16:creationId xmlns:a16="http://schemas.microsoft.com/office/drawing/2014/main" id="{7AF676E7-33A9-4C71-9DE8-881887F7FC79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8875" y="3400054"/>
            <a:ext cx="0" cy="439348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Line 36">
            <a:extLst>
              <a:ext uri="{FF2B5EF4-FFF2-40B4-BE49-F238E27FC236}">
                <a16:creationId xmlns:a16="http://schemas.microsoft.com/office/drawing/2014/main" id="{37DE4B0E-57CE-4EBC-AFB8-991C93B5CB0D}"/>
              </a:ext>
            </a:extLst>
          </p:cNvPr>
          <p:cNvSpPr>
            <a:spLocks noChangeShapeType="1"/>
          </p:cNvSpPr>
          <p:nvPr/>
        </p:nvSpPr>
        <p:spPr bwMode="auto">
          <a:xfrm>
            <a:off x="7725750" y="3331912"/>
            <a:ext cx="0" cy="439348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Line 4">
            <a:extLst>
              <a:ext uri="{FF2B5EF4-FFF2-40B4-BE49-F238E27FC236}">
                <a16:creationId xmlns:a16="http://schemas.microsoft.com/office/drawing/2014/main" id="{D3DA0F62-1D49-4E24-851F-A19C650F1F77}"/>
              </a:ext>
            </a:extLst>
          </p:cNvPr>
          <p:cNvSpPr>
            <a:spLocks noChangeShapeType="1"/>
          </p:cNvSpPr>
          <p:nvPr/>
        </p:nvSpPr>
        <p:spPr bwMode="auto">
          <a:xfrm>
            <a:off x="6972997" y="3254943"/>
            <a:ext cx="557349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Text Box 13">
            <a:extLst>
              <a:ext uri="{FF2B5EF4-FFF2-40B4-BE49-F238E27FC236}">
                <a16:creationId xmlns:a16="http://schemas.microsoft.com/office/drawing/2014/main" id="{4C584CB6-4EC3-4898-826D-8EA2EEF2F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4892" y="3026704"/>
            <a:ext cx="5391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latin typeface="Franklin Gothic Demi" panose="020B0703020102020204" pitchFamily="34" charset="0"/>
              </a:rPr>
              <a:t>1.0</a:t>
            </a:r>
          </a:p>
        </p:txBody>
      </p:sp>
      <p:sp>
        <p:nvSpPr>
          <p:cNvPr id="51" name="Line 4">
            <a:extLst>
              <a:ext uri="{FF2B5EF4-FFF2-40B4-BE49-F238E27FC236}">
                <a16:creationId xmlns:a16="http://schemas.microsoft.com/office/drawing/2014/main" id="{64C1B05C-DFE8-4DDE-8ECB-F708780BD5C0}"/>
              </a:ext>
            </a:extLst>
          </p:cNvPr>
          <p:cNvSpPr>
            <a:spLocks noChangeShapeType="1"/>
          </p:cNvSpPr>
          <p:nvPr/>
        </p:nvSpPr>
        <p:spPr bwMode="auto">
          <a:xfrm>
            <a:off x="7913523" y="3254943"/>
            <a:ext cx="60243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1" name="Picture 45" descr="http://img.alibaba.com/photo/206352693/Corn_Flakes_Kellogg_s_200_grams_Original.jpg">
            <a:extLst>
              <a:ext uri="{FF2B5EF4-FFF2-40B4-BE49-F238E27FC236}">
                <a16:creationId xmlns:a16="http://schemas.microsoft.com/office/drawing/2014/main" id="{15AA16D5-14D5-434C-9B72-E2B60E455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40" y="3942710"/>
            <a:ext cx="730053" cy="110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5" descr="shortpasta">
            <a:extLst>
              <a:ext uri="{FF2B5EF4-FFF2-40B4-BE49-F238E27FC236}">
                <a16:creationId xmlns:a16="http://schemas.microsoft.com/office/drawing/2014/main" id="{4C640C4F-CEB3-4FE9-B10C-D04E192C1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788" y="3902730"/>
            <a:ext cx="1134718" cy="10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4" descr="flour">
            <a:extLst>
              <a:ext uri="{FF2B5EF4-FFF2-40B4-BE49-F238E27FC236}">
                <a16:creationId xmlns:a16="http://schemas.microsoft.com/office/drawing/2014/main" id="{697B7231-2187-4E13-AF46-39529BC34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108" y="3968774"/>
            <a:ext cx="795933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Image result for water">
            <a:extLst>
              <a:ext uri="{FF2B5EF4-FFF2-40B4-BE49-F238E27FC236}">
                <a16:creationId xmlns:a16="http://schemas.microsoft.com/office/drawing/2014/main" id="{A5EC5C57-0794-468A-81C9-89BA731B2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367" b="91048" l="10000" r="90000">
                        <a14:foregroundMark x1="28197" y1="12882" x2="28197" y2="12882"/>
                        <a14:foregroundMark x1="27541" y1="12882" x2="56230" y2="13755"/>
                        <a14:foregroundMark x1="56230" y1="13755" x2="65738" y2="13319"/>
                        <a14:foregroundMark x1="65738" y1="13319" x2="71311" y2="14192"/>
                        <a14:foregroundMark x1="38361" y1="5677" x2="54754" y2="5240"/>
                        <a14:foregroundMark x1="54754" y1="5240" x2="60164" y2="6114"/>
                        <a14:foregroundMark x1="45246" y1="4585" x2="55246" y2="5022"/>
                        <a14:foregroundMark x1="53770" y1="4367" x2="53770" y2="4367"/>
                        <a14:foregroundMark x1="25410" y1="17249" x2="25902" y2="23144"/>
                        <a14:foregroundMark x1="24918" y1="15939" x2="25738" y2="20087"/>
                        <a14:foregroundMark x1="28525" y1="38646" x2="27541" y2="32314"/>
                        <a14:foregroundMark x1="27049" y1="34716" x2="27049" y2="34716"/>
                        <a14:foregroundMark x1="26721" y1="33843" x2="26721" y2="33843"/>
                        <a14:foregroundMark x1="32787" y1="81878" x2="40492" y2="87555"/>
                        <a14:foregroundMark x1="40492" y1="87555" x2="57541" y2="88646"/>
                        <a14:foregroundMark x1="57541" y1="88646" x2="65246" y2="84716"/>
                        <a14:foregroundMark x1="65246" y1="84716" x2="66557" y2="82969"/>
                        <a14:foregroundMark x1="43934" y1="88865" x2="52295" y2="91048"/>
                        <a14:foregroundMark x1="52295" y1="91048" x2="56557" y2="89083"/>
                        <a14:foregroundMark x1="71148" y1="37118" x2="71148" y2="37118"/>
                        <a14:foregroundMark x1="71639" y1="35590" x2="71639" y2="35590"/>
                        <a14:foregroundMark x1="72295" y1="34498" x2="72295" y2="34498"/>
                        <a14:foregroundMark x1="72459" y1="33843" x2="72459" y2="33843"/>
                        <a14:foregroundMark x1="74426" y1="18122" x2="74426" y2="18122"/>
                        <a14:foregroundMark x1="72131" y1="39301" x2="74590" y2="15721"/>
                        <a14:foregroundMark x1="24590" y1="13974" x2="31803" y2="7424"/>
                        <a14:foregroundMark x1="31803" y1="7424" x2="49016" y2="4367"/>
                        <a14:foregroundMark x1="49016" y1="4367" x2="65902" y2="6769"/>
                        <a14:foregroundMark x1="65902" y1="6769" x2="73115" y2="12445"/>
                        <a14:foregroundMark x1="73115" y1="12445" x2="74262" y2="15721"/>
                        <a14:foregroundMark x1="32459" y1="82096" x2="39508" y2="88210"/>
                        <a14:foregroundMark x1="32623" y1="82969" x2="35410" y2="85808"/>
                        <a14:foregroundMark x1="65574" y1="86026" x2="68852" y2="796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991" y="3870773"/>
            <a:ext cx="1424742" cy="106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Line 36">
            <a:extLst>
              <a:ext uri="{FF2B5EF4-FFF2-40B4-BE49-F238E27FC236}">
                <a16:creationId xmlns:a16="http://schemas.microsoft.com/office/drawing/2014/main" id="{0A908B2B-B344-4B8A-B1DC-83DEC2E90958}"/>
              </a:ext>
            </a:extLst>
          </p:cNvPr>
          <p:cNvSpPr>
            <a:spLocks noChangeShapeType="1"/>
          </p:cNvSpPr>
          <p:nvPr/>
        </p:nvSpPr>
        <p:spPr bwMode="auto">
          <a:xfrm>
            <a:off x="5879389" y="3463382"/>
            <a:ext cx="0" cy="439348"/>
          </a:xfrm>
          <a:prstGeom prst="line">
            <a:avLst/>
          </a:prstGeom>
          <a:noFill/>
          <a:ln w="28575">
            <a:solidFill>
              <a:srgbClr val="00AEC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34" name="Picture 10" descr="Image result for toast">
            <a:extLst>
              <a:ext uri="{FF2B5EF4-FFF2-40B4-BE49-F238E27FC236}">
                <a16:creationId xmlns:a16="http://schemas.microsoft.com/office/drawing/2014/main" id="{23ED76F8-7308-431A-9334-A19159467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554" b="89809" l="6000" r="90000">
                        <a14:foregroundMark x1="6000" y1="27389" x2="11500" y2="815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7326">
            <a:off x="6376228" y="1735202"/>
            <a:ext cx="1098940" cy="86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3D21F085-DE57-48BD-BB25-B643BB123664}"/>
              </a:ext>
            </a:extLst>
          </p:cNvPr>
          <p:cNvSpPr/>
          <p:nvPr/>
        </p:nvSpPr>
        <p:spPr>
          <a:xfrm>
            <a:off x="3224" y="5551004"/>
            <a:ext cx="9144000" cy="65413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7D395D4-3D64-4A04-B1F9-48EBE0DC3315}"/>
              </a:ext>
            </a:extLst>
          </p:cNvPr>
          <p:cNvSpPr txBox="1">
            <a:spLocks/>
          </p:cNvSpPr>
          <p:nvPr/>
        </p:nvSpPr>
        <p:spPr>
          <a:xfrm>
            <a:off x="556239" y="1496099"/>
            <a:ext cx="7664625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0.85 or higher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42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339638" y="800735"/>
            <a:ext cx="8101455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Chemical hazards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DDCDCB53-1127-4779-92F6-AD8A30F4E28A}"/>
              </a:ext>
            </a:extLst>
          </p:cNvPr>
          <p:cNvSpPr txBox="1">
            <a:spLocks/>
          </p:cNvSpPr>
          <p:nvPr/>
        </p:nvSpPr>
        <p:spPr>
          <a:xfrm>
            <a:off x="4305400" y="1552302"/>
            <a:ext cx="4573726" cy="47461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22630"/>
              </a:buClr>
              <a:buNone/>
            </a:pPr>
            <a:r>
              <a:rPr lang="en-US" altLang="ko-KR" b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Cleaning solutions</a:t>
            </a:r>
          </a:p>
          <a:p>
            <a:pPr marL="0" indent="0">
              <a:buClr>
                <a:srgbClr val="D22630"/>
              </a:buClr>
              <a:buNone/>
            </a:pPr>
            <a:r>
              <a:rPr lang="en-US" altLang="ko-KR" b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Pesticides</a:t>
            </a:r>
          </a:p>
          <a:p>
            <a:pPr marL="0" indent="0">
              <a:buClr>
                <a:srgbClr val="D22630"/>
              </a:buClr>
              <a:buNone/>
            </a:pPr>
            <a:r>
              <a:rPr lang="en-US" altLang="ko-KR" b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Toxic metals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Zinc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Lead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Copper</a:t>
            </a:r>
          </a:p>
          <a:p>
            <a:pPr marL="0" indent="0">
              <a:buClr>
                <a:srgbClr val="D22630"/>
              </a:buClr>
              <a:buNone/>
            </a:pPr>
            <a:r>
              <a:rPr lang="en-US" altLang="ko-KR" b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Prevention Measures: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Prevent cross-contamination by properly storing cleaning chemicals and pesticides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Avoid metal equipment that can leach from cookware into food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697C30C-9197-4AE2-AFE6-DCF418AE2F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98" y="1453986"/>
            <a:ext cx="3633365" cy="484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8">
            <a:extLst>
              <a:ext uri="{FF2B5EF4-FFF2-40B4-BE49-F238E27FC236}">
                <a16:creationId xmlns:a16="http://schemas.microsoft.com/office/drawing/2014/main" id="{0EC32FAA-17E8-43D3-B979-0663DC9FC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600" y="5925433"/>
            <a:ext cx="1828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800" dirty="0">
                <a:solidFill>
                  <a:schemeClr val="bg1"/>
                </a:solidFill>
                <a:latin typeface="Franklin Gothic Demi" panose="020B0703020102020204" pitchFamily="34" charset="0"/>
              </a:rPr>
              <a:t>Galvanized tub</a:t>
            </a:r>
          </a:p>
        </p:txBody>
      </p:sp>
    </p:spTree>
    <p:extLst>
      <p:ext uri="{BB962C8B-B14F-4D97-AF65-F5344CB8AC3E}">
        <p14:creationId xmlns:p14="http://schemas.microsoft.com/office/powerpoint/2010/main" val="35090496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6647189-9F97-48B2-B7BC-FBF1053D5070}"/>
              </a:ext>
            </a:extLst>
          </p:cNvPr>
          <p:cNvSpPr/>
          <p:nvPr/>
        </p:nvSpPr>
        <p:spPr>
          <a:xfrm>
            <a:off x="-106306" y="-78377"/>
            <a:ext cx="762870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2136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Fat tom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E271BE1-8E97-4646-8DEF-23D497F5814B}"/>
              </a:ext>
            </a:extLst>
          </p:cNvPr>
          <p:cNvSpPr txBox="1">
            <a:spLocks/>
          </p:cNvSpPr>
          <p:nvPr/>
        </p:nvSpPr>
        <p:spPr>
          <a:xfrm>
            <a:off x="482136" y="1496099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Bacterial growth is favored by: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EB653FF-E10C-4DDC-BEB2-3B79E7EF1459}"/>
              </a:ext>
            </a:extLst>
          </p:cNvPr>
          <p:cNvSpPr/>
          <p:nvPr/>
        </p:nvSpPr>
        <p:spPr>
          <a:xfrm>
            <a:off x="7584809" y="-84909"/>
            <a:ext cx="7437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7E0F40-5051-4CF7-AF89-5F181A27A7F4}"/>
              </a:ext>
            </a:extLst>
          </p:cNvPr>
          <p:cNvSpPr/>
          <p:nvPr/>
        </p:nvSpPr>
        <p:spPr>
          <a:xfrm>
            <a:off x="7721594" y="-78377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CC648E8-3878-47AB-930F-3DB345646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2136" y="2223186"/>
            <a:ext cx="7378722" cy="36963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u="sng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F</a:t>
            </a:r>
            <a:r>
              <a:rPr lang="en-US" altLang="en-US" sz="2800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OOD</a:t>
            </a:r>
            <a:r>
              <a:rPr lang="en-US" altLang="en-US" sz="2800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especially protein foods</a:t>
            </a:r>
            <a:b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800" u="sng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A</a:t>
            </a:r>
            <a:r>
              <a:rPr lang="en-US" altLang="en-US" sz="2800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CIDITY 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mild to low acidity</a:t>
            </a:r>
            <a:b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800" u="sng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T</a:t>
            </a:r>
            <a:r>
              <a:rPr lang="en-US" altLang="en-US" sz="2800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EMPERATURE</a:t>
            </a:r>
            <a:r>
              <a:rPr lang="en-US" altLang="en-US" sz="2800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41°F–135°F = Danger Zone</a:t>
            </a:r>
            <a:b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800" u="sng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T</a:t>
            </a:r>
            <a:r>
              <a:rPr lang="en-US" altLang="en-US" sz="2800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IME</a:t>
            </a:r>
            <a:r>
              <a:rPr lang="en-US" altLang="en-US" sz="2800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more than 4 hours in the Danger Zone</a:t>
            </a:r>
            <a:b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800" u="sng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O</a:t>
            </a:r>
            <a:r>
              <a:rPr lang="en-US" altLang="en-US" sz="2800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XYGEN</a:t>
            </a:r>
            <a:r>
              <a:rPr lang="en-US" altLang="en-US" sz="2800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varies for different types of bacteria</a:t>
            </a:r>
            <a:b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800" u="sng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M</a:t>
            </a:r>
            <a:r>
              <a:rPr lang="en-US" altLang="en-US" sz="2800" dirty="0">
                <a:solidFill>
                  <a:schemeClr val="bg1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OISTURE</a:t>
            </a:r>
            <a:r>
              <a:rPr lang="en-US" altLang="en-US" sz="2800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water activity of 0.85 or higher</a:t>
            </a:r>
            <a:endParaRPr lang="en-US" altLang="en-US" sz="28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5683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7DDD41F-5749-4449-9151-2CDBBF12BE74}"/>
              </a:ext>
            </a:extLst>
          </p:cNvPr>
          <p:cNvSpPr txBox="1"/>
          <p:nvPr/>
        </p:nvSpPr>
        <p:spPr>
          <a:xfrm>
            <a:off x="4216461" y="2408508"/>
            <a:ext cx="440675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Vegetative cells are destroyed by normal cooking temperature (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165°F)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Spores are more resistant to heat—normal cooking temperatures do not kill them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Spores return to vegetative cells under favorable conditions</a:t>
            </a:r>
            <a:endParaRPr lang="en-US" sz="2400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851511-08C0-4344-963B-AFF2910B8C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482136" y="110072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BACTERIAL GROWTH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C0C85F-19E4-4977-BB79-AF0EA0219E81}"/>
              </a:ext>
            </a:extLst>
          </p:cNvPr>
          <p:cNvSpPr txBox="1">
            <a:spLocks/>
          </p:cNvSpPr>
          <p:nvPr/>
        </p:nvSpPr>
        <p:spPr>
          <a:xfrm>
            <a:off x="482136" y="1496099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FAT TOM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119E44-D177-46D1-AD60-32AFAAA1089E}"/>
              </a:ext>
            </a:extLst>
          </p:cNvPr>
          <p:cNvSpPr/>
          <p:nvPr/>
        </p:nvSpPr>
        <p:spPr>
          <a:xfrm flipH="1">
            <a:off x="1001101" y="2306086"/>
            <a:ext cx="88708" cy="391763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12CBF83-31D2-4EFB-BCD4-E3ED4E4ACE6C}"/>
              </a:ext>
            </a:extLst>
          </p:cNvPr>
          <p:cNvSpPr/>
          <p:nvPr/>
        </p:nvSpPr>
        <p:spPr>
          <a:xfrm flipH="1">
            <a:off x="888328" y="2306086"/>
            <a:ext cx="45719" cy="3917630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F48541C0-41FF-4CD4-B762-8A50D4C17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015" y="2320311"/>
            <a:ext cx="2869999" cy="3889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7">
            <a:extLst>
              <a:ext uri="{FF2B5EF4-FFF2-40B4-BE49-F238E27FC236}">
                <a16:creationId xmlns:a16="http://schemas.microsoft.com/office/drawing/2014/main" id="{523847E5-0815-412E-AD6D-6CFD16863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0789" y="2320311"/>
            <a:ext cx="1204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Spores</a:t>
            </a:r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id="{3EDB8883-5BBD-456F-9534-2ABDF5DF8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656" y="5852700"/>
            <a:ext cx="2147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Vegetative cells</a:t>
            </a:r>
          </a:p>
        </p:txBody>
      </p:sp>
      <p:sp>
        <p:nvSpPr>
          <p:cNvPr id="15" name="Line 10">
            <a:extLst>
              <a:ext uri="{FF2B5EF4-FFF2-40B4-BE49-F238E27FC236}">
                <a16:creationId xmlns:a16="http://schemas.microsoft.com/office/drawing/2014/main" id="{D3B65199-5932-46C5-B139-AF7156D42F6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958794" y="5263332"/>
            <a:ext cx="968" cy="606511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8" name="Line 11">
            <a:extLst>
              <a:ext uri="{FF2B5EF4-FFF2-40B4-BE49-F238E27FC236}">
                <a16:creationId xmlns:a16="http://schemas.microsoft.com/office/drawing/2014/main" id="{BF74F6C1-31E6-4BF5-A0CC-9E39F772DD3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35103" y="5500508"/>
            <a:ext cx="423691" cy="369334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" name="Line 12">
            <a:extLst>
              <a:ext uri="{FF2B5EF4-FFF2-40B4-BE49-F238E27FC236}">
                <a16:creationId xmlns:a16="http://schemas.microsoft.com/office/drawing/2014/main" id="{ECF94914-386D-4D6C-9038-2E54E40698B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20157" y="2681078"/>
            <a:ext cx="186356" cy="116057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" name="Line 13">
            <a:extLst>
              <a:ext uri="{FF2B5EF4-FFF2-40B4-BE49-F238E27FC236}">
                <a16:creationId xmlns:a16="http://schemas.microsoft.com/office/drawing/2014/main" id="{7B18F229-AF66-4D60-927F-7FCFA69935B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82656" y="2561492"/>
            <a:ext cx="954919" cy="21634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1133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C851511-08C0-4344-963B-AFF2910B8C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74B90FF-5E55-4637-9535-A61243F12D2D}"/>
              </a:ext>
            </a:extLst>
          </p:cNvPr>
          <p:cNvSpPr/>
          <p:nvPr/>
        </p:nvSpPr>
        <p:spPr>
          <a:xfrm>
            <a:off x="-4354" y="3020675"/>
            <a:ext cx="9144000" cy="204630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482136" y="1100722"/>
            <a:ext cx="7886782" cy="92333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TIME/TEMPERATURE CONTROL FOR SAFETY FOR FOOD (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tcs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DDD41F-5749-4449-9151-2CDBBF12BE74}"/>
              </a:ext>
            </a:extLst>
          </p:cNvPr>
          <p:cNvSpPr txBox="1"/>
          <p:nvPr/>
        </p:nvSpPr>
        <p:spPr>
          <a:xfrm>
            <a:off x="1544351" y="3074333"/>
            <a:ext cx="3710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Foods that require time/temperature control for safety to limit pathogenic microorganism growth and toxin formation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4" name="Text Box 8">
            <a:extLst>
              <a:ext uri="{FF2B5EF4-FFF2-40B4-BE49-F238E27FC236}">
                <a16:creationId xmlns:a16="http://schemas.microsoft.com/office/drawing/2014/main" id="{3EDB8883-5BBD-456F-9534-2ABDF5DF8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656" y="5852700"/>
            <a:ext cx="2147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Vegetative cells</a:t>
            </a:r>
          </a:p>
        </p:txBody>
      </p:sp>
      <p:pic>
        <p:nvPicPr>
          <p:cNvPr id="21" name="Picture 4" descr="Potentially Hazardous Food">
            <a:extLst>
              <a:ext uri="{FF2B5EF4-FFF2-40B4-BE49-F238E27FC236}">
                <a16:creationId xmlns:a16="http://schemas.microsoft.com/office/drawing/2014/main" id="{30FCD0F3-D92A-431E-839B-740CA55632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909" l="1524" r="96381">
                        <a14:foregroundMark x1="48190" y1="21455" x2="48190" y2="21455"/>
                        <a14:foregroundMark x1="49714" y1="20000" x2="49714" y2="20000"/>
                        <a14:foregroundMark x1="49714" y1="16182" x2="49714" y2="16182"/>
                        <a14:foregroundMark x1="48762" y1="15273" x2="50286" y2="87455"/>
                        <a14:foregroundMark x1="50286" y1="87455" x2="50667" y2="88000"/>
                        <a14:foregroundMark x1="28381" y1="71455" x2="52952" y2="68545"/>
                        <a14:foregroundMark x1="52952" y1="68545" x2="74857" y2="68545"/>
                        <a14:foregroundMark x1="35619" y1="60000" x2="60952" y2="82364"/>
                        <a14:foregroundMark x1="59048" y1="62545" x2="44190" y2="64000"/>
                        <a14:foregroundMark x1="52952" y1="59636" x2="57143" y2="59273"/>
                        <a14:foregroundMark x1="41714" y1="75818" x2="46286" y2="79091"/>
                        <a14:foregroundMark x1="44571" y1="89818" x2="52571" y2="89818"/>
                        <a14:foregroundMark x1="5143" y1="80909" x2="9143" y2="88909"/>
                        <a14:foregroundMark x1="93143" y1="88545" x2="93143" y2="81273"/>
                        <a14:foregroundMark x1="36762" y1="70909" x2="45333" y2="90000"/>
                        <a14:foregroundMark x1="45333" y1="90000" x2="46667" y2="82364"/>
                        <a14:foregroundMark x1="96190" y1="87091" x2="96571" y2="84545"/>
                        <a14:foregroundMark x1="8952" y1="94182" x2="61714" y2="95636"/>
                        <a14:foregroundMark x1="61714" y1="95636" x2="88571" y2="94545"/>
                        <a14:foregroundMark x1="9524" y1="93636" x2="44952" y2="94727"/>
                        <a14:foregroundMark x1="44952" y1="94727" x2="79619" y2="94000"/>
                        <a14:foregroundMark x1="79619" y1="94000" x2="88000" y2="94545"/>
                        <a14:foregroundMark x1="8952" y1="94000" x2="43429" y2="94909"/>
                        <a14:foregroundMark x1="43429" y1="94909" x2="9524" y2="93091"/>
                        <a14:foregroundMark x1="9524" y1="93091" x2="29143" y2="93818"/>
                        <a14:foregroundMark x1="29143" y1="93818" x2="45714" y2="93636"/>
                        <a14:foregroundMark x1="45714" y1="93636" x2="63619" y2="94182"/>
                        <a14:foregroundMark x1="63619" y1="94182" x2="80762" y2="93455"/>
                        <a14:foregroundMark x1="80762" y1="93455" x2="67619" y2="95455"/>
                        <a14:foregroundMark x1="1714" y1="83273" x2="4762" y2="89636"/>
                        <a14:foregroundMark x1="9524" y1="92545" x2="27048" y2="93818"/>
                        <a14:foregroundMark x1="27048" y1="93818" x2="44000" y2="92909"/>
                        <a14:foregroundMark x1="44000" y1="92909" x2="60762" y2="92909"/>
                        <a14:foregroundMark x1="60762" y1="92909" x2="78095" y2="92727"/>
                        <a14:foregroundMark x1="78095" y1="92727" x2="43048" y2="96909"/>
                        <a14:foregroundMark x1="43048" y1="96909" x2="22095" y2="95455"/>
                        <a14:foregroundMark x1="79429" y1="92364" x2="77714" y2="94909"/>
                        <a14:foregroundMark x1="10476" y1="94000" x2="23048" y2="95273"/>
                        <a14:foregroundMark x1="47048" y1="10182" x2="52762" y2="10182"/>
                        <a14:foregroundMark x1="9333" y1="94000" x2="23048" y2="95455"/>
                        <a14:foregroundMark x1="80381" y1="93455" x2="89333" y2="94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707"/>
          <a:stretch/>
        </p:blipFill>
        <p:spPr bwMode="auto">
          <a:xfrm>
            <a:off x="5315362" y="2354975"/>
            <a:ext cx="3269075" cy="3161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 descr="Potentially Hazardous Food">
            <a:extLst>
              <a:ext uri="{FF2B5EF4-FFF2-40B4-BE49-F238E27FC236}">
                <a16:creationId xmlns:a16="http://schemas.microsoft.com/office/drawing/2014/main" id="{1D2E09EB-97E9-4C47-9A62-F9E17E8101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0" t="92083" r="8737" b="1594"/>
          <a:stretch/>
        </p:blipFill>
        <p:spPr bwMode="auto">
          <a:xfrm>
            <a:off x="5626196" y="5546372"/>
            <a:ext cx="2647406" cy="21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52943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erson Pouring Seasonings on Raw Meats">
            <a:extLst>
              <a:ext uri="{FF2B5EF4-FFF2-40B4-BE49-F238E27FC236}">
                <a16:creationId xmlns:a16="http://schemas.microsoft.com/office/drawing/2014/main" id="{28CAED27-B503-4CAB-AF26-9EE5319F8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005" y="-2"/>
            <a:ext cx="45894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B47B3C-B486-4F29-AA59-49FD24EE422D}"/>
              </a:ext>
            </a:extLst>
          </p:cNvPr>
          <p:cNvSpPr/>
          <p:nvPr/>
        </p:nvSpPr>
        <p:spPr>
          <a:xfrm>
            <a:off x="91786" y="104504"/>
            <a:ext cx="4872100" cy="66359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374469" y="903800"/>
            <a:ext cx="4589417" cy="138499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TIME/TEMPERATURE CONTROL FOR SAFETY FOR FOOD (</a:t>
            </a:r>
            <a:r>
              <a:rPr kumimoji="0" lang="en-US" sz="32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tcs</a:t>
            </a:r>
            <a:r>
              <a:rPr kumimoji="0" lang="en-US" sz="32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DDD41F-5749-4449-9151-2CDBBF12BE74}"/>
              </a:ext>
            </a:extLst>
          </p:cNvPr>
          <p:cNvSpPr txBox="1"/>
          <p:nvPr/>
        </p:nvSpPr>
        <p:spPr>
          <a:xfrm>
            <a:off x="766719" y="2864102"/>
            <a:ext cx="41010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Generally are: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High moisture</a:t>
            </a:r>
          </a:p>
          <a:p>
            <a:pPr marL="687388" lvl="1" indent="-230188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High protein (and high carbohydrate in many cases)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Low acid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731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Eggs in the Metal Basket">
            <a:extLst>
              <a:ext uri="{FF2B5EF4-FFF2-40B4-BE49-F238E27FC236}">
                <a16:creationId xmlns:a16="http://schemas.microsoft.com/office/drawing/2014/main" id="{906698A8-B7D7-4AE6-B9DF-377CB1470D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8" t="1" r="27779" b="-4"/>
          <a:stretch/>
        </p:blipFill>
        <p:spPr bwMode="auto">
          <a:xfrm>
            <a:off x="7144015" y="-3"/>
            <a:ext cx="1999985" cy="218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Time Lapse Photography of Strawberry Falling on Milk">
            <a:extLst>
              <a:ext uri="{FF2B5EF4-FFF2-40B4-BE49-F238E27FC236}">
                <a16:creationId xmlns:a16="http://schemas.microsoft.com/office/drawing/2014/main" id="{54F8D0D0-DF79-456F-B97C-CCC32B6759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8504"/>
          <a:stretch/>
        </p:blipFill>
        <p:spPr bwMode="auto">
          <a:xfrm>
            <a:off x="4615550" y="4602699"/>
            <a:ext cx="2081348" cy="225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1BAB41E-FFAE-4AB9-A267-11BF2653352C}"/>
              </a:ext>
            </a:extLst>
          </p:cNvPr>
          <p:cNvSpPr txBox="1">
            <a:spLocks/>
          </p:cNvSpPr>
          <p:nvPr/>
        </p:nvSpPr>
        <p:spPr>
          <a:xfrm>
            <a:off x="304797" y="903800"/>
            <a:ext cx="4589417" cy="138499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TIME/TEMPERATURE CONTROL FOR SAFETY FOR FOOD (</a:t>
            </a:r>
            <a:r>
              <a:rPr kumimoji="0" lang="en-US" sz="32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tcs</a:t>
            </a:r>
            <a:r>
              <a:rPr kumimoji="0" lang="en-US" sz="32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pic>
        <p:nvPicPr>
          <p:cNvPr id="14" name="Picture 2" descr="Bowl Being Poured With Yellow Liquid">
            <a:extLst>
              <a:ext uri="{FF2B5EF4-FFF2-40B4-BE49-F238E27FC236}">
                <a16:creationId xmlns:a16="http://schemas.microsoft.com/office/drawing/2014/main" id="{325A33E3-196A-42BD-8656-B779E9D583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9" r="28682"/>
          <a:stretch/>
        </p:blipFill>
        <p:spPr bwMode="auto">
          <a:xfrm>
            <a:off x="7144015" y="2274489"/>
            <a:ext cx="1999985" cy="224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Watermelon on Bowl">
            <a:extLst>
              <a:ext uri="{FF2B5EF4-FFF2-40B4-BE49-F238E27FC236}">
                <a16:creationId xmlns:a16="http://schemas.microsoft.com/office/drawing/2014/main" id="{4F20EF07-65E1-425E-B77C-DE183E6491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1994" b="2563"/>
          <a:stretch/>
        </p:blipFill>
        <p:spPr bwMode="auto">
          <a:xfrm>
            <a:off x="6790753" y="4606716"/>
            <a:ext cx="2353247" cy="225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7DDD41F-5749-4449-9151-2CDBBF12BE74}"/>
              </a:ext>
            </a:extLst>
          </p:cNvPr>
          <p:cNvSpPr txBox="1"/>
          <p:nvPr/>
        </p:nvSpPr>
        <p:spPr>
          <a:xfrm>
            <a:off x="308779" y="2495907"/>
            <a:ext cx="3987209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000" dirty="0">
                <a:latin typeface="Franklin Gothic Book" panose="020B0503020102020204" pitchFamily="34" charset="0"/>
              </a:rPr>
              <a:t>Any food of animal origin</a:t>
            </a:r>
          </a:p>
          <a:p>
            <a:pPr marL="687388" lvl="1" indent="-230188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Franklin Gothic Book" panose="020B0503020102020204" pitchFamily="34" charset="0"/>
              </a:rPr>
              <a:t>All meats (red meat, poultry, fish, shellfish, crustaceans, etc.)</a:t>
            </a:r>
          </a:p>
          <a:p>
            <a:pPr marL="687388" lvl="1" indent="-230188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Franklin Gothic Book" panose="020B0503020102020204" pitchFamily="34" charset="0"/>
              </a:rPr>
              <a:t>Eggs</a:t>
            </a:r>
          </a:p>
          <a:p>
            <a:pPr marL="687388" lvl="1" indent="-230188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Franklin Gothic Book" panose="020B0503020102020204" pitchFamily="34" charset="0"/>
              </a:rPr>
              <a:t>Milk and other dairy products</a:t>
            </a:r>
          </a:p>
          <a:p>
            <a:pPr marL="342900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000" dirty="0">
                <a:latin typeface="Franklin Gothic Book" panose="020B0503020102020204" pitchFamily="34" charset="0"/>
              </a:rPr>
              <a:t>Any food of plant origin that has been heat treated</a:t>
            </a:r>
          </a:p>
          <a:p>
            <a:pPr marL="342900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000" dirty="0">
                <a:latin typeface="Franklin Gothic Book" panose="020B0503020102020204" pitchFamily="34" charset="0"/>
              </a:rPr>
              <a:t>Raw seed sprouts</a:t>
            </a:r>
          </a:p>
          <a:p>
            <a:pPr marL="342900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000" dirty="0">
                <a:latin typeface="Franklin Gothic Book" panose="020B0503020102020204" pitchFamily="34" charset="0"/>
              </a:rPr>
              <a:t>Cut melons</a:t>
            </a:r>
          </a:p>
          <a:p>
            <a:pPr marL="342900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000" dirty="0">
                <a:latin typeface="Franklin Gothic Book" panose="020B0503020102020204" pitchFamily="34" charset="0"/>
              </a:rPr>
              <a:t>Garlic-in-oil mixtures</a:t>
            </a:r>
          </a:p>
          <a:p>
            <a:pPr marL="687388" lvl="1" indent="-230188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Franklin Gothic Book" panose="020B0503020102020204" pitchFamily="34" charset="0"/>
              </a:rPr>
              <a:t>Only those that are not modified to prevent pathogen growth</a:t>
            </a:r>
          </a:p>
        </p:txBody>
      </p:sp>
      <p:pic>
        <p:nvPicPr>
          <p:cNvPr id="5128" name="Picture 8" descr="Shallow Focus Photography of Meat Dish and Leaves">
            <a:extLst>
              <a:ext uri="{FF2B5EF4-FFF2-40B4-BE49-F238E27FC236}">
                <a16:creationId xmlns:a16="http://schemas.microsoft.com/office/drawing/2014/main" id="{8DA5A351-8270-464A-BC36-DAA9522808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9" r="4727"/>
          <a:stretch/>
        </p:blipFill>
        <p:spPr bwMode="auto">
          <a:xfrm>
            <a:off x="4615549" y="4692"/>
            <a:ext cx="2429691" cy="451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2CD693E-D46A-4EC4-9738-F8AD4A51D19A}"/>
              </a:ext>
            </a:extLst>
          </p:cNvPr>
          <p:cNvSpPr/>
          <p:nvPr/>
        </p:nvSpPr>
        <p:spPr>
          <a:xfrm>
            <a:off x="91786" y="104504"/>
            <a:ext cx="4421196" cy="66359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9059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Which foods are 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tcs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C79B2E-1950-4A09-963F-C7575A933310}"/>
              </a:ext>
            </a:extLst>
          </p:cNvPr>
          <p:cNvSpPr txBox="1"/>
          <p:nvPr/>
        </p:nvSpPr>
        <p:spPr>
          <a:xfrm>
            <a:off x="1584841" y="2473748"/>
            <a:ext cx="4220276" cy="3108543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Raw hamburger patties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Bananas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Cut cantaloupe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Bread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Yogurt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Pizza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C4214EE-E989-4D56-AB17-A186DA28028B}"/>
              </a:ext>
            </a:extLst>
          </p:cNvPr>
          <p:cNvSpPr txBox="1"/>
          <p:nvPr/>
        </p:nvSpPr>
        <p:spPr>
          <a:xfrm>
            <a:off x="5103095" y="2489304"/>
            <a:ext cx="4040905" cy="3108543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Unopened can of soup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Dry pasta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Cooked pasta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Shell eggs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Baked potato</a:t>
            </a:r>
          </a:p>
          <a:p>
            <a:pPr marL="800100" lvl="1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Alfalfa sprouts</a:t>
            </a:r>
          </a:p>
        </p:txBody>
      </p:sp>
    </p:spTree>
    <p:extLst>
      <p:ext uri="{BB962C8B-B14F-4D97-AF65-F5344CB8AC3E}">
        <p14:creationId xmlns:p14="http://schemas.microsoft.com/office/powerpoint/2010/main" val="14664263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awmeat2.jpg">
            <a:extLst>
              <a:ext uri="{FF2B5EF4-FFF2-40B4-BE49-F238E27FC236}">
                <a16:creationId xmlns:a16="http://schemas.microsoft.com/office/drawing/2014/main" id="{6AD8ACCF-CA36-4689-8A95-882179FDF6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99" t="5000" r="12500" b="17500"/>
          <a:stretch>
            <a:fillRect/>
          </a:stretch>
        </p:blipFill>
        <p:spPr bwMode="auto">
          <a:xfrm>
            <a:off x="2396196" y="1978659"/>
            <a:ext cx="5972722" cy="42564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Raw hamburger patties?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A8356E-49BF-46F3-8E52-6B8000E1C68D}"/>
              </a:ext>
            </a:extLst>
          </p:cNvPr>
          <p:cNvGrpSpPr/>
          <p:nvPr/>
        </p:nvGrpSpPr>
        <p:grpSpPr>
          <a:xfrm>
            <a:off x="6735318" y="6235082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727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ananas.jpg">
            <a:extLst>
              <a:ext uri="{FF2B5EF4-FFF2-40B4-BE49-F238E27FC236}">
                <a16:creationId xmlns:a16="http://schemas.microsoft.com/office/drawing/2014/main" id="{1894DF64-8DD3-438E-BAC0-42F02CA175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500" t="5209" r="6667"/>
          <a:stretch>
            <a:fillRect/>
          </a:stretch>
        </p:blipFill>
        <p:spPr bwMode="auto">
          <a:xfrm>
            <a:off x="2769026" y="1919008"/>
            <a:ext cx="5227061" cy="4375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A736D16-1681-462B-B44C-6C28370BEDD6}"/>
              </a:ext>
            </a:extLst>
          </p:cNvPr>
          <p:cNvGrpSpPr/>
          <p:nvPr/>
        </p:nvGrpSpPr>
        <p:grpSpPr>
          <a:xfrm>
            <a:off x="7192421" y="6256209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no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no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Bananas?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87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cantaloupe2.jpg">
            <a:extLst>
              <a:ext uri="{FF2B5EF4-FFF2-40B4-BE49-F238E27FC236}">
                <a16:creationId xmlns:a16="http://schemas.microsoft.com/office/drawing/2014/main" id="{0F3CD961-9818-4E65-89FF-32D74AACDF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" t="4114" r="3333" b="4189"/>
          <a:stretch/>
        </p:blipFill>
        <p:spPr bwMode="auto">
          <a:xfrm>
            <a:off x="2030445" y="1901607"/>
            <a:ext cx="6644803" cy="42640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Cut cantaloupe?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A8356E-49BF-46F3-8E52-6B8000E1C68D}"/>
              </a:ext>
            </a:extLst>
          </p:cNvPr>
          <p:cNvGrpSpPr/>
          <p:nvPr/>
        </p:nvGrpSpPr>
        <p:grpSpPr>
          <a:xfrm>
            <a:off x="6735318" y="6235082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778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read.jpg">
            <a:extLst>
              <a:ext uri="{FF2B5EF4-FFF2-40B4-BE49-F238E27FC236}">
                <a16:creationId xmlns:a16="http://schemas.microsoft.com/office/drawing/2014/main" id="{2F357FD8-580E-4B83-8CF8-3D782745AF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31" r="4590"/>
          <a:stretch/>
        </p:blipFill>
        <p:spPr bwMode="auto">
          <a:xfrm>
            <a:off x="2382613" y="1856189"/>
            <a:ext cx="6143868" cy="4461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A736D16-1681-462B-B44C-6C28370BEDD6}"/>
              </a:ext>
            </a:extLst>
          </p:cNvPr>
          <p:cNvGrpSpPr/>
          <p:nvPr/>
        </p:nvGrpSpPr>
        <p:grpSpPr>
          <a:xfrm>
            <a:off x="7192421" y="6256209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no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no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Bread?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63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473F2C2-403D-4049-A3AF-B7206F62A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788257"/>
              </p:ext>
            </p:extLst>
          </p:nvPr>
        </p:nvGraphicFramePr>
        <p:xfrm>
          <a:off x="990599" y="2516634"/>
          <a:ext cx="7162802" cy="298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5207">
                  <a:extLst>
                    <a:ext uri="{9D8B030D-6E8A-4147-A177-3AD203B41FA5}">
                      <a16:colId xmlns:a16="http://schemas.microsoft.com/office/drawing/2014/main" val="3912035131"/>
                    </a:ext>
                  </a:extLst>
                </a:gridCol>
                <a:gridCol w="3067595">
                  <a:extLst>
                    <a:ext uri="{9D8B030D-6E8A-4147-A177-3AD203B41FA5}">
                      <a16:colId xmlns:a16="http://schemas.microsoft.com/office/drawing/2014/main" val="2158645732"/>
                    </a:ext>
                  </a:extLst>
                </a:gridCol>
              </a:tblGrid>
              <a:tr h="597088"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latin typeface="Franklin Gothic Book" panose="020B0503020102020204" pitchFamily="34" charset="0"/>
                        </a:rPr>
                        <a:t>Type of Microorganism</a:t>
                      </a:r>
                    </a:p>
                  </a:txBody>
                  <a:tcPr>
                    <a:solidFill>
                      <a:srgbClr val="F1B3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latin typeface="Franklin Gothic Book" panose="020B0503020102020204" pitchFamily="34" charset="0"/>
                        </a:rPr>
                        <a:t>Example</a:t>
                      </a:r>
                    </a:p>
                  </a:txBody>
                  <a:tcPr>
                    <a:solidFill>
                      <a:srgbClr val="F1B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799488"/>
                  </a:ext>
                </a:extLst>
              </a:tr>
              <a:tr h="597088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Franklin Gothic Book" panose="020B0503020102020204" pitchFamily="34" charset="0"/>
                        </a:rPr>
                        <a:t>Bacteria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i="1" dirty="0">
                          <a:latin typeface="Franklin Gothic Book" panose="020B0503020102020204" pitchFamily="34" charset="0"/>
                        </a:rPr>
                        <a:t>E. coli</a:t>
                      </a:r>
                      <a:r>
                        <a:rPr lang="en-US" sz="2800" i="0" dirty="0">
                          <a:latin typeface="Franklin Gothic Book" panose="020B0503020102020204" pitchFamily="34" charset="0"/>
                        </a:rPr>
                        <a:t> 0157:H7</a:t>
                      </a:r>
                      <a:endParaRPr lang="en-US" sz="2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271308"/>
                  </a:ext>
                </a:extLst>
              </a:tr>
              <a:tr h="597088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Franklin Gothic Book" panose="020B0503020102020204" pitchFamily="34" charset="0"/>
                        </a:rPr>
                        <a:t>Viruses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Franklin Gothic Book" panose="020B0503020102020204" pitchFamily="34" charset="0"/>
                        </a:rPr>
                        <a:t>Norwalk-like virus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8173898"/>
                  </a:ext>
                </a:extLst>
              </a:tr>
              <a:tr h="597088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Franklin Gothic Book" panose="020B0503020102020204" pitchFamily="34" charset="0"/>
                        </a:rPr>
                        <a:t>Parasites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i="1" dirty="0">
                          <a:latin typeface="Franklin Gothic Book" panose="020B0503020102020204" pitchFamily="34" charset="0"/>
                        </a:rPr>
                        <a:t>Giardia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608605"/>
                  </a:ext>
                </a:extLst>
              </a:tr>
              <a:tr h="597088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Franklin Gothic Book" panose="020B0503020102020204" pitchFamily="34" charset="0"/>
                        </a:rPr>
                        <a:t>Fungi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i="1" dirty="0">
                          <a:latin typeface="Franklin Gothic Book" panose="020B0503020102020204" pitchFamily="34" charset="0"/>
                        </a:rPr>
                        <a:t>Aspergillus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720581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600891" y="1183913"/>
            <a:ext cx="7840202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Biological hazards = pathogenic microorganisms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5FD392-EB7A-4A82-AF4B-DD2A6F7DD640}"/>
              </a:ext>
            </a:extLst>
          </p:cNvPr>
          <p:cNvSpPr/>
          <p:nvPr/>
        </p:nvSpPr>
        <p:spPr>
          <a:xfrm rot="16200000" flipH="1">
            <a:off x="4549141" y="-493117"/>
            <a:ext cx="45719" cy="7162802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iardia pronunciation-L2">
            <a:hlinkClick r:id="" action="ppaction://media"/>
            <a:extLst>
              <a:ext uri="{FF2B5EF4-FFF2-40B4-BE49-F238E27FC236}">
                <a16:creationId xmlns:a16="http://schemas.microsoft.com/office/drawing/2014/main" id="{30A70799-6A7A-4F5D-867F-CCD86ADF12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83383" y="4438770"/>
            <a:ext cx="426720" cy="426720"/>
          </a:xfrm>
          <a:prstGeom prst="rect">
            <a:avLst/>
          </a:prstGeom>
        </p:spPr>
      </p:pic>
      <p:pic>
        <p:nvPicPr>
          <p:cNvPr id="5" name="Aspergillus pronunciation-L2">
            <a:hlinkClick r:id="" action="ppaction://media"/>
            <a:extLst>
              <a:ext uri="{FF2B5EF4-FFF2-40B4-BE49-F238E27FC236}">
                <a16:creationId xmlns:a16="http://schemas.microsoft.com/office/drawing/2014/main" id="{D89A76E4-63A4-48F9-A3E5-E111FFA07BE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75565" y="5009181"/>
            <a:ext cx="426720" cy="42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8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7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nnon.JPG">
            <a:extLst>
              <a:ext uri="{FF2B5EF4-FFF2-40B4-BE49-F238E27FC236}">
                <a16:creationId xmlns:a16="http://schemas.microsoft.com/office/drawing/2014/main" id="{B8CD6C9B-9025-485B-9BC3-485CAC1E40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1302" y="1759388"/>
            <a:ext cx="4275204" cy="45586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Yogurt?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A8356E-49BF-46F3-8E52-6B8000E1C68D}"/>
              </a:ext>
            </a:extLst>
          </p:cNvPr>
          <p:cNvGrpSpPr/>
          <p:nvPr/>
        </p:nvGrpSpPr>
        <p:grpSpPr>
          <a:xfrm>
            <a:off x="6735318" y="6235082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240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pizza3.jpg">
            <a:extLst>
              <a:ext uri="{FF2B5EF4-FFF2-40B4-BE49-F238E27FC236}">
                <a16:creationId xmlns:a16="http://schemas.microsoft.com/office/drawing/2014/main" id="{9EBECFD3-4B3C-4C4D-B6B7-89CAB671AA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583" r="4167" b="4167"/>
          <a:stretch>
            <a:fillRect/>
          </a:stretch>
        </p:blipFill>
        <p:spPr bwMode="auto">
          <a:xfrm>
            <a:off x="2461287" y="1901607"/>
            <a:ext cx="5767005" cy="4272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pizza?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A8356E-49BF-46F3-8E52-6B8000E1C68D}"/>
              </a:ext>
            </a:extLst>
          </p:cNvPr>
          <p:cNvGrpSpPr/>
          <p:nvPr/>
        </p:nvGrpSpPr>
        <p:grpSpPr>
          <a:xfrm>
            <a:off x="6735318" y="6235082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124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A736D16-1681-462B-B44C-6C28370BEDD6}"/>
              </a:ext>
            </a:extLst>
          </p:cNvPr>
          <p:cNvGrpSpPr/>
          <p:nvPr/>
        </p:nvGrpSpPr>
        <p:grpSpPr>
          <a:xfrm>
            <a:off x="7192421" y="6256209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no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no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Unopened can of soup?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soup3.jpg">
            <a:extLst>
              <a:ext uri="{FF2B5EF4-FFF2-40B4-BE49-F238E27FC236}">
                <a16:creationId xmlns:a16="http://schemas.microsoft.com/office/drawing/2014/main" id="{645D7465-2D6E-469A-AA99-2B4D347FCE6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611" t="16458" r="26575" b="18056"/>
          <a:stretch>
            <a:fillRect/>
          </a:stretch>
        </p:blipFill>
        <p:spPr bwMode="auto">
          <a:xfrm>
            <a:off x="3613261" y="1839224"/>
            <a:ext cx="3223170" cy="4719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6620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A736D16-1681-462B-B44C-6C28370BEDD6}"/>
              </a:ext>
            </a:extLst>
          </p:cNvPr>
          <p:cNvGrpSpPr/>
          <p:nvPr/>
        </p:nvGrpSpPr>
        <p:grpSpPr>
          <a:xfrm>
            <a:off x="7192421" y="6256209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no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no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Dry pasta?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drypasta2.jpg">
            <a:extLst>
              <a:ext uri="{FF2B5EF4-FFF2-40B4-BE49-F238E27FC236}">
                <a16:creationId xmlns:a16="http://schemas.microsoft.com/office/drawing/2014/main" id="{2E3F3DEA-C60B-4BB2-8159-B946E1EC6F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386" b="6227"/>
          <a:stretch/>
        </p:blipFill>
        <p:spPr bwMode="auto">
          <a:xfrm>
            <a:off x="1865255" y="2299062"/>
            <a:ext cx="6938868" cy="2802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4881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Cooked pasta?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A8356E-49BF-46F3-8E52-6B8000E1C68D}"/>
              </a:ext>
            </a:extLst>
          </p:cNvPr>
          <p:cNvGrpSpPr/>
          <p:nvPr/>
        </p:nvGrpSpPr>
        <p:grpSpPr>
          <a:xfrm>
            <a:off x="6735318" y="6235082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</p:grpSp>
      <p:pic>
        <p:nvPicPr>
          <p:cNvPr id="14" name="Picture 13" descr="cookedpasta2.jpg">
            <a:extLst>
              <a:ext uri="{FF2B5EF4-FFF2-40B4-BE49-F238E27FC236}">
                <a16:creationId xmlns:a16="http://schemas.microsoft.com/office/drawing/2014/main" id="{EE486882-17D8-4561-AB8D-F1DA293BEB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8750"/>
          <a:stretch>
            <a:fillRect/>
          </a:stretch>
        </p:blipFill>
        <p:spPr bwMode="auto">
          <a:xfrm>
            <a:off x="2491595" y="2234515"/>
            <a:ext cx="5779016" cy="31302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0112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eggs.jpg">
            <a:extLst>
              <a:ext uri="{FF2B5EF4-FFF2-40B4-BE49-F238E27FC236}">
                <a16:creationId xmlns:a16="http://schemas.microsoft.com/office/drawing/2014/main" id="{131401DC-C3EF-411A-A1B4-C32DA9F4AE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2427" y="2159727"/>
            <a:ext cx="6707537" cy="38775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Shell eggs?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A8356E-49BF-46F3-8E52-6B8000E1C68D}"/>
              </a:ext>
            </a:extLst>
          </p:cNvPr>
          <p:cNvGrpSpPr/>
          <p:nvPr/>
        </p:nvGrpSpPr>
        <p:grpSpPr>
          <a:xfrm>
            <a:off x="6735318" y="6235082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59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potato.jpg">
            <a:extLst>
              <a:ext uri="{FF2B5EF4-FFF2-40B4-BE49-F238E27FC236}">
                <a16:creationId xmlns:a16="http://schemas.microsoft.com/office/drawing/2014/main" id="{2A0F9D1A-9E92-4301-9193-8C2E41622F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715" t="11539" r="7143" b="10001"/>
          <a:stretch>
            <a:fillRect/>
          </a:stretch>
        </p:blipFill>
        <p:spPr bwMode="auto">
          <a:xfrm>
            <a:off x="2367896" y="1855066"/>
            <a:ext cx="5868741" cy="43377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Baked potato?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A8356E-49BF-46F3-8E52-6B8000E1C68D}"/>
              </a:ext>
            </a:extLst>
          </p:cNvPr>
          <p:cNvGrpSpPr/>
          <p:nvPr/>
        </p:nvGrpSpPr>
        <p:grpSpPr>
          <a:xfrm>
            <a:off x="6735318" y="6235082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693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prouts2.jpg">
            <a:extLst>
              <a:ext uri="{FF2B5EF4-FFF2-40B4-BE49-F238E27FC236}">
                <a16:creationId xmlns:a16="http://schemas.microsoft.com/office/drawing/2014/main" id="{6513BA08-DE65-405F-BF86-57672003BC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6" r="2499" b="6017"/>
          <a:stretch/>
        </p:blipFill>
        <p:spPr bwMode="auto">
          <a:xfrm>
            <a:off x="2166563" y="2086739"/>
            <a:ext cx="6464721" cy="3948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1171871"/>
            <a:ext cx="67191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Alfalfa sprouts?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A8356E-49BF-46F3-8E52-6B8000E1C68D}"/>
              </a:ext>
            </a:extLst>
          </p:cNvPr>
          <p:cNvGrpSpPr/>
          <p:nvPr/>
        </p:nvGrpSpPr>
        <p:grpSpPr>
          <a:xfrm>
            <a:off x="6735318" y="6235082"/>
            <a:ext cx="2784031" cy="647994"/>
            <a:chOff x="6735318" y="6235082"/>
            <a:chExt cx="2784031" cy="647994"/>
          </a:xfrm>
        </p:grpSpPr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3CD98C9-2956-4525-BC3E-E9D7D07A4BFD}"/>
                </a:ext>
              </a:extLst>
            </p:cNvPr>
            <p:cNvSpPr txBox="1">
              <a:spLocks/>
            </p:cNvSpPr>
            <p:nvPr/>
          </p:nvSpPr>
          <p:spPr>
            <a:xfrm>
              <a:off x="6735318" y="6277333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D2263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C385C25-39DE-44E1-B50D-FD5ED3A46323}"/>
                </a:ext>
              </a:extLst>
            </p:cNvPr>
            <p:cNvSpPr txBox="1">
              <a:spLocks/>
            </p:cNvSpPr>
            <p:nvPr/>
          </p:nvSpPr>
          <p:spPr>
            <a:xfrm>
              <a:off x="6787450" y="6235082"/>
              <a:ext cx="2731899" cy="6057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699" rtl="0" eaLnBrk="1" latinLnBrk="0" hangingPunct="1">
                <a:lnSpc>
                  <a:spcPts val="3563"/>
                </a:lnSpc>
                <a:spcBef>
                  <a:spcPct val="0"/>
                </a:spcBef>
                <a:buNone/>
                <a:defRPr sz="3375" b="1" i="0" kern="1200" cap="all" baseline="0">
                  <a:solidFill>
                    <a:schemeClr val="tx1"/>
                  </a:solidFill>
                  <a:latin typeface="Franklin Gothic Demi" panose="020B0603020102020204" pitchFamily="34" charset="0"/>
                  <a:ea typeface="Franklin Gothic Demi" panose="020B0603020102020204" pitchFamily="34" charset="0"/>
                  <a:cs typeface="Franklin Gothic Demi" panose="020B0603020102020204" pitchFamily="34" charset="0"/>
                </a:defRPr>
              </a:lvl1pPr>
            </a:lstStyle>
            <a:p>
              <a:pPr marL="0" marR="0" lvl="0" indent="0" algn="l" defTabSz="914699" rtl="0" eaLnBrk="1" fontAlgn="auto" latinLnBrk="0" hangingPunct="1">
                <a:lnSpc>
                  <a:spcPts val="356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all" spc="0" normalizeH="0" baseline="0" noProof="0" dirty="0">
                  <a:ln>
                    <a:noFill/>
                  </a:ln>
                  <a:solidFill>
                    <a:srgbClr val="F1B300"/>
                  </a:solidFill>
                  <a:effectLst/>
                  <a:uLnTx/>
                  <a:uFillTx/>
                  <a:latin typeface="Franklin Gothic Demi" panose="020B0603020102020204" pitchFamily="34" charset="0"/>
                </a:rPr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624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9">
            <a:extLst>
              <a:ext uri="{FF2B5EF4-FFF2-40B4-BE49-F238E27FC236}">
                <a16:creationId xmlns:a16="http://schemas.microsoft.com/office/drawing/2014/main" id="{E1DBD476-5C17-4E5E-8EA9-FDBD8F231C49}"/>
              </a:ext>
            </a:extLst>
          </p:cNvPr>
          <p:cNvSpPr/>
          <p:nvPr/>
        </p:nvSpPr>
        <p:spPr>
          <a:xfrm rot="660000">
            <a:off x="-587298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Freeform 9">
            <a:extLst>
              <a:ext uri="{FF2B5EF4-FFF2-40B4-BE49-F238E27FC236}">
                <a16:creationId xmlns:a16="http://schemas.microsoft.com/office/drawing/2014/main" id="{D7FDD998-E87E-4F3F-8F82-8D85471EDE3B}"/>
              </a:ext>
            </a:extLst>
          </p:cNvPr>
          <p:cNvSpPr/>
          <p:nvPr/>
        </p:nvSpPr>
        <p:spPr>
          <a:xfrm rot="660000">
            <a:off x="-629510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ED3E8F2-09B6-4CB1-B796-05B45C490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0082" y="2830529"/>
            <a:ext cx="6831314" cy="67524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Franklin Gothic Demi" panose="020B0703020102020204" pitchFamily="34" charset="0"/>
              </a:rPr>
              <a:t>UNDERSTANDING CHECK</a:t>
            </a:r>
          </a:p>
        </p:txBody>
      </p:sp>
      <p:sp>
        <p:nvSpPr>
          <p:cNvPr id="18" name="Text Placeholder 39">
            <a:extLst>
              <a:ext uri="{FF2B5EF4-FFF2-40B4-BE49-F238E27FC236}">
                <a16:creationId xmlns:a16="http://schemas.microsoft.com/office/drawing/2014/main" id="{CD89717F-B6FF-4A43-8DF4-73D54DC4DFAA}"/>
              </a:ext>
            </a:extLst>
          </p:cNvPr>
          <p:cNvSpPr txBox="1">
            <a:spLocks/>
          </p:cNvSpPr>
          <p:nvPr/>
        </p:nvSpPr>
        <p:spPr>
          <a:xfrm>
            <a:off x="1000089" y="3497504"/>
            <a:ext cx="5454251" cy="480131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Franklin Gothic Book" panose="020B0503020102020204" pitchFamily="34" charset="0"/>
              </a:rPr>
              <a:t>LET’S SEE WHAT YOU’VE LEARNED</a:t>
            </a:r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854E4D9E-A6D6-46D9-8FB8-9F7E84E67BB1}"/>
              </a:ext>
            </a:extLst>
          </p:cNvPr>
          <p:cNvSpPr/>
          <p:nvPr/>
        </p:nvSpPr>
        <p:spPr>
          <a:xfrm>
            <a:off x="7058996" y="2915196"/>
            <a:ext cx="687977" cy="1027611"/>
          </a:xfrm>
          <a:prstGeom prst="chevron">
            <a:avLst/>
          </a:prstGeom>
          <a:solidFill>
            <a:srgbClr val="D22630"/>
          </a:solidFill>
          <a:ln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71EB1398-5FD6-48A2-8C59-1BB7B624BBA5}"/>
              </a:ext>
            </a:extLst>
          </p:cNvPr>
          <p:cNvSpPr/>
          <p:nvPr/>
        </p:nvSpPr>
        <p:spPr>
          <a:xfrm>
            <a:off x="7555384" y="2915195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027EF7A0-2368-4A82-B14C-0B80AF6BE9DC}"/>
              </a:ext>
            </a:extLst>
          </p:cNvPr>
          <p:cNvSpPr/>
          <p:nvPr/>
        </p:nvSpPr>
        <p:spPr>
          <a:xfrm>
            <a:off x="8051772" y="2915194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053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op-view Photo of Restaurant">
            <a:extLst>
              <a:ext uri="{FF2B5EF4-FFF2-40B4-BE49-F238E27FC236}">
                <a16:creationId xmlns:a16="http://schemas.microsoft.com/office/drawing/2014/main" id="{BB543D55-AD19-48A2-B5A3-F652B1EBF2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18426"/>
          <a:stretch/>
        </p:blipFill>
        <p:spPr bwMode="auto">
          <a:xfrm>
            <a:off x="6956908" y="4330"/>
            <a:ext cx="2323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748937" y="2856244"/>
            <a:ext cx="6348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Name the 3 types of food hazards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C169CD0-9519-443F-9486-CE71BB0486AB}"/>
              </a:ext>
            </a:extLst>
          </p:cNvPr>
          <p:cNvSpPr txBox="1"/>
          <p:nvPr/>
        </p:nvSpPr>
        <p:spPr>
          <a:xfrm>
            <a:off x="2407990" y="3719765"/>
            <a:ext cx="3030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Physical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D047CD-E8CB-4372-A2BF-BFE682F29C59}"/>
              </a:ext>
            </a:extLst>
          </p:cNvPr>
          <p:cNvSpPr txBox="1"/>
          <p:nvPr/>
        </p:nvSpPr>
        <p:spPr>
          <a:xfrm>
            <a:off x="2407990" y="4364449"/>
            <a:ext cx="3030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Chemical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EC3CE0-E01E-4C46-AF59-32119ABC3D56}"/>
              </a:ext>
            </a:extLst>
          </p:cNvPr>
          <p:cNvSpPr txBox="1"/>
          <p:nvPr/>
        </p:nvSpPr>
        <p:spPr>
          <a:xfrm>
            <a:off x="2407990" y="5009133"/>
            <a:ext cx="3030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Biological</a:t>
            </a:r>
          </a:p>
        </p:txBody>
      </p:sp>
    </p:spTree>
    <p:extLst>
      <p:ext uri="{BB962C8B-B14F-4D97-AF65-F5344CB8AC3E}">
        <p14:creationId xmlns:p14="http://schemas.microsoft.com/office/powerpoint/2010/main" val="302231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91786" y="104504"/>
            <a:ext cx="4654385" cy="66359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Picture 4" descr="Person Washing Hands">
            <a:extLst>
              <a:ext uri="{FF2B5EF4-FFF2-40B4-BE49-F238E27FC236}">
                <a16:creationId xmlns:a16="http://schemas.microsoft.com/office/drawing/2014/main" id="{B4AC1A90-518F-40DF-A7F4-4EE892F044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2" r="40428"/>
          <a:stretch/>
        </p:blipFill>
        <p:spPr bwMode="auto">
          <a:xfrm>
            <a:off x="4841966" y="0"/>
            <a:ext cx="4302034" cy="685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191585" y="800735"/>
            <a:ext cx="8101455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Biological hazards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DDCDCB53-1127-4779-92F6-AD8A30F4E28A}"/>
              </a:ext>
            </a:extLst>
          </p:cNvPr>
          <p:cNvSpPr txBox="1">
            <a:spLocks/>
          </p:cNvSpPr>
          <p:nvPr/>
        </p:nvSpPr>
        <p:spPr>
          <a:xfrm>
            <a:off x="351709" y="1453986"/>
            <a:ext cx="4289960" cy="49858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22630"/>
              </a:buClr>
              <a:buNone/>
            </a:pPr>
            <a:r>
              <a:rPr lang="en-US" altLang="ko-KR" b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are a greater threat to food safety than physical or chemical hazards</a:t>
            </a:r>
          </a:p>
          <a:p>
            <a:pPr marL="0" indent="0">
              <a:buClr>
                <a:srgbClr val="D22630"/>
              </a:buClr>
              <a:buNone/>
            </a:pP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marL="0" indent="0">
              <a:buClr>
                <a:srgbClr val="D22630"/>
              </a:buClr>
              <a:buNone/>
            </a:pPr>
            <a:r>
              <a:rPr lang="en-US" altLang="ko-KR" b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Prevention Measures: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Practicing good personal hygiene 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Purchasing from approved, reputable suppliers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Controlling time and temperature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Preventing cross-contamination</a:t>
            </a:r>
          </a:p>
        </p:txBody>
      </p:sp>
    </p:spTree>
    <p:extLst>
      <p:ext uri="{BB962C8B-B14F-4D97-AF65-F5344CB8AC3E}">
        <p14:creationId xmlns:p14="http://schemas.microsoft.com/office/powerpoint/2010/main" val="327829951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Top-view Photo of Restaurant">
            <a:extLst>
              <a:ext uri="{FF2B5EF4-FFF2-40B4-BE49-F238E27FC236}">
                <a16:creationId xmlns:a16="http://schemas.microsoft.com/office/drawing/2014/main" id="{6D340EEC-16BC-48F6-B90F-9672A585CD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18426"/>
          <a:stretch/>
        </p:blipFill>
        <p:spPr bwMode="auto">
          <a:xfrm>
            <a:off x="6956908" y="4330"/>
            <a:ext cx="2323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576375" y="2305597"/>
            <a:ext cx="62075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Which of the 3 types of food hazards is the hardest to deal with in food service?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3EC3CE0-E01E-4C46-AF59-32119ABC3D56}"/>
              </a:ext>
            </a:extLst>
          </p:cNvPr>
          <p:cNvSpPr txBox="1"/>
          <p:nvPr/>
        </p:nvSpPr>
        <p:spPr>
          <a:xfrm>
            <a:off x="1556072" y="3991384"/>
            <a:ext cx="403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Biological hazards</a:t>
            </a:r>
          </a:p>
        </p:txBody>
      </p:sp>
    </p:spTree>
    <p:extLst>
      <p:ext uri="{BB962C8B-B14F-4D97-AF65-F5344CB8AC3E}">
        <p14:creationId xmlns:p14="http://schemas.microsoft.com/office/powerpoint/2010/main" val="107166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Top-view Photo of Restaurant">
            <a:extLst>
              <a:ext uri="{FF2B5EF4-FFF2-40B4-BE49-F238E27FC236}">
                <a16:creationId xmlns:a16="http://schemas.microsoft.com/office/drawing/2014/main" id="{AC424EDE-F158-4358-96CC-F951D492F1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18426"/>
          <a:stretch/>
        </p:blipFill>
        <p:spPr bwMode="auto">
          <a:xfrm>
            <a:off x="6956908" y="4330"/>
            <a:ext cx="2323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1100509" y="1548093"/>
            <a:ext cx="5974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What does FAT TOM stand for?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3EC3CE0-E01E-4C46-AF59-32119ABC3D56}"/>
              </a:ext>
            </a:extLst>
          </p:cNvPr>
          <p:cNvSpPr txBox="1"/>
          <p:nvPr/>
        </p:nvSpPr>
        <p:spPr>
          <a:xfrm>
            <a:off x="1100510" y="2169194"/>
            <a:ext cx="1306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F</a:t>
            </a:r>
            <a:r>
              <a:rPr lang="en-US" sz="3600" dirty="0">
                <a:latin typeface="Franklin Gothic Book" panose="020B0503020102020204" pitchFamily="34" charset="0"/>
              </a:rPr>
              <a:t>ood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E3649A-D563-4669-A7B9-84129351671C}"/>
              </a:ext>
            </a:extLst>
          </p:cNvPr>
          <p:cNvSpPr txBox="1"/>
          <p:nvPr/>
        </p:nvSpPr>
        <p:spPr>
          <a:xfrm>
            <a:off x="1100509" y="2679617"/>
            <a:ext cx="1775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A</a:t>
            </a:r>
            <a:r>
              <a:rPr lang="en-US" sz="3600" dirty="0">
                <a:latin typeface="Franklin Gothic Book" panose="020B0503020102020204" pitchFamily="34" charset="0"/>
              </a:rPr>
              <a:t>cidity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240D6B-5709-4D73-AAE3-A38E146CA533}"/>
              </a:ext>
            </a:extLst>
          </p:cNvPr>
          <p:cNvSpPr txBox="1"/>
          <p:nvPr/>
        </p:nvSpPr>
        <p:spPr>
          <a:xfrm>
            <a:off x="1100509" y="3176598"/>
            <a:ext cx="296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T</a:t>
            </a:r>
            <a:r>
              <a:rPr lang="en-US" sz="3600" dirty="0">
                <a:latin typeface="Franklin Gothic Book" panose="020B0503020102020204" pitchFamily="34" charset="0"/>
              </a:rPr>
              <a:t>emperature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EDC695-9AD5-4057-AEFD-5C3DFF89C589}"/>
              </a:ext>
            </a:extLst>
          </p:cNvPr>
          <p:cNvSpPr txBox="1"/>
          <p:nvPr/>
        </p:nvSpPr>
        <p:spPr>
          <a:xfrm>
            <a:off x="1100510" y="3687021"/>
            <a:ext cx="1306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T</a:t>
            </a:r>
            <a:r>
              <a:rPr lang="en-US" sz="3600" dirty="0">
                <a:latin typeface="Franklin Gothic Book" panose="020B0503020102020204" pitchFamily="34" charset="0"/>
              </a:rPr>
              <a:t>ime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4C00A5-AEB3-4075-BFCA-F58217080889}"/>
              </a:ext>
            </a:extLst>
          </p:cNvPr>
          <p:cNvSpPr txBox="1"/>
          <p:nvPr/>
        </p:nvSpPr>
        <p:spPr>
          <a:xfrm>
            <a:off x="1100510" y="4184002"/>
            <a:ext cx="196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O</a:t>
            </a:r>
            <a:r>
              <a:rPr lang="en-US" sz="3600" dirty="0">
                <a:latin typeface="Franklin Gothic Book" panose="020B0503020102020204" pitchFamily="34" charset="0"/>
              </a:rPr>
              <a:t>xygen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988558-2864-4D9F-BAA1-B5CF474BDE7F}"/>
              </a:ext>
            </a:extLst>
          </p:cNvPr>
          <p:cNvSpPr txBox="1"/>
          <p:nvPr/>
        </p:nvSpPr>
        <p:spPr>
          <a:xfrm>
            <a:off x="1100509" y="4694425"/>
            <a:ext cx="2437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M</a:t>
            </a:r>
            <a:r>
              <a:rPr lang="en-US" sz="3600" dirty="0">
                <a:latin typeface="Franklin Gothic Book" panose="020B0503020102020204" pitchFamily="34" charset="0"/>
              </a:rPr>
              <a:t>oisture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B2031D-58F7-44B7-830F-6CB358E04495}"/>
              </a:ext>
            </a:extLst>
          </p:cNvPr>
          <p:cNvSpPr txBox="1"/>
          <p:nvPr/>
        </p:nvSpPr>
        <p:spPr>
          <a:xfrm>
            <a:off x="1100509" y="5436325"/>
            <a:ext cx="56921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… which are the conditions that affect the growth of microorganisms</a:t>
            </a:r>
          </a:p>
        </p:txBody>
      </p:sp>
    </p:spTree>
    <p:extLst>
      <p:ext uri="{BB962C8B-B14F-4D97-AF65-F5344CB8AC3E}">
        <p14:creationId xmlns:p14="http://schemas.microsoft.com/office/powerpoint/2010/main" val="69443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3" grpId="0"/>
      <p:bldP spid="14" grpId="0"/>
      <p:bldP spid="15" grpId="0"/>
      <p:bldP spid="17" grpId="0"/>
      <p:bldP spid="1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Top-view Photo of Restaurant">
            <a:extLst>
              <a:ext uri="{FF2B5EF4-FFF2-40B4-BE49-F238E27FC236}">
                <a16:creationId xmlns:a16="http://schemas.microsoft.com/office/drawing/2014/main" id="{99E6B65E-5225-4142-9ABF-AE83581131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18426"/>
          <a:stretch/>
        </p:blipFill>
        <p:spPr bwMode="auto">
          <a:xfrm>
            <a:off x="6956908" y="4330"/>
            <a:ext cx="2323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Potentially Hazardous Food">
            <a:extLst>
              <a:ext uri="{FF2B5EF4-FFF2-40B4-BE49-F238E27FC236}">
                <a16:creationId xmlns:a16="http://schemas.microsoft.com/office/drawing/2014/main" id="{92BD9DDD-3C7D-4794-9DB5-0EC539D39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646" y="3623786"/>
            <a:ext cx="2133853" cy="223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1004715" y="2108886"/>
            <a:ext cx="5519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Define Time/Temperature Control for Safety for Food (TCS)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DB2031D-58F7-44B7-830F-6CB358E04495}"/>
              </a:ext>
            </a:extLst>
          </p:cNvPr>
          <p:cNvSpPr txBox="1"/>
          <p:nvPr/>
        </p:nvSpPr>
        <p:spPr>
          <a:xfrm>
            <a:off x="470031" y="4184579"/>
            <a:ext cx="48631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Foods that support the rapid growth of harmful bacteria</a:t>
            </a:r>
          </a:p>
        </p:txBody>
      </p:sp>
    </p:spTree>
    <p:extLst>
      <p:ext uri="{BB962C8B-B14F-4D97-AF65-F5344CB8AC3E}">
        <p14:creationId xmlns:p14="http://schemas.microsoft.com/office/powerpoint/2010/main" val="179833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Top-view Photo of Restaurant">
            <a:extLst>
              <a:ext uri="{FF2B5EF4-FFF2-40B4-BE49-F238E27FC236}">
                <a16:creationId xmlns:a16="http://schemas.microsoft.com/office/drawing/2014/main" id="{C6B2EE76-F82C-4148-AC90-89AFBB7293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18426"/>
          <a:stretch/>
        </p:blipFill>
        <p:spPr bwMode="auto">
          <a:xfrm>
            <a:off x="6956908" y="4330"/>
            <a:ext cx="2323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1100509" y="1548093"/>
            <a:ext cx="551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Which of these are TCS?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DB2031D-58F7-44B7-830F-6CB358E04495}"/>
              </a:ext>
            </a:extLst>
          </p:cNvPr>
          <p:cNvSpPr txBox="1"/>
          <p:nvPr/>
        </p:nvSpPr>
        <p:spPr>
          <a:xfrm>
            <a:off x="1739534" y="2463695"/>
            <a:ext cx="1996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No, intact fruits are not TCS</a:t>
            </a:r>
          </a:p>
        </p:txBody>
      </p:sp>
      <p:pic>
        <p:nvPicPr>
          <p:cNvPr id="11" name="Picture 35" descr="sprouts.jpg">
            <a:extLst>
              <a:ext uri="{FF2B5EF4-FFF2-40B4-BE49-F238E27FC236}">
                <a16:creationId xmlns:a16="http://schemas.microsoft.com/office/drawing/2014/main" id="{FFFCEF57-2922-4464-8BB3-E815CA6710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19" y="2258571"/>
            <a:ext cx="1167515" cy="122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0" descr="C:\Documents and Settings\drumford\Local Settings\Temporary Internet Files\Content.IE5\TI6EELO9\MP900314315[1].jpg">
            <a:extLst>
              <a:ext uri="{FF2B5EF4-FFF2-40B4-BE49-F238E27FC236}">
                <a16:creationId xmlns:a16="http://schemas.microsoft.com/office/drawing/2014/main" id="{A1B671C1-80F4-4946-9903-56BB2CB5F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87" y="3557853"/>
            <a:ext cx="92807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1" descr="greenbeans.gif">
            <a:extLst>
              <a:ext uri="{FF2B5EF4-FFF2-40B4-BE49-F238E27FC236}">
                <a16:creationId xmlns:a16="http://schemas.microsoft.com/office/drawing/2014/main" id="{700F26E5-ED79-4141-B1C2-5A9C8EEC37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7" t="19427" r="20833" b="32166"/>
          <a:stretch>
            <a:fillRect/>
          </a:stretch>
        </p:blipFill>
        <p:spPr bwMode="auto">
          <a:xfrm>
            <a:off x="351043" y="5244170"/>
            <a:ext cx="1498931" cy="105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8" descr="apples.gif">
            <a:extLst>
              <a:ext uri="{FF2B5EF4-FFF2-40B4-BE49-F238E27FC236}">
                <a16:creationId xmlns:a16="http://schemas.microsoft.com/office/drawing/2014/main" id="{613020D4-0F0E-4517-A93F-97D63A4A63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7" t="24522" r="31250" b="27071"/>
          <a:stretch>
            <a:fillRect/>
          </a:stretch>
        </p:blipFill>
        <p:spPr bwMode="auto">
          <a:xfrm>
            <a:off x="627947" y="2144032"/>
            <a:ext cx="1080244" cy="1282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0" descr="bread.gif">
            <a:extLst>
              <a:ext uri="{FF2B5EF4-FFF2-40B4-BE49-F238E27FC236}">
                <a16:creationId xmlns:a16="http://schemas.microsoft.com/office/drawing/2014/main" id="{6FD41F08-B036-4CAA-A21D-81278F779A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14331" r="29167" b="21976"/>
          <a:stretch>
            <a:fillRect/>
          </a:stretch>
        </p:blipFill>
        <p:spPr bwMode="auto">
          <a:xfrm>
            <a:off x="3580332" y="4941534"/>
            <a:ext cx="1260544" cy="143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4" descr="steak.jpg">
            <a:extLst>
              <a:ext uri="{FF2B5EF4-FFF2-40B4-BE49-F238E27FC236}">
                <a16:creationId xmlns:a16="http://schemas.microsoft.com/office/drawing/2014/main" id="{6EA898FD-20CD-4343-8AA4-E53D4E0CDB78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028" y="3758052"/>
            <a:ext cx="1179042" cy="95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5358525-2C81-4B3F-89EA-E1AF3224E884}"/>
              </a:ext>
            </a:extLst>
          </p:cNvPr>
          <p:cNvSpPr txBox="1"/>
          <p:nvPr/>
        </p:nvSpPr>
        <p:spPr>
          <a:xfrm>
            <a:off x="1741300" y="3808518"/>
            <a:ext cx="1763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Yes, dairy products are TCS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6E09F2-05FF-4E2A-A99D-A02FCA917AFE}"/>
              </a:ext>
            </a:extLst>
          </p:cNvPr>
          <p:cNvSpPr txBox="1"/>
          <p:nvPr/>
        </p:nvSpPr>
        <p:spPr>
          <a:xfrm>
            <a:off x="1983768" y="5309906"/>
            <a:ext cx="1565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Yes, cooked vegetables are TCS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765A8F-9E54-4F66-86C6-83F6B9EE5BD3}"/>
              </a:ext>
            </a:extLst>
          </p:cNvPr>
          <p:cNvSpPr txBox="1"/>
          <p:nvPr/>
        </p:nvSpPr>
        <p:spPr>
          <a:xfrm>
            <a:off x="5024404" y="2415611"/>
            <a:ext cx="1996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Yes, raw seed sprouts are TCS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37E9FFB-1BE1-4C2B-91CB-98674CE03CBC}"/>
              </a:ext>
            </a:extLst>
          </p:cNvPr>
          <p:cNvSpPr txBox="1"/>
          <p:nvPr/>
        </p:nvSpPr>
        <p:spPr>
          <a:xfrm>
            <a:off x="5024405" y="3651692"/>
            <a:ext cx="156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Yes, meats are TCS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D267F0-11DA-4C80-AE94-9C6DC1E47C32}"/>
              </a:ext>
            </a:extLst>
          </p:cNvPr>
          <p:cNvSpPr txBox="1"/>
          <p:nvPr/>
        </p:nvSpPr>
        <p:spPr>
          <a:xfrm>
            <a:off x="5024405" y="5244170"/>
            <a:ext cx="156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No, breads are not TCS</a:t>
            </a:r>
          </a:p>
        </p:txBody>
      </p:sp>
    </p:spTree>
    <p:extLst>
      <p:ext uri="{BB962C8B-B14F-4D97-AF65-F5344CB8AC3E}">
        <p14:creationId xmlns:p14="http://schemas.microsoft.com/office/powerpoint/2010/main" val="218263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547612-3E7F-4D10-A95A-1507DD6C3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231" y="266792"/>
            <a:ext cx="1353341" cy="135334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3544389" y="903800"/>
            <a:ext cx="504004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Stayin’ alive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027">
            <a:extLst>
              <a:ext uri="{FF2B5EF4-FFF2-40B4-BE49-F238E27FC236}">
                <a16:creationId xmlns:a16="http://schemas.microsoft.com/office/drawing/2014/main" id="{A975879C-3AD6-4813-BDD1-AA010F272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7988" y="1669868"/>
            <a:ext cx="3319227" cy="4525963"/>
          </a:xfrm>
        </p:spPr>
        <p:txBody>
          <a:bodyPr>
            <a:normAutofit lnSpcReduction="10000"/>
          </a:bodyPr>
          <a:lstStyle/>
          <a:p>
            <a:pPr marL="233363" indent="-233363" eaLnBrk="1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Well you can tell by the way I choose my food</a:t>
            </a:r>
          </a:p>
          <a:p>
            <a:pPr marL="233363" indent="-233363" eaLnBrk="1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I’m a worried guy, in a cautious mood</a:t>
            </a:r>
          </a:p>
          <a:p>
            <a:pPr marL="233363" indent="-233363" eaLnBrk="1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Food safety scares, they’re everywhere</a:t>
            </a:r>
          </a:p>
          <a:p>
            <a:pPr marL="233363" indent="-233363" eaLnBrk="1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And they’re telling me I should beware</a:t>
            </a:r>
          </a:p>
          <a:p>
            <a:pPr marL="233363" indent="-233363" eaLnBrk="1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There’s pesticides, Mad Cow Disease</a:t>
            </a:r>
          </a:p>
          <a:p>
            <a:pPr marL="233363" indent="-233363" eaLnBrk="1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Sure don’t put my mind at ease </a:t>
            </a:r>
          </a:p>
          <a:p>
            <a:pPr marL="233363" indent="-233363" eaLnBrk="1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Biotech, and MSG</a:t>
            </a:r>
            <a:b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r>
              <a:rPr lang="en-US" altLang="ko-KR" sz="2000" dirty="0" err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Messin</a:t>
            </a: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with my sanity </a:t>
            </a:r>
          </a:p>
        </p:txBody>
      </p:sp>
      <p:sp>
        <p:nvSpPr>
          <p:cNvPr id="17" name="Rectangle 1028">
            <a:extLst>
              <a:ext uri="{FF2B5EF4-FFF2-40B4-BE49-F238E27FC236}">
                <a16:creationId xmlns:a16="http://schemas.microsoft.com/office/drawing/2014/main" id="{10FE3C07-27D1-4F9C-B05A-CC21386E9A85}"/>
              </a:ext>
            </a:extLst>
          </p:cNvPr>
          <p:cNvSpPr txBox="1">
            <a:spLocks/>
          </p:cNvSpPr>
          <p:nvPr/>
        </p:nvSpPr>
        <p:spPr>
          <a:xfrm>
            <a:off x="5486399" y="1669867"/>
            <a:ext cx="345730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Don’t want hepatitis or that gastroenteritis</a:t>
            </a:r>
          </a:p>
          <a:p>
            <a:pPr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I’m just </a:t>
            </a:r>
            <a:r>
              <a:rPr lang="en-US" altLang="ko-KR" sz="2000" dirty="0" err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alive, </a:t>
            </a:r>
            <a:r>
              <a:rPr lang="en-US" altLang="ko-KR" sz="2000" dirty="0" err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</a:t>
            </a:r>
          </a:p>
          <a:p>
            <a:pPr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 err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Scrubbin</a:t>
            </a: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off my veggies and I’m </a:t>
            </a:r>
            <a:r>
              <a:rPr lang="en-US" altLang="ko-KR" sz="2000" dirty="0" err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heatin</a:t>
            </a: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all my burgers</a:t>
            </a:r>
          </a:p>
          <a:p>
            <a:pPr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u="sng" dirty="0">
                <a:solidFill>
                  <a:srgbClr val="D22630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Up to one-fifty-five, for fifteen seconds</a:t>
            </a:r>
          </a:p>
          <a:p>
            <a:pPr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Ah, ha, ha, ha, </a:t>
            </a:r>
            <a:r>
              <a:rPr lang="en-US" altLang="ko-KR" sz="2000" dirty="0" err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alive, </a:t>
            </a:r>
            <a:r>
              <a:rPr lang="en-US" altLang="ko-KR" sz="2000" dirty="0" err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</a:t>
            </a:r>
          </a:p>
          <a:p>
            <a:pPr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Ah, ha, ha, ha, </a:t>
            </a:r>
            <a:r>
              <a:rPr lang="en-US" altLang="ko-KR" sz="2000" dirty="0" err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 </a:t>
            </a:r>
          </a:p>
        </p:txBody>
      </p:sp>
      <p:pic>
        <p:nvPicPr>
          <p:cNvPr id="2" name="02 - Stayin' Alive">
            <a:hlinkClick r:id="" action="ppaction://media"/>
            <a:extLst>
              <a:ext uri="{FF2B5EF4-FFF2-40B4-BE49-F238E27FC236}">
                <a16:creationId xmlns:a16="http://schemas.microsoft.com/office/drawing/2014/main" id="{DB918C36-5591-41C8-AD4C-A21A272758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81814" y="870993"/>
            <a:ext cx="479705" cy="47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2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4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3544389" y="903800"/>
            <a:ext cx="504004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Stayin’ alive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B3DE8256-0BAD-4CBF-A35E-087ED637834D}"/>
              </a:ext>
            </a:extLst>
          </p:cNvPr>
          <p:cNvSpPr txBox="1">
            <a:spLocks/>
          </p:cNvSpPr>
          <p:nvPr/>
        </p:nvSpPr>
        <p:spPr>
          <a:xfrm>
            <a:off x="1760361" y="1641565"/>
            <a:ext cx="3630736" cy="46765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Now when I was young I wouldn’t hesitate</a:t>
            </a:r>
          </a:p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To chow right down, clean off my plate</a:t>
            </a:r>
          </a:p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With oysters raw and burgers rare</a:t>
            </a:r>
          </a:p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 enjoyed my food without a care</a:t>
            </a:r>
          </a:p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But now I hear, it’s not OK</a:t>
            </a:r>
            <a:b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 might not live another day</a:t>
            </a:r>
          </a:p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Believin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Oprah, Meryl Streep</a:t>
            </a:r>
            <a:b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Soon I might be six feet deep</a:t>
            </a: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C87383F1-F769-4F97-A49A-342960E6FE6A}"/>
              </a:ext>
            </a:extLst>
          </p:cNvPr>
          <p:cNvSpPr txBox="1">
            <a:spLocks/>
          </p:cNvSpPr>
          <p:nvPr/>
        </p:nvSpPr>
        <p:spPr>
          <a:xfrm>
            <a:off x="5568272" y="1598020"/>
            <a:ext cx="34660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Don’t want hepatitis or that gastroenteritis</a:t>
            </a:r>
          </a:p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I’m just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alive,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</a:t>
            </a:r>
          </a:p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Scrubbin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off my veggies and I’m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heatin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all my burgers</a:t>
            </a:r>
          </a:p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u="sng" dirty="0">
                <a:solidFill>
                  <a:srgbClr val="D22630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Up to one-fifty-five, for fifteen seconds</a:t>
            </a:r>
          </a:p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Ah, ha, ha, ha,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alive,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</a:t>
            </a:r>
          </a:p>
          <a:p>
            <a:pPr marL="233363" indent="-233363"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Ah, ha, ha, ha,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 </a:t>
            </a:r>
          </a:p>
        </p:txBody>
      </p:sp>
    </p:spTree>
    <p:extLst>
      <p:ext uri="{BB962C8B-B14F-4D97-AF65-F5344CB8AC3E}">
        <p14:creationId xmlns:p14="http://schemas.microsoft.com/office/powerpoint/2010/main" val="403250811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Potentially Hazardous Food">
            <a:extLst>
              <a:ext uri="{FF2B5EF4-FFF2-40B4-BE49-F238E27FC236}">
                <a16:creationId xmlns:a16="http://schemas.microsoft.com/office/drawing/2014/main" id="{C161B499-A33A-422C-AF00-264E0CAC1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290" y="4501956"/>
            <a:ext cx="1946686" cy="2038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3544389" y="903800"/>
            <a:ext cx="504004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Stayin’ alive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A9FD40ED-27A5-40BB-A5DE-8FB9F12A8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8489" y="1878873"/>
            <a:ext cx="2971800" cy="4525963"/>
          </a:xfrm>
        </p:spPr>
        <p:txBody>
          <a:bodyPr/>
          <a:lstStyle/>
          <a:p>
            <a:pPr marL="233363" indent="-233363" eaLnBrk="1" hangingPunct="1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I’m scared senseless. Somebody help me</a:t>
            </a:r>
          </a:p>
          <a:p>
            <a:pPr marL="233363" indent="-233363" eaLnBrk="1" hangingPunct="1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Somebody help me, yeah</a:t>
            </a:r>
          </a:p>
          <a:p>
            <a:pPr marL="233363" indent="-233363" eaLnBrk="1" hangingPunct="1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I’m scared senseless. Somebody help me</a:t>
            </a:r>
          </a:p>
          <a:p>
            <a:pPr marL="233363" indent="-233363" eaLnBrk="1" hangingPunct="1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I’m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</a:t>
            </a:r>
            <a:b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endParaRPr lang="en-US" altLang="ko-KR" sz="2000" dirty="0"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0553A84D-1AED-4DA3-906A-F63DF6113A08}"/>
              </a:ext>
            </a:extLst>
          </p:cNvPr>
          <p:cNvSpPr txBox="1">
            <a:spLocks/>
          </p:cNvSpPr>
          <p:nvPr/>
        </p:nvSpPr>
        <p:spPr>
          <a:xfrm>
            <a:off x="5270311" y="1878873"/>
            <a:ext cx="3535681" cy="49051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indent="-233363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Well you can tell by the way I choose my food</a:t>
            </a:r>
          </a:p>
          <a:p>
            <a:pPr marL="233363" indent="-233363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I’m a worried guy, in a cautious mood</a:t>
            </a:r>
          </a:p>
          <a:p>
            <a:pPr marL="233363" indent="-233363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Food safety scares, they’re everywhere</a:t>
            </a:r>
          </a:p>
          <a:p>
            <a:pPr marL="233363" indent="-233363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And they’re telling me I should beware</a:t>
            </a:r>
          </a:p>
          <a:p>
            <a:pPr marL="233363" indent="-233363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There’s pesticides, Mad Cow Disease</a:t>
            </a:r>
          </a:p>
          <a:p>
            <a:pPr marL="233363" indent="-233363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Sure don’t put my mind at ease</a:t>
            </a:r>
          </a:p>
          <a:p>
            <a:pPr marL="233363" indent="-233363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Biotech, and MSG</a:t>
            </a:r>
            <a:b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Messin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with my sanity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5998F53-A6C1-468B-9231-FF6275A26EF0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9389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omato Fruit">
            <a:extLst>
              <a:ext uri="{FF2B5EF4-FFF2-40B4-BE49-F238E27FC236}">
                <a16:creationId xmlns:a16="http://schemas.microsoft.com/office/drawing/2014/main" id="{2872A994-84AD-4923-922C-8C3714CDEE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"/>
          <a:stretch/>
        </p:blipFill>
        <p:spPr bwMode="auto">
          <a:xfrm>
            <a:off x="5233851" y="4171407"/>
            <a:ext cx="3910149" cy="268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3544389" y="903800"/>
            <a:ext cx="504004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Stayin’ alive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C32073A-8EE4-4405-91FB-FE6ECE2975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8987" y="1908425"/>
            <a:ext cx="3400624" cy="4525963"/>
          </a:xfrm>
        </p:spPr>
        <p:txBody>
          <a:bodyPr/>
          <a:lstStyle/>
          <a:p>
            <a:pPr marL="233363" indent="-233363" eaLnBrk="1" hangingPunct="1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Don’t want hepatitis or that gastroenteritis</a:t>
            </a:r>
          </a:p>
          <a:p>
            <a:pPr marL="233363" indent="-233363" eaLnBrk="1" hangingPunct="1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I’m just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alive,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</a:t>
            </a:r>
          </a:p>
          <a:p>
            <a:pPr marL="233363" indent="-233363" eaLnBrk="1" hangingPunct="1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Scrubbin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off my veggies and I’m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heatin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all my burgers</a:t>
            </a:r>
          </a:p>
          <a:p>
            <a:pPr marL="233363" indent="-233363" eaLnBrk="1" hangingPunct="1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u="sng" dirty="0">
                <a:solidFill>
                  <a:srgbClr val="D22630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Up to one-fifty-five, for fifteen seconds</a:t>
            </a:r>
          </a:p>
          <a:p>
            <a:pPr marL="233363" indent="-233363" eaLnBrk="1" hangingPunct="1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Ah, ha, ha, ha,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alive,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</a:t>
            </a:r>
          </a:p>
          <a:p>
            <a:pPr marL="233363" indent="-233363" eaLnBrk="1" hangingPunct="1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Ah, ha, ha, ha,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 </a:t>
            </a: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98183843-2BA5-425C-8562-96EC530A7BDA}"/>
              </a:ext>
            </a:extLst>
          </p:cNvPr>
          <p:cNvSpPr txBox="1">
            <a:spLocks/>
          </p:cNvSpPr>
          <p:nvPr/>
        </p:nvSpPr>
        <p:spPr>
          <a:xfrm>
            <a:off x="5793286" y="1900964"/>
            <a:ext cx="3733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indent="-233363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I’m scared senseless. Somebody help me</a:t>
            </a:r>
          </a:p>
          <a:p>
            <a:pPr marL="233363" indent="-233363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Somebody help me, yeah</a:t>
            </a:r>
          </a:p>
          <a:p>
            <a:pPr marL="233363" indent="-233363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I’m scared senseless. Somebody help me</a:t>
            </a:r>
          </a:p>
          <a:p>
            <a:pPr marL="233363" indent="-233363">
              <a:lnSpc>
                <a:spcPct val="8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I’m </a:t>
            </a:r>
            <a:r>
              <a:rPr lang="en-US" altLang="ko-KR" sz="2000" dirty="0" err="1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stayin</a:t>
            </a:r>
            <a: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’ alive</a:t>
            </a:r>
            <a:br>
              <a:rPr lang="en-US" altLang="ko-KR" sz="2000" dirty="0"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endParaRPr lang="en-US" altLang="ko-KR" sz="2000" dirty="0"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4179F6-DBC3-4F7A-B3BA-77EEE679C783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2074621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65255" y="901909"/>
            <a:ext cx="6579845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Is it a physical, chemical, or biological food hazard?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89B051C6-56D9-45A1-9963-BA1014101E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42312"/>
              </p:ext>
            </p:extLst>
          </p:nvPr>
        </p:nvGraphicFramePr>
        <p:xfrm>
          <a:off x="1839128" y="2116972"/>
          <a:ext cx="7043614" cy="4028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9116">
                  <a:extLst>
                    <a:ext uri="{9D8B030D-6E8A-4147-A177-3AD203B41FA5}">
                      <a16:colId xmlns:a16="http://schemas.microsoft.com/office/drawing/2014/main" val="3912035131"/>
                    </a:ext>
                  </a:extLst>
                </a:gridCol>
                <a:gridCol w="1010194">
                  <a:extLst>
                    <a:ext uri="{9D8B030D-6E8A-4147-A177-3AD203B41FA5}">
                      <a16:colId xmlns:a16="http://schemas.microsoft.com/office/drawing/2014/main" val="2158645732"/>
                    </a:ext>
                  </a:extLst>
                </a:gridCol>
                <a:gridCol w="1123406">
                  <a:extLst>
                    <a:ext uri="{9D8B030D-6E8A-4147-A177-3AD203B41FA5}">
                      <a16:colId xmlns:a16="http://schemas.microsoft.com/office/drawing/2014/main" val="2648017940"/>
                    </a:ext>
                  </a:extLst>
                </a:gridCol>
                <a:gridCol w="1110898">
                  <a:extLst>
                    <a:ext uri="{9D8B030D-6E8A-4147-A177-3AD203B41FA5}">
                      <a16:colId xmlns:a16="http://schemas.microsoft.com/office/drawing/2014/main" val="698621431"/>
                    </a:ext>
                  </a:extLst>
                </a:gridCol>
              </a:tblGrid>
              <a:tr h="597088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Franklin Gothic Book" panose="020B0503020102020204" pitchFamily="34" charset="0"/>
                        </a:rPr>
                        <a:t>Food Hazard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Franklin Gothic Book" panose="020B0503020102020204" pitchFamily="34" charset="0"/>
                        </a:rPr>
                        <a:t>Physical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Franklin Gothic Book" panose="020B0503020102020204" pitchFamily="34" charset="0"/>
                        </a:rPr>
                        <a:t>Chemical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Franklin Gothic Book" panose="020B0503020102020204" pitchFamily="34" charset="0"/>
                        </a:rPr>
                        <a:t>Biological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799488"/>
                  </a:ext>
                </a:extLst>
              </a:tr>
              <a:tr h="597088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Franklin Gothic Book" panose="020B0503020102020204" pitchFamily="34" charset="0"/>
                        </a:rPr>
                        <a:t>An assistant cook has an open sore on her hand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271308"/>
                  </a:ext>
                </a:extLst>
              </a:tr>
              <a:tr h="597088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Franklin Gothic Book" panose="020B0503020102020204" pitchFamily="34" charset="0"/>
                        </a:rPr>
                        <a:t>Tomato soup is stored in a copper bowl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8173898"/>
                  </a:ext>
                </a:extLst>
              </a:tr>
              <a:tr h="597088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Franklin Gothic Book" panose="020B0503020102020204" pitchFamily="34" charset="0"/>
                        </a:rPr>
                        <a:t>A glass is used to scoop ice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608605"/>
                  </a:ext>
                </a:extLst>
              </a:tr>
              <a:tr h="597088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Franklin Gothic Book" panose="020B0503020102020204" pitchFamily="34" charset="0"/>
                        </a:rPr>
                        <a:t>After cutting raw chicken, the food service worker uses the same knife to slice fruit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720581"/>
                  </a:ext>
                </a:extLst>
              </a:tr>
              <a:tr h="597088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Franklin Gothic Book" panose="020B0503020102020204" pitchFamily="34" charset="0"/>
                        </a:rPr>
                        <a:t>The counter cleaner is stored next to the flour on an overhead shelf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i="1" dirty="0"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724269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5A4C04DD-45DB-49D5-8650-FFE67D493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295" y="2696474"/>
            <a:ext cx="605245" cy="6052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8C81F89-0C05-4F61-A4F8-96629626C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078" y="3355141"/>
            <a:ext cx="605245" cy="60524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6DCF11A-08A0-4DF9-A896-087FC666FD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338" y="3960386"/>
            <a:ext cx="605245" cy="60524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4B8A19B-FC31-46F2-A53B-D92E548A49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295" y="4712509"/>
            <a:ext cx="605245" cy="60524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4F8968A-0859-4D2B-BE34-93AE648911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078" y="5540543"/>
            <a:ext cx="605245" cy="60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3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6647189-9F97-48B2-B7BC-FBF1053D5070}"/>
              </a:ext>
            </a:extLst>
          </p:cNvPr>
          <p:cNvSpPr/>
          <p:nvPr/>
        </p:nvSpPr>
        <p:spPr>
          <a:xfrm>
            <a:off x="7571000" y="-84910"/>
            <a:ext cx="1573005" cy="70278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EB653FF-E10C-4DDC-BEB2-3B79E7EF1459}"/>
              </a:ext>
            </a:extLst>
          </p:cNvPr>
          <p:cNvSpPr/>
          <p:nvPr/>
        </p:nvSpPr>
        <p:spPr>
          <a:xfrm>
            <a:off x="7288721" y="-84909"/>
            <a:ext cx="7437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7E0F40-5051-4CF7-AF89-5F181A27A7F4}"/>
              </a:ext>
            </a:extLst>
          </p:cNvPr>
          <p:cNvSpPr/>
          <p:nvPr/>
        </p:nvSpPr>
        <p:spPr>
          <a:xfrm>
            <a:off x="7425506" y="-78377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67222" y="527047"/>
            <a:ext cx="7971384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Microorganisms are microscopic!</a:t>
            </a:r>
          </a:p>
        </p:txBody>
      </p:sp>
      <p:pic>
        <p:nvPicPr>
          <p:cNvPr id="18" name="Picture 4" descr="Bact Size vs Fingerprint">
            <a:extLst>
              <a:ext uri="{FF2B5EF4-FFF2-40B4-BE49-F238E27FC236}">
                <a16:creationId xmlns:a16="http://schemas.microsoft.com/office/drawing/2014/main" id="{E5C0814C-CEFE-4983-AEEB-09983DCC77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016" y="1830088"/>
            <a:ext cx="5934075" cy="423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3">
            <a:extLst>
              <a:ext uri="{FF2B5EF4-FFF2-40B4-BE49-F238E27FC236}">
                <a16:creationId xmlns:a16="http://schemas.microsoft.com/office/drawing/2014/main" id="{BCD74954-CB06-4244-A074-359DE227F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4613" y="6446837"/>
            <a:ext cx="4781005" cy="411162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 typeface="Wingdings" pitchFamily="2" charset="2"/>
              <a:buNone/>
            </a:pPr>
            <a:r>
              <a:rPr lang="en-US" altLang="ko-KR" sz="1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From</a:t>
            </a:r>
            <a:r>
              <a:rPr lang="en-US" altLang="ko-KR" sz="1400" i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Idaho Food Safety and Sanitation Manual, p. 1.1</a:t>
            </a:r>
            <a:r>
              <a:rPr lang="en-US" altLang="ko-KR" sz="2700" i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5377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1749693-31BA-4501-99FF-3CC86080A82F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Microbes in food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6A6929-13BB-4763-AABB-F0963EB391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r="22607"/>
          <a:stretch/>
        </p:blipFill>
        <p:spPr bwMode="auto">
          <a:xfrm>
            <a:off x="5782483" y="1459915"/>
            <a:ext cx="2318965" cy="22889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C4A67EDD-B9BB-4F09-ACEE-ADE11926B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2649" t="1451" r="990" b="222"/>
          <a:stretch/>
        </p:blipFill>
        <p:spPr bwMode="auto">
          <a:xfrm>
            <a:off x="5782483" y="3866605"/>
            <a:ext cx="2318965" cy="23426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A10AC9B1-9FE9-4828-BDE1-933764B68442}"/>
              </a:ext>
            </a:extLst>
          </p:cNvPr>
          <p:cNvSpPr txBox="1">
            <a:spLocks/>
          </p:cNvSpPr>
          <p:nvPr/>
        </p:nvSpPr>
        <p:spPr>
          <a:xfrm>
            <a:off x="929335" y="1857169"/>
            <a:ext cx="4289960" cy="47090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Bacteria and fungi can grow in food</a:t>
            </a:r>
          </a:p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Bacteria, yeast, and molds can be “good guys” or “bad guys” or harmless</a:t>
            </a:r>
          </a:p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Bacteria multiply by cell division</a:t>
            </a:r>
          </a:p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Viruses and parasites do not grow in foods 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B1B67EA3-E71E-4A53-BA8D-BDB96BDD22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182" y="5880801"/>
            <a:ext cx="236126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800" dirty="0">
                <a:solidFill>
                  <a:schemeClr val="bg1"/>
                </a:solidFill>
                <a:latin typeface="Franklin Gothic Demi" panose="020B0703020102020204" pitchFamily="34" charset="0"/>
              </a:rPr>
              <a:t>Norovirus</a:t>
            </a: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F8B29413-EAC2-4913-B240-F1A8A323D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2483" y="3406400"/>
            <a:ext cx="2318964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800" i="1" dirty="0">
                <a:latin typeface="Franklin Gothic Demi" panose="020B0703020102020204" pitchFamily="34" charset="0"/>
              </a:rPr>
              <a:t>E. coli</a:t>
            </a:r>
          </a:p>
        </p:txBody>
      </p:sp>
    </p:spTree>
    <p:extLst>
      <p:ext uri="{BB962C8B-B14F-4D97-AF65-F5344CB8AC3E}">
        <p14:creationId xmlns:p14="http://schemas.microsoft.com/office/powerpoint/2010/main" val="3007786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7E0BC95FFB34588F39CC8476B1C06" ma:contentTypeVersion="5" ma:contentTypeDescription="Create a new document." ma:contentTypeScope="" ma:versionID="0792814bf0587981aebdf3a620b53ee0">
  <xsd:schema xmlns:xsd="http://www.w3.org/2001/XMLSchema" xmlns:xs="http://www.w3.org/2001/XMLSchema" xmlns:p="http://schemas.microsoft.com/office/2006/metadata/properties" xmlns:ns3="e8f4c7ce-057b-4e21-9353-0b78335ecec4" xmlns:ns4="a16d3d09-882a-4e95-b91f-206a1b605909" targetNamespace="http://schemas.microsoft.com/office/2006/metadata/properties" ma:root="true" ma:fieldsID="cc0887bb8adb6df8112797a0bbac477b" ns3:_="" ns4:_="">
    <xsd:import namespace="e8f4c7ce-057b-4e21-9353-0b78335ecec4"/>
    <xsd:import namespace="a16d3d09-882a-4e95-b91f-206a1b6059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f4c7ce-057b-4e21-9353-0b78335ece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6d3d09-882a-4e95-b91f-206a1b60590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E3F9CE6-2FAA-491D-A412-39C5AF911F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f4c7ce-057b-4e21-9353-0b78335ecec4"/>
    <ds:schemaRef ds:uri="a16d3d09-882a-4e95-b91f-206a1b6059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CFF0EB-FD40-4740-AD43-8B24A092075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B680695-430D-40CC-B1AF-AEC89895566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1309</Words>
  <Application>Microsoft Office PowerPoint</Application>
  <PresentationFormat>On-screen Show (4:3)</PresentationFormat>
  <Paragraphs>343</Paragraphs>
  <Slides>67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7" baseType="lpstr">
      <vt:lpstr>Arial</vt:lpstr>
      <vt:lpstr>Calibri</vt:lpstr>
      <vt:lpstr>Calibri Light</vt:lpstr>
      <vt:lpstr>Franklin Gothic Book</vt:lpstr>
      <vt:lpstr>Franklin Gothic Demi</vt:lpstr>
      <vt:lpstr>Franklin Gothic Medium</vt:lpstr>
      <vt:lpstr>Tahoma</vt:lpstr>
      <vt:lpstr>Webdings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GROWTH CONDITIONS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Danger Zone is 41°F–135°F</vt:lpstr>
      <vt:lpstr>PowerPoint Presentation</vt:lpstr>
      <vt:lpstr>How many bacteria will there be in a pot of chili left at room temperature for 4 hours?  Assume it started with 5 bacteria and that the bacteria doubles every 15 minutes.</vt:lpstr>
      <vt:lpstr>Time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FOOD especially protein foods ACIDITY mild to low acidity TEMPERATURE 41°F–135°F = Danger Zone TIME more than 4 hours in the Danger Zone OXYGEN varies for different types of bacteria MOISTURE water activity of 0.85 or higher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UNDERSTANDING CHECK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Doty, Erin (edoty@uidaho.edu)</dc:creator>
  <cp:lastModifiedBy>Doty, Erin (edoty@uidaho.edu)</cp:lastModifiedBy>
  <cp:revision>22</cp:revision>
  <dcterms:created xsi:type="dcterms:W3CDTF">2019-05-22T19:27:09Z</dcterms:created>
  <dcterms:modified xsi:type="dcterms:W3CDTF">2019-10-16T22:37:43Z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0x010100C447E0BC95FFB34588F39CC8476B1C06</vt:lpwstr>
  </property>
</Properties>
</file>