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4" r:id="rId2"/>
  </p:sldMasterIdLst>
  <p:notesMasterIdLst>
    <p:notesMasterId r:id="rId18"/>
  </p:notesMasterIdLst>
  <p:handoutMasterIdLst>
    <p:handoutMasterId r:id="rId19"/>
  </p:handoutMasterIdLst>
  <p:sldIdLst>
    <p:sldId id="256" r:id="rId3"/>
    <p:sldId id="276" r:id="rId4"/>
    <p:sldId id="257" r:id="rId5"/>
    <p:sldId id="278" r:id="rId6"/>
    <p:sldId id="262" r:id="rId7"/>
    <p:sldId id="271" r:id="rId8"/>
    <p:sldId id="260" r:id="rId9"/>
    <p:sldId id="263" r:id="rId10"/>
    <p:sldId id="275" r:id="rId11"/>
    <p:sldId id="273" r:id="rId12"/>
    <p:sldId id="264" r:id="rId13"/>
    <p:sldId id="265" r:id="rId14"/>
    <p:sldId id="279" r:id="rId15"/>
    <p:sldId id="267" r:id="rId16"/>
    <p:sldId id="268" r:id="rId17"/>
  </p:sldIdLst>
  <p:sldSz cx="9144000" cy="5143500" type="screen16x9"/>
  <p:notesSz cx="7010400" cy="92964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6E6E"/>
    <a:srgbClr val="A5A5A5"/>
    <a:srgbClr val="888888"/>
    <a:srgbClr val="A27E55"/>
    <a:srgbClr val="8C6E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9271" autoAdjust="0"/>
  </p:normalViewPr>
  <p:slideViewPr>
    <p:cSldViewPr snapToGrid="0">
      <p:cViewPr varScale="1">
        <p:scale>
          <a:sx n="109" d="100"/>
          <a:sy n="109" d="100"/>
        </p:scale>
        <p:origin x="84" y="272"/>
      </p:cViewPr>
      <p:guideLst>
        <p:guide orient="horz" pos="2160"/>
        <p:guide pos="3840"/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7" d="100"/>
        <a:sy n="87" d="100"/>
      </p:scale>
      <p:origin x="0" y="-18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F4BB8B-18E5-47BD-8749-FEE57061819C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CFA79F-E374-4631-AA8C-1DC33378FC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667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3D4395-F4BB-4776-AD1A-E1F7520CF444}" type="datetimeFigureOut">
              <a:rPr lang="en-US" smtClean="0"/>
              <a:t>9/19/2017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8B0993E8-77CB-4CE8-8134-9D98A3510F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442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3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-31749" y="626619"/>
            <a:ext cx="214313" cy="31794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0"/>
          </p:nvPr>
        </p:nvSpPr>
        <p:spPr>
          <a:xfrm>
            <a:off x="349092" y="1330668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7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31749" y="354766"/>
            <a:ext cx="214313" cy="58979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337760" y="292626"/>
            <a:ext cx="3324225" cy="279834"/>
          </a:xfrm>
        </p:spPr>
        <p:txBody>
          <a:bodyPr lIns="0"/>
          <a:lstStyle>
            <a:lvl1pPr>
              <a:defRPr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12" name="Text Placeholder 22"/>
          <p:cNvSpPr>
            <a:spLocks noGrp="1"/>
          </p:cNvSpPr>
          <p:nvPr>
            <p:ph type="body" sz="quarter" idx="11"/>
          </p:nvPr>
        </p:nvSpPr>
        <p:spPr>
          <a:xfrm>
            <a:off x="349092" y="1330668"/>
            <a:ext cx="4402931" cy="228838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75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Fy15005_07_1440.jp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8" r="371" b="10189"/>
          <a:stretch/>
        </p:blipFill>
        <p:spPr>
          <a:xfrm>
            <a:off x="1" y="1"/>
            <a:ext cx="9144000" cy="43931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7220" y="3824672"/>
            <a:ext cx="579961" cy="1112897"/>
          </a:xfrm>
          <a:prstGeom prst="rect">
            <a:avLst/>
          </a:prstGeom>
        </p:spPr>
      </p:pic>
      <p:pic>
        <p:nvPicPr>
          <p:cNvPr id="7" name="Picture 6" descr="logo_4c_gold.ai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472" y="3533458"/>
            <a:ext cx="4651958" cy="3594695"/>
          </a:xfrm>
          <a:prstGeom prst="rect">
            <a:avLst/>
          </a:prstGeom>
        </p:spPr>
      </p:pic>
      <p:sp>
        <p:nvSpPr>
          <p:cNvPr id="14" name="Title Placeholder 13"/>
          <p:cNvSpPr>
            <a:spLocks noGrp="1"/>
          </p:cNvSpPr>
          <p:nvPr>
            <p:ph type="title"/>
          </p:nvPr>
        </p:nvSpPr>
        <p:spPr>
          <a:xfrm>
            <a:off x="605260" y="1711614"/>
            <a:ext cx="5104958" cy="11708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228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kern="1200" cap="all">
          <a:solidFill>
            <a:schemeClr val="bg1"/>
          </a:solidFill>
          <a:latin typeface="Rockwell"/>
          <a:ea typeface="+mj-ea"/>
          <a:cs typeface="Rockwell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idx="1"/>
          </p:nvPr>
        </p:nvSpPr>
        <p:spPr>
          <a:xfrm>
            <a:off x="350682" y="1332412"/>
            <a:ext cx="4635149" cy="2278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 smtClean="0"/>
              <a:t>Click to edit Master text styles </a:t>
            </a:r>
          </a:p>
          <a:p>
            <a:pPr lvl="1"/>
            <a:r>
              <a:rPr lang="en-US" dirty="0" smtClean="0"/>
              <a:t>Second level 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389438"/>
            <a:ext cx="9144000" cy="75406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/>
          </a:p>
        </p:txBody>
      </p:sp>
      <p:pic>
        <p:nvPicPr>
          <p:cNvPr id="2" name="Picture 1" descr="logo_W.ai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6000" y="4666571"/>
            <a:ext cx="2018496" cy="27070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7219" y="3824671"/>
            <a:ext cx="579961" cy="1112897"/>
          </a:xfrm>
          <a:prstGeom prst="rect">
            <a:avLst/>
          </a:prstGeom>
        </p:spPr>
      </p:pic>
      <p:sp>
        <p:nvSpPr>
          <p:cNvPr id="19" name="Title Placeholder 16"/>
          <p:cNvSpPr>
            <a:spLocks noGrp="1"/>
          </p:cNvSpPr>
          <p:nvPr>
            <p:ph type="title"/>
          </p:nvPr>
        </p:nvSpPr>
        <p:spPr>
          <a:xfrm>
            <a:off x="330851" y="492709"/>
            <a:ext cx="8229600" cy="57158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189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</p:sldLayoutIdLst>
  <p:timing>
    <p:tnLst>
      <p:par>
        <p:cTn id="1" dur="indefinite" restart="never" nodeType="tmRoot"/>
      </p:par>
    </p:tnLst>
  </p:timing>
  <p:txStyles>
    <p:titleStyle>
      <a:lvl1pPr algn="l" defTabSz="342900" rtl="0" eaLnBrk="1" latinLnBrk="0" hangingPunct="1">
        <a:spcBef>
          <a:spcPct val="0"/>
        </a:spcBef>
        <a:buNone/>
        <a:defRPr sz="3600" b="0" i="0" kern="1200" cap="all">
          <a:solidFill>
            <a:srgbClr val="A27E55"/>
          </a:solidFill>
          <a:latin typeface="Rockwell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lnSpc>
          <a:spcPts val="216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None/>
        <a:defRPr sz="1800" kern="1200">
          <a:solidFill>
            <a:srgbClr val="6E6E6E"/>
          </a:solidFill>
          <a:latin typeface="Helvetica"/>
          <a:ea typeface="+mn-ea"/>
          <a:cs typeface="Helvetica"/>
        </a:defRPr>
      </a:lvl1pPr>
      <a:lvl2pPr marL="377190" indent="-171450" algn="l" defTabSz="342900" rtl="0" eaLnBrk="1" latinLnBrk="0" hangingPunct="1">
        <a:lnSpc>
          <a:spcPts val="1710"/>
        </a:lnSpc>
        <a:spcBef>
          <a:spcPts val="0"/>
        </a:spcBef>
        <a:spcAft>
          <a:spcPts val="900"/>
        </a:spcAft>
        <a:buClr>
          <a:srgbClr val="A27E55"/>
        </a:buClr>
        <a:buFont typeface="Wingdings" charset="2"/>
        <a:buChar char="§"/>
        <a:defRPr sz="1500" kern="1200">
          <a:solidFill>
            <a:srgbClr val="6E6E6E"/>
          </a:solidFill>
          <a:latin typeface="Helvetica"/>
          <a:ea typeface="+mn-ea"/>
          <a:cs typeface="Helvetica"/>
        </a:defRPr>
      </a:lvl2pPr>
      <a:lvl3pPr marL="514350" indent="-123444" algn="l" defTabSz="342900" rtl="0" eaLnBrk="1" latinLnBrk="0" hangingPunct="1">
        <a:lnSpc>
          <a:spcPts val="1560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400" kern="1200" baseline="0">
          <a:solidFill>
            <a:srgbClr val="6E6E6E"/>
          </a:solidFill>
          <a:latin typeface="Helvetica"/>
          <a:ea typeface="+mn-ea"/>
          <a:cs typeface="Helvetica"/>
        </a:defRPr>
      </a:lvl3pPr>
      <a:lvl4pPr marL="692658" indent="-144018" algn="l" defTabSz="342900" rtl="0" eaLnBrk="1" latinLnBrk="0" hangingPunct="1">
        <a:lnSpc>
          <a:spcPts val="1485"/>
        </a:lnSpc>
        <a:spcBef>
          <a:spcPts val="0"/>
        </a:spcBef>
        <a:spcAft>
          <a:spcPts val="450"/>
        </a:spcAft>
        <a:buClr>
          <a:srgbClr val="A27E55"/>
        </a:buClr>
        <a:buFont typeface="Wingdings" charset="2"/>
        <a:buChar char="§"/>
        <a:defRPr sz="1200" kern="1200" baseline="0">
          <a:solidFill>
            <a:srgbClr val="6E6E6E"/>
          </a:solidFill>
          <a:latin typeface="Helvetica"/>
          <a:ea typeface="+mn-ea"/>
          <a:cs typeface="Helvetica"/>
        </a:defRPr>
      </a:lvl4pPr>
      <a:lvl5pPr marL="898398" indent="-116586" algn="l" defTabSz="342900" rtl="0" eaLnBrk="1" latinLnBrk="0" hangingPunct="1">
        <a:lnSpc>
          <a:spcPts val="1260"/>
        </a:lnSpc>
        <a:spcBef>
          <a:spcPts val="0"/>
        </a:spcBef>
        <a:spcAft>
          <a:spcPts val="0"/>
        </a:spcAft>
        <a:buClr>
          <a:srgbClr val="A27E55"/>
        </a:buClr>
        <a:buFont typeface="Wingdings" charset="2"/>
        <a:buChar char="§"/>
        <a:defRPr sz="1100" kern="1200">
          <a:solidFill>
            <a:srgbClr val="6E6E6E"/>
          </a:solidFill>
          <a:latin typeface="Helvetica"/>
          <a:ea typeface="+mn-ea"/>
          <a:cs typeface="Helvetica"/>
        </a:defRPr>
      </a:lvl5pPr>
      <a:lvl6pPr marL="1714500" indent="0" algn="l" defTabSz="342900" rtl="0" eaLnBrk="1" latinLnBrk="0" hangingPunct="1">
        <a:spcBef>
          <a:spcPct val="20000"/>
        </a:spcBef>
        <a:buFont typeface="Arial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benefits@uidaho.edu" TargetMode="External"/><Relationship Id="rId2" Type="http://schemas.openxmlformats.org/officeDocument/2006/relationships/hyperlink" Target="http://www.uidaho.edu/human-resources/benefit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uidahobenefits@hroffice.com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mailto:jan_pollard@us.Aflac.com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z="3600" dirty="0" smtClean="0">
                <a:solidFill>
                  <a:schemeClr val="tx1"/>
                </a:solidFill>
              </a:rPr>
              <a:t>Benefit Services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998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Health &amp; Wellness Tools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96462" y="1330668"/>
            <a:ext cx="7563988" cy="286033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Cross of Idaho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Bright Beginnings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Free Pregnancy Care Book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$50 Gift Card or Reimbursement Towards a Car Seat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WellConnected Wellness Portal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Assessment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Coaching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Tracker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Medical Management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Personal Health Support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Pharmacy Management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Quality Management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Sleep Testing &amp; Therapy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44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199293"/>
            <a:ext cx="8229600" cy="597876"/>
          </a:xfrm>
        </p:spPr>
        <p:txBody>
          <a:bodyPr/>
          <a:lstStyle/>
          <a:p>
            <a:pPr algn="ctr"/>
            <a:r>
              <a:rPr lang="en-US" dirty="0" smtClean="0"/>
              <a:t>Liberty Mutual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3708" y="1101968"/>
            <a:ext cx="7930660" cy="25170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Home &amp; Auto Insurance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Claims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Emergency Roadside Assistance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Payment Options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Payroll Deduction, Direct Billing, Electronic Withdrawal or Online 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Up to 7.5% Premium Discount for Payroll Deduction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66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216877"/>
            <a:ext cx="8229600" cy="609600"/>
          </a:xfrm>
        </p:spPr>
        <p:txBody>
          <a:bodyPr/>
          <a:lstStyle/>
          <a:p>
            <a:pPr algn="ctr"/>
            <a:r>
              <a:rPr lang="en-US" dirty="0" smtClean="0"/>
              <a:t>Education Benefits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67507" y="1154723"/>
            <a:ext cx="7692943" cy="32648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Employees (Must be Benefit Eligible)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Six Credits Per Semester, Three Credits During Summer Session, Three Credits Per Year Intersession Courses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$5.00 Per Credit / $</a:t>
            </a:r>
            <a:r>
              <a:rPr lang="en-US" dirty="0" smtClean="0"/>
              <a:t>20.00 </a:t>
            </a:r>
            <a:r>
              <a:rPr lang="en-US" dirty="0" smtClean="0"/>
              <a:t>Registration Fee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Spouses (Spouse Employee Must be Benefit Eligible)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No Limitation on Credits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$5.00 Per Credit / $</a:t>
            </a:r>
            <a:r>
              <a:rPr lang="en-US" dirty="0" smtClean="0"/>
              <a:t>20.00 </a:t>
            </a:r>
            <a:r>
              <a:rPr lang="en-US" dirty="0" smtClean="0"/>
              <a:t>Registration Fee</a:t>
            </a:r>
          </a:p>
        </p:txBody>
      </p:sp>
    </p:spTree>
    <p:extLst>
      <p:ext uri="{BB962C8B-B14F-4D97-AF65-F5344CB8AC3E}">
        <p14:creationId xmlns:p14="http://schemas.microsoft.com/office/powerpoint/2010/main" val="316443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0" y="539601"/>
            <a:ext cx="8229600" cy="571589"/>
          </a:xfrm>
        </p:spPr>
        <p:txBody>
          <a:bodyPr/>
          <a:lstStyle/>
          <a:p>
            <a:pPr algn="ctr"/>
            <a:r>
              <a:rPr lang="en-US" dirty="0" smtClean="0"/>
              <a:t>Education benefits </a:t>
            </a:r>
            <a:r>
              <a:rPr lang="en-US" dirty="0" err="1" smtClean="0"/>
              <a:t>cont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61645" y="1330668"/>
            <a:ext cx="7698805" cy="29599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Dependents (Parent Employee Must be Benefit Eligible)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/>
              <a:t>Must meet dependent eligibility requirements per current IRS Federal Income Tax code.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/>
              <a:t>May receive up to 50% reduction of in-state tuition &amp; fees.  Maximum of eight semesters.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/>
              <a:t>Only one dependent per household at a time may be eligible. 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/>
              <a:t>Student must be degree seeking.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State of Idaho Ideal 529 College Savings Plan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Direct Deposit  for Contributions 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Receive Idaho State Tax </a:t>
            </a:r>
            <a:r>
              <a:rPr lang="en-US" dirty="0"/>
              <a:t>C</a:t>
            </a:r>
            <a:r>
              <a:rPr lang="en-US" dirty="0" smtClean="0"/>
              <a:t>redit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Visit the State of Idaho website for more information.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5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70339"/>
            <a:ext cx="8229600" cy="515816"/>
          </a:xfrm>
        </p:spPr>
        <p:txBody>
          <a:bodyPr/>
          <a:lstStyle/>
          <a:p>
            <a:pPr algn="ctr"/>
            <a:r>
              <a:rPr lang="en-US" dirty="0" smtClean="0"/>
              <a:t>Adoption Assistance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21323" y="732692"/>
            <a:ext cx="7939128" cy="366346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Employee must be enrollment in the medical plan as an active employee to be eligible.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 Limits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Full-time Employees - $2,000 per lifetime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Three Quarter-time Employees - $1,500 per lifetime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Half-time Employees - $1,000 per lifetime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Covers Qualified Expenses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Adoption Agency &amp; Placement Fees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Attorney’s Fees &amp; Court Costs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Cost of Temporary Foster Care for the Child During Adoption Process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Immunizations Required for Adoption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Reasonable &amp; Necessary Transportation &amp; Lodging Directly Associated with the Adoption.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0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211015"/>
            <a:ext cx="8229600" cy="603739"/>
          </a:xfrm>
        </p:spPr>
        <p:txBody>
          <a:bodyPr/>
          <a:lstStyle/>
          <a:p>
            <a:pPr algn="ctr"/>
            <a:r>
              <a:rPr lang="en-US" dirty="0" smtClean="0"/>
              <a:t>Additional Benefits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31631" y="1019908"/>
            <a:ext cx="7528820" cy="286043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UI Children’s Center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Latah Credit Union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Student Recreation Center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Payroll Deduction Available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Unlimited Wellness Pass - $6.50 Per Pay Period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Unlimited SRC Access &amp; Wellness Pass Combo - $18.00 Per Pay Period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Sports Packages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Faculty &amp; Staff Sports Packages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978408" lvl="3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662940" lvl="1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9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Your benefit Resources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2015" y="1330668"/>
            <a:ext cx="7620000" cy="2948255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/>
              <a:t>Employee Benefits Webpage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www.uidaho.edu/human-resources/benefits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Benefits Services Team – 208-885-3697, </a:t>
            </a:r>
            <a:r>
              <a:rPr lang="en-US" dirty="0" smtClean="0">
                <a:hlinkClick r:id="rId3"/>
              </a:rPr>
              <a:t>benefits@uidaho.edu</a:t>
            </a:r>
            <a:r>
              <a:rPr lang="en-US" dirty="0" smtClean="0"/>
              <a:t> or </a:t>
            </a:r>
            <a:r>
              <a:rPr lang="en-US" dirty="0" smtClean="0">
                <a:hlinkClick r:id="rId4"/>
              </a:rPr>
              <a:t>uidahobenefits@hroffice.com</a:t>
            </a:r>
            <a:r>
              <a:rPr lang="en-US" dirty="0" smtClean="0"/>
              <a:t> 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Brandi Terwilliger, Director of Human Resources 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Judy Colbeck, Benefits Specialist – Retirement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Angie Harley, Benefits Specialist – Eligibility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Arlette Jameson, Benefits Specialist – Communications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Kim </a:t>
            </a:r>
            <a:r>
              <a:rPr lang="en-US" dirty="0" err="1" smtClean="0"/>
              <a:t>Ridle</a:t>
            </a:r>
            <a:r>
              <a:rPr lang="en-US" dirty="0" smtClean="0"/>
              <a:t>, Benefits Specialist – Billing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Karen </a:t>
            </a:r>
            <a:r>
              <a:rPr lang="en-US" dirty="0" err="1" smtClean="0"/>
              <a:t>Vaina</a:t>
            </a:r>
            <a:r>
              <a:rPr lang="en-US" dirty="0" smtClean="0"/>
              <a:t>, Benefits Specialist - Leaves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91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72904" y="867508"/>
            <a:ext cx="7121768" cy="365759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Medical &amp; RX Insurance – 2 options		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Dental – 3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Health Savings Account (HSA), Flexible Spending Account (FSA), Dependent Care Savings Account (DCSA)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Short-Term Disability (STD) &amp; Long-Term Disability (LTD)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Basic Life Insurance (1 times your annual wage)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Life Insurance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Accidental Death and Dismemberment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95905" y="117232"/>
            <a:ext cx="8743259" cy="592014"/>
          </a:xfrm>
        </p:spPr>
        <p:txBody>
          <a:bodyPr/>
          <a:lstStyle/>
          <a:p>
            <a:pPr algn="ctr"/>
            <a:r>
              <a:rPr lang="en-US" dirty="0" smtClean="0"/>
              <a:t>CORE and Buy-Up EMPLOYEE BENEFITS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092" y="246184"/>
            <a:ext cx="8495970" cy="638907"/>
          </a:xfrm>
        </p:spPr>
        <p:txBody>
          <a:bodyPr/>
          <a:lstStyle/>
          <a:p>
            <a:pPr algn="ctr"/>
            <a:r>
              <a:rPr lang="en-US" dirty="0" smtClean="0"/>
              <a:t>Additional Retirement Savings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84738" y="1025769"/>
            <a:ext cx="7625862" cy="31886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PERSI Choice 401(k) Plan (PERSI Participants Only)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Available through PERSI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403(b) Defined Contribution Plan (PERSI or ORP Participants)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Roth Options through TIAA / VALIC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Pre-Tax Limited to Approved Vendors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457(b) Non-Qualified Deferred Compensation Plan (PERSI or ORP Participants)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Pre-Tax Options through TIAA / VALIC / Nationwide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No Roth Options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2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0"/>
            <a:ext cx="8229600" cy="515815"/>
          </a:xfrm>
        </p:spPr>
        <p:txBody>
          <a:bodyPr/>
          <a:lstStyle/>
          <a:p>
            <a:pPr algn="ctr"/>
            <a:r>
              <a:rPr lang="en-US" dirty="0" smtClean="0"/>
              <a:t>Other employee benefits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78523" y="674076"/>
            <a:ext cx="6793523" cy="3745523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Employee Assistance Program (EAP)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AFLAC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Employee Discounts through Blue Cross of Idaho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Corporate Discounts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Health &amp; Wellness Tools through Blue Cross of Idaho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Liberty </a:t>
            </a:r>
            <a:r>
              <a:rPr lang="en-US" sz="1400" dirty="0" smtClean="0"/>
              <a:t>Mutual</a:t>
            </a:r>
            <a:endParaRPr lang="en-US" sz="1400" dirty="0" smtClean="0"/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Education Benefits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Adoption Assistance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UI Children’s Center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Latah Federal Credit Union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Student Recreation Center</a:t>
            </a:r>
          </a:p>
          <a:p>
            <a:pPr marL="285750" indent="-285750">
              <a:lnSpc>
                <a:spcPct val="10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smtClean="0"/>
              <a:t>Sports Packages</a:t>
            </a: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76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164123"/>
            <a:ext cx="8229600" cy="720969"/>
          </a:xfrm>
        </p:spPr>
        <p:txBody>
          <a:bodyPr/>
          <a:lstStyle/>
          <a:p>
            <a:pPr algn="ctr"/>
            <a:r>
              <a:rPr lang="en-US" dirty="0" smtClean="0"/>
              <a:t>Employee Assistance Program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09600" y="926123"/>
            <a:ext cx="8176846" cy="3341077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Summary of Services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Family Caregiving Services </a:t>
            </a:r>
            <a:r>
              <a:rPr lang="en-US" dirty="0" smtClean="0"/>
              <a:t>(Child Care, Parenting, Elder Care) 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No Cost Sessions Per Issue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Emotional Wellness </a:t>
            </a:r>
            <a:r>
              <a:rPr lang="en-US" dirty="0" smtClean="0"/>
              <a:t>(Aging, Anxiety &amp; Stress, Depression, Grief, Drug or Alcohol Abuse, Workplace, Relationships)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Eight No Cost Sessions Per Issue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Convenience Services </a:t>
            </a:r>
            <a:r>
              <a:rPr lang="en-US" dirty="0" smtClean="0"/>
              <a:t>(Savings Center, Home Repairs, Relocation, Travel, Entertainment, Personal)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Legal Services </a:t>
            </a:r>
            <a:r>
              <a:rPr lang="en-US" dirty="0" smtClean="0"/>
              <a:t>(Adoption, Bankruptcy, Custody, Estate Planning, Criminal Issues, Real Estate, Divorce)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30-minute Phone or In-person Consultation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Financial Services</a:t>
            </a:r>
            <a:r>
              <a:rPr lang="en-US" dirty="0" smtClean="0"/>
              <a:t> (Bankruptcy, Budgeting, Credit Issues, Income Taxes, Retirement Planning, Mortgages)</a:t>
            </a:r>
          </a:p>
          <a:p>
            <a:pPr marL="1184148" lvl="4" indent="-285750">
              <a:buFont typeface="Arial" panose="020B0604020202020204" pitchFamily="34" charset="0"/>
              <a:buChar char="•"/>
            </a:pPr>
            <a:r>
              <a:rPr lang="en-US" dirty="0" smtClean="0"/>
              <a:t>One 30-minute Phone Consultation with a Licensed or Credentialed Financial Advisor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4238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211015"/>
            <a:ext cx="8229600" cy="633047"/>
          </a:xfrm>
        </p:spPr>
        <p:txBody>
          <a:bodyPr/>
          <a:lstStyle/>
          <a:p>
            <a:pPr algn="ctr"/>
            <a:r>
              <a:rPr lang="en-US" dirty="0" smtClean="0"/>
              <a:t>AFLAC Group Coverage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002323" y="844062"/>
            <a:ext cx="7558128" cy="324729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AFLAC Supplemental Insurance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Policies</a:t>
            </a:r>
          </a:p>
          <a:p>
            <a:pPr marL="97840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Accident </a:t>
            </a:r>
          </a:p>
          <a:p>
            <a:pPr marL="97840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Cancer/Specified Disease</a:t>
            </a:r>
          </a:p>
          <a:p>
            <a:pPr marL="97840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Dental</a:t>
            </a:r>
          </a:p>
          <a:p>
            <a:pPr marL="97840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Hospital Confinement</a:t>
            </a:r>
          </a:p>
          <a:p>
            <a:pPr marL="978408" lvl="3" indent="-285750">
              <a:buFont typeface="Arial" panose="020B0604020202020204" pitchFamily="34" charset="0"/>
              <a:buChar char="•"/>
            </a:pPr>
            <a:r>
              <a:rPr lang="en-US" dirty="0" smtClean="0"/>
              <a:t>Short-Term Disability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Contact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Jan Pollard 208-765-1380, </a:t>
            </a:r>
            <a:r>
              <a:rPr lang="en-US" dirty="0" smtClean="0">
                <a:hlinkClick r:id="rId2"/>
              </a:rPr>
              <a:t>jan_pollard@us.Aflac.com</a:t>
            </a:r>
            <a:r>
              <a:rPr lang="en-US" dirty="0" smtClean="0"/>
              <a:t>	</a:t>
            </a:r>
          </a:p>
          <a:p>
            <a:pPr marL="66294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Payroll Deduction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2191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199293"/>
            <a:ext cx="8229600" cy="633045"/>
          </a:xfrm>
        </p:spPr>
        <p:txBody>
          <a:bodyPr/>
          <a:lstStyle/>
          <a:p>
            <a:pPr algn="ctr"/>
            <a:r>
              <a:rPr lang="en-US" dirty="0" smtClean="0"/>
              <a:t>Employee Discounts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797169" y="926122"/>
            <a:ext cx="7825154" cy="2965939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Blue Cross of Idaho Discounts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Choose Healthy (acupuncture &amp; massage therapy)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Yummy Mummy (maternity &amp; nursing apparel online)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Safe Beginnings (childproofing products, nursery items, feeding items, car seats, strollers, etc.)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CorCell</a:t>
            </a:r>
            <a:r>
              <a:rPr lang="en-US" dirty="0" smtClean="0"/>
              <a:t> (collection &amp; storage of stem cells from umbilical cord blood &amp; tissue)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Fitness Clubs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Hearing Services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Bay Alarm Medical (medical alert system)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Orthodontia Services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Vision Services – Lasik Surgery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62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0851" y="216877"/>
            <a:ext cx="8229600" cy="668215"/>
          </a:xfrm>
        </p:spPr>
        <p:txBody>
          <a:bodyPr/>
          <a:lstStyle/>
          <a:p>
            <a:pPr algn="ctr"/>
            <a:r>
              <a:rPr lang="en-US" dirty="0" smtClean="0"/>
              <a:t>Corporate Discounts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949569" y="984738"/>
            <a:ext cx="7610881" cy="3288324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Best Western Plus Coeur d’Alene Inn – Corporate Rates Available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Capitol Lighting – 15% off any purchase on their website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On-line Retail Savings – Perks At Work including </a:t>
            </a:r>
            <a:r>
              <a:rPr lang="en-US" dirty="0"/>
              <a:t>Tickets at Work Entertainment Benefit Program </a:t>
            </a:r>
            <a:r>
              <a:rPr lang="en-US" dirty="0" smtClean="0"/>
              <a:t>(Register through EAP)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Wireless Service Discounts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Sprint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Verizon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AT&amp;T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T-Mobile</a:t>
            </a:r>
          </a:p>
          <a:p>
            <a:pPr marL="800100" lvl="2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76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me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it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>
        <a:defPPr>
          <a:defRPr dirty="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UI_template_2015</Template>
  <TotalTime>2138</TotalTime>
  <Words>803</Words>
  <Application>Microsoft Office PowerPoint</Application>
  <PresentationFormat>On-screen Show (16:9)</PresentationFormat>
  <Paragraphs>143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Helvetica</vt:lpstr>
      <vt:lpstr>Rockwell</vt:lpstr>
      <vt:lpstr>Wingdings</vt:lpstr>
      <vt:lpstr>Home Page</vt:lpstr>
      <vt:lpstr>Title</vt:lpstr>
      <vt:lpstr>Benefit Services</vt:lpstr>
      <vt:lpstr>Your benefit Resources </vt:lpstr>
      <vt:lpstr>CORE and Buy-Up EMPLOYEE BENEFITS </vt:lpstr>
      <vt:lpstr>Additional Retirement Savings </vt:lpstr>
      <vt:lpstr>Other employee benefits</vt:lpstr>
      <vt:lpstr>Employee Assistance Program</vt:lpstr>
      <vt:lpstr>AFLAC Group Coverage</vt:lpstr>
      <vt:lpstr>Employee Discounts</vt:lpstr>
      <vt:lpstr>Corporate Discounts </vt:lpstr>
      <vt:lpstr>Health &amp; Wellness Tools</vt:lpstr>
      <vt:lpstr>Liberty Mutual</vt:lpstr>
      <vt:lpstr>Education Benefits </vt:lpstr>
      <vt:lpstr>Education benefits cont…</vt:lpstr>
      <vt:lpstr>Adoption Assistance</vt:lpstr>
      <vt:lpstr>Additional Benefits </vt:lpstr>
    </vt:vector>
  </TitlesOfParts>
  <Company>University of Idaho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Jameson, Arlette (ajameson@uidaho.edu)</dc:creator>
  <cp:lastModifiedBy>Jameson, Arlette (ajameson@uidaho.edu)</cp:lastModifiedBy>
  <cp:revision>50</cp:revision>
  <cp:lastPrinted>2017-06-01T18:24:59Z</cp:lastPrinted>
  <dcterms:created xsi:type="dcterms:W3CDTF">2017-05-30T16:25:46Z</dcterms:created>
  <dcterms:modified xsi:type="dcterms:W3CDTF">2017-09-19T18:19:14Z</dcterms:modified>
</cp:coreProperties>
</file>