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3" r:id="rId3"/>
    <p:sldId id="301" r:id="rId4"/>
    <p:sldId id="299" r:id="rId5"/>
    <p:sldId id="304" r:id="rId6"/>
    <p:sldId id="284" r:id="rId7"/>
    <p:sldId id="295" r:id="rId8"/>
    <p:sldId id="302" r:id="rId9"/>
    <p:sldId id="286" r:id="rId10"/>
    <p:sldId id="288" r:id="rId11"/>
    <p:sldId id="298" r:id="rId12"/>
    <p:sldId id="297" r:id="rId13"/>
    <p:sldId id="305" r:id="rId14"/>
    <p:sldId id="306" r:id="rId15"/>
    <p:sldId id="307" r:id="rId16"/>
  </p:sldIdLst>
  <p:sldSz cx="20104100" cy="1130935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60"/>
  </p:normalViewPr>
  <p:slideViewPr>
    <p:cSldViewPr>
      <p:cViewPr varScale="1">
        <p:scale>
          <a:sx n="50" d="100"/>
          <a:sy n="50" d="100"/>
        </p:scale>
        <p:origin x="677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0A710-8A56-4A09-8DE3-82DA4AC1CAB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Deans &amp; Directors</a:t>
          </a:r>
        </a:p>
      </dgm:t>
    </dgm:pt>
    <dgm:pt modelId="{0B4DFFD4-A7BE-4AFB-96B5-8E9B34DC600C}" type="parTrans" cxnId="{4317D222-97AF-4E60-B02A-761943510F09}">
      <dgm:prSet/>
      <dgm:spPr/>
      <dgm:t>
        <a:bodyPr/>
        <a:lstStyle/>
        <a:p>
          <a:endParaRPr lang="en-US"/>
        </a:p>
      </dgm:t>
    </dgm:pt>
    <dgm:pt modelId="{6819A8D6-D8B6-4BE5-822F-55F5F3969F14}" type="sibTrans" cxnId="{4317D222-97AF-4E60-B02A-761943510F09}">
      <dgm:prSet/>
      <dgm:spPr/>
      <dgm:t>
        <a:bodyPr/>
        <a:lstStyle/>
        <a:p>
          <a:endParaRPr lang="en-US"/>
        </a:p>
      </dgm:t>
    </dgm:pt>
    <dgm:pt modelId="{3C11EB65-3747-47F5-A22A-D3E231912A6A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Leadership Team</a:t>
          </a:r>
        </a:p>
        <a:p>
          <a:r>
            <a:rPr lang="en-US" dirty="0">
              <a:solidFill>
                <a:schemeClr val="tx1"/>
              </a:solidFill>
            </a:rPr>
            <a:t>25 people</a:t>
          </a:r>
        </a:p>
      </dgm:t>
    </dgm:pt>
    <dgm:pt modelId="{4B3894DF-49CF-4325-B1D2-FCEE251C76AB}" type="parTrans" cxnId="{EF16CB28-3FCA-43F7-BFA6-8A96CF68837B}">
      <dgm:prSet/>
      <dgm:spPr/>
      <dgm:t>
        <a:bodyPr/>
        <a:lstStyle/>
        <a:p>
          <a:endParaRPr lang="en-US"/>
        </a:p>
      </dgm:t>
    </dgm:pt>
    <dgm:pt modelId="{4F9A84CB-73CC-491C-B6FF-BA23AD30FCD2}" type="sibTrans" cxnId="{EF16CB28-3FCA-43F7-BFA6-8A96CF68837B}">
      <dgm:prSet/>
      <dgm:spPr/>
      <dgm:t>
        <a:bodyPr/>
        <a:lstStyle/>
        <a:p>
          <a:endParaRPr lang="en-US"/>
        </a:p>
      </dgm:t>
    </dgm:pt>
    <dgm:pt modelId="{392D1B0E-E48C-41B0-B327-D9DD4CAA448D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Department Heads</a:t>
          </a:r>
        </a:p>
      </dgm:t>
    </dgm:pt>
    <dgm:pt modelId="{28F4FDDE-9A74-4494-84F2-EBCEA609F529}" type="parTrans" cxnId="{2C2AA8EE-F9DE-49C7-9BFD-3687460EEAD7}">
      <dgm:prSet/>
      <dgm:spPr/>
      <dgm:t>
        <a:bodyPr/>
        <a:lstStyle/>
        <a:p>
          <a:endParaRPr lang="en-US"/>
        </a:p>
      </dgm:t>
    </dgm:pt>
    <dgm:pt modelId="{771A9806-58F8-4AFE-8C3B-22F9A97B96DB}" type="sibTrans" cxnId="{2C2AA8EE-F9DE-49C7-9BFD-3687460EEAD7}">
      <dgm:prSet/>
      <dgm:spPr/>
      <dgm:t>
        <a:bodyPr/>
        <a:lstStyle/>
        <a:p>
          <a:endParaRPr lang="en-US"/>
        </a:p>
      </dgm:t>
    </dgm:pt>
    <dgm:pt modelId="{14896B2A-A7EB-459E-835E-B9A18BA32F05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District Directors</a:t>
          </a:r>
        </a:p>
      </dgm:t>
    </dgm:pt>
    <dgm:pt modelId="{7179D357-974B-410C-8F04-C05408498FCE}" type="parTrans" cxnId="{57FF00A8-9080-4795-8C14-FFA59CF25C52}">
      <dgm:prSet/>
      <dgm:spPr/>
      <dgm:t>
        <a:bodyPr/>
        <a:lstStyle/>
        <a:p>
          <a:endParaRPr lang="en-US"/>
        </a:p>
      </dgm:t>
    </dgm:pt>
    <dgm:pt modelId="{C364E9CC-F583-4F80-BB96-CDF11DC44C4C}" type="sibTrans" cxnId="{57FF00A8-9080-4795-8C14-FFA59CF25C52}">
      <dgm:prSet/>
      <dgm:spPr/>
      <dgm:t>
        <a:bodyPr/>
        <a:lstStyle/>
        <a:p>
          <a:endParaRPr lang="en-US"/>
        </a:p>
      </dgm:t>
    </dgm:pt>
    <dgm:pt modelId="{2FE84F89-4D88-4AAD-9746-4627DEAFE960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Admin Service Team </a:t>
          </a:r>
        </a:p>
        <a:p>
          <a:r>
            <a:rPr lang="en-US" dirty="0">
              <a:solidFill>
                <a:schemeClr val="tx1"/>
              </a:solidFill>
            </a:rPr>
            <a:t>40+ People</a:t>
          </a:r>
        </a:p>
      </dgm:t>
    </dgm:pt>
    <dgm:pt modelId="{C2D9A651-7ABE-4FA4-90A9-5310CBF7D5CF}" type="parTrans" cxnId="{487D5A93-CA0C-404D-9C83-C08EEAB35EF0}">
      <dgm:prSet/>
      <dgm:spPr/>
      <dgm:t>
        <a:bodyPr/>
        <a:lstStyle/>
        <a:p>
          <a:endParaRPr lang="en-US"/>
        </a:p>
      </dgm:t>
    </dgm:pt>
    <dgm:pt modelId="{FAB224D9-F0D6-40FC-AEB1-B3376F0B206E}" type="sibTrans" cxnId="{487D5A93-CA0C-404D-9C83-C08EEAB35EF0}">
      <dgm:prSet/>
      <dgm:spPr/>
      <dgm:t>
        <a:bodyPr/>
        <a:lstStyle/>
        <a:p>
          <a:endParaRPr lang="en-US"/>
        </a:p>
      </dgm:t>
    </dgm:pt>
    <dgm:pt modelId="{7E6D65C5-238D-4573-A4E6-9965F5411FC6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Finance Specialists</a:t>
          </a:r>
        </a:p>
      </dgm:t>
    </dgm:pt>
    <dgm:pt modelId="{65ABAE73-0220-44C4-B5D7-D94A3FD9658E}" type="parTrans" cxnId="{8E97382D-72A4-4AD2-AA02-FA45D7D75204}">
      <dgm:prSet/>
      <dgm:spPr/>
      <dgm:t>
        <a:bodyPr/>
        <a:lstStyle/>
        <a:p>
          <a:endParaRPr lang="en-US"/>
        </a:p>
      </dgm:t>
    </dgm:pt>
    <dgm:pt modelId="{488ED8C2-3B70-44AD-A63C-45752F69948F}" type="sibTrans" cxnId="{8E97382D-72A4-4AD2-AA02-FA45D7D75204}">
      <dgm:prSet/>
      <dgm:spPr/>
      <dgm:t>
        <a:bodyPr/>
        <a:lstStyle/>
        <a:p>
          <a:endParaRPr lang="en-US"/>
        </a:p>
      </dgm:t>
    </dgm:pt>
    <dgm:pt modelId="{2694B3AD-D7F2-4157-8B6A-96326711D028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R&amp;E Directors</a:t>
          </a:r>
        </a:p>
      </dgm:t>
    </dgm:pt>
    <dgm:pt modelId="{375F266B-AE90-45AE-AD27-4234F8E28FED}" type="parTrans" cxnId="{EB40502A-D80C-4C63-B33E-A0505362E474}">
      <dgm:prSet/>
      <dgm:spPr/>
      <dgm:t>
        <a:bodyPr/>
        <a:lstStyle/>
        <a:p>
          <a:endParaRPr lang="en-US"/>
        </a:p>
      </dgm:t>
    </dgm:pt>
    <dgm:pt modelId="{0931FD4E-1916-42C5-A3D1-CE8B506190E2}" type="sibTrans" cxnId="{EB40502A-D80C-4C63-B33E-A0505362E474}">
      <dgm:prSet/>
      <dgm:spPr/>
      <dgm:t>
        <a:bodyPr/>
        <a:lstStyle/>
        <a:p>
          <a:endParaRPr lang="en-US"/>
        </a:p>
      </dgm:t>
    </dgm:pt>
    <dgm:pt modelId="{2F71B26D-B480-4D05-BEA6-EA9EA7B6774D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Dean &amp;Directors</a:t>
          </a:r>
        </a:p>
      </dgm:t>
    </dgm:pt>
    <dgm:pt modelId="{FB93DD15-4CA0-4012-AE23-6FF026D412D8}" type="parTrans" cxnId="{994370B2-EC51-462E-B37A-52CB5BBD0C0F}">
      <dgm:prSet/>
      <dgm:spPr/>
      <dgm:t>
        <a:bodyPr/>
        <a:lstStyle/>
        <a:p>
          <a:endParaRPr lang="en-US"/>
        </a:p>
      </dgm:t>
    </dgm:pt>
    <dgm:pt modelId="{B28C4B12-EB48-4AFB-BC53-715525AF7B71}" type="sibTrans" cxnId="{994370B2-EC51-462E-B37A-52CB5BBD0C0F}">
      <dgm:prSet/>
      <dgm:spPr/>
      <dgm:t>
        <a:bodyPr/>
        <a:lstStyle/>
        <a:p>
          <a:endParaRPr lang="en-US"/>
        </a:p>
      </dgm:t>
    </dgm:pt>
    <dgm:pt modelId="{B175D5C2-CA3A-4433-9B2E-7C57963F0A3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9 People</a:t>
          </a:r>
        </a:p>
      </dgm:t>
    </dgm:pt>
    <dgm:pt modelId="{DFA54E1B-9F39-4001-9325-5096B7BAADA5}" type="sibTrans" cxnId="{71E40D0F-7EA3-4B80-A493-5173E9B83A46}">
      <dgm:prSet/>
      <dgm:spPr/>
      <dgm:t>
        <a:bodyPr/>
        <a:lstStyle/>
        <a:p>
          <a:endParaRPr lang="en-US"/>
        </a:p>
      </dgm:t>
    </dgm:pt>
    <dgm:pt modelId="{F07F3F1F-0017-4AE6-9F6A-43F642CC7325}" type="parTrans" cxnId="{71E40D0F-7EA3-4B80-A493-5173E9B83A46}">
      <dgm:prSet/>
      <dgm:spPr/>
      <dgm:t>
        <a:bodyPr/>
        <a:lstStyle/>
        <a:p>
          <a:endParaRPr lang="en-US"/>
        </a:p>
      </dgm:t>
    </dgm:pt>
    <dgm:pt modelId="{9030F721-396F-4A2D-A418-3433B41C616E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Admin Assistants</a:t>
          </a:r>
        </a:p>
      </dgm:t>
    </dgm:pt>
    <dgm:pt modelId="{3765D7AA-4104-4610-A843-26DD7C9D328C}" type="parTrans" cxnId="{70B870A1-E963-40AC-9595-B6DB33696A76}">
      <dgm:prSet/>
      <dgm:spPr/>
      <dgm:t>
        <a:bodyPr/>
        <a:lstStyle/>
        <a:p>
          <a:endParaRPr lang="en-US"/>
        </a:p>
      </dgm:t>
    </dgm:pt>
    <dgm:pt modelId="{D1E8C6DD-6DFF-4A1D-8143-8095A0C6200D}" type="sibTrans" cxnId="{70B870A1-E963-40AC-9595-B6DB33696A76}">
      <dgm:prSet/>
      <dgm:spPr/>
      <dgm:t>
        <a:bodyPr/>
        <a:lstStyle/>
        <a:p>
          <a:endParaRPr lang="en-US"/>
        </a:p>
      </dgm:t>
    </dgm:pt>
    <dgm:pt modelId="{4FD2350C-06DD-4007-97E7-7C5A922A7630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Grant Management Office</a:t>
          </a:r>
        </a:p>
      </dgm:t>
    </dgm:pt>
    <dgm:pt modelId="{63A27D62-C519-4997-B854-FFB1E5083618}" type="parTrans" cxnId="{4062F11C-85AF-4952-8A19-B2AE9B74A321}">
      <dgm:prSet/>
      <dgm:spPr/>
      <dgm:t>
        <a:bodyPr/>
        <a:lstStyle/>
        <a:p>
          <a:endParaRPr lang="en-US"/>
        </a:p>
      </dgm:t>
    </dgm:pt>
    <dgm:pt modelId="{6B554F43-E83D-4737-90E2-D1D3F9171A58}" type="sibTrans" cxnId="{4062F11C-85AF-4952-8A19-B2AE9B74A321}">
      <dgm:prSet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  <dgm:pt modelId="{FAFB76E2-A04B-4274-8765-B44B36601FBC}" type="pres">
      <dgm:prSet presAssocID="{F830A710-8A56-4A09-8DE3-82DA4AC1CAB4}" presName="node" presStyleLbl="node1" presStyleIdx="0" presStyleCnt="3">
        <dgm:presLayoutVars>
          <dgm:bulletEnabled val="1"/>
        </dgm:presLayoutVars>
      </dgm:prSet>
      <dgm:spPr/>
    </dgm:pt>
    <dgm:pt modelId="{824CA306-AE69-4680-9F7F-DB9E08FCEEED}" type="pres">
      <dgm:prSet presAssocID="{6819A8D6-D8B6-4BE5-822F-55F5F3969F14}" presName="sibTrans" presStyleCnt="0"/>
      <dgm:spPr/>
    </dgm:pt>
    <dgm:pt modelId="{3AF71BDA-818B-4EA3-BC93-257571E3908E}" type="pres">
      <dgm:prSet presAssocID="{3C11EB65-3747-47F5-A22A-D3E231912A6A}" presName="node" presStyleLbl="node1" presStyleIdx="1" presStyleCnt="3">
        <dgm:presLayoutVars>
          <dgm:bulletEnabled val="1"/>
        </dgm:presLayoutVars>
      </dgm:prSet>
      <dgm:spPr/>
    </dgm:pt>
    <dgm:pt modelId="{D79652F9-80FF-4F0A-8EFB-843353A69919}" type="pres">
      <dgm:prSet presAssocID="{4F9A84CB-73CC-491C-B6FF-BA23AD30FCD2}" presName="sibTrans" presStyleCnt="0"/>
      <dgm:spPr/>
    </dgm:pt>
    <dgm:pt modelId="{6B78C8F9-B9CE-4B6F-B8C5-F526FD1D5E0F}" type="pres">
      <dgm:prSet presAssocID="{2FE84F89-4D88-4AAD-9746-4627DEAFE960}" presName="node" presStyleLbl="node1" presStyleIdx="2" presStyleCnt="3">
        <dgm:presLayoutVars>
          <dgm:bulletEnabled val="1"/>
        </dgm:presLayoutVars>
      </dgm:prSet>
      <dgm:spPr/>
    </dgm:pt>
  </dgm:ptLst>
  <dgm:cxnLst>
    <dgm:cxn modelId="{71E40D0F-7EA3-4B80-A493-5173E9B83A46}" srcId="{F830A710-8A56-4A09-8DE3-82DA4AC1CAB4}" destId="{B175D5C2-CA3A-4433-9B2E-7C57963F0A3A}" srcOrd="0" destOrd="0" parTransId="{F07F3F1F-0017-4AE6-9F6A-43F642CC7325}" sibTransId="{DFA54E1B-9F39-4001-9325-5096B7BAADA5}"/>
    <dgm:cxn modelId="{4062F11C-85AF-4952-8A19-B2AE9B74A321}" srcId="{2FE84F89-4D88-4AAD-9746-4627DEAFE960}" destId="{4FD2350C-06DD-4007-97E7-7C5A922A7630}" srcOrd="2" destOrd="0" parTransId="{63A27D62-C519-4997-B854-FFB1E5083618}" sibTransId="{6B554F43-E83D-4737-90E2-D1D3F9171A58}"/>
    <dgm:cxn modelId="{4317D222-97AF-4E60-B02A-761943510F09}" srcId="{1FB28F9B-C1A6-475D-A276-453A9D305873}" destId="{F830A710-8A56-4A09-8DE3-82DA4AC1CAB4}" srcOrd="0" destOrd="0" parTransId="{0B4DFFD4-A7BE-4AFB-96B5-8E9B34DC600C}" sibTransId="{6819A8D6-D8B6-4BE5-822F-55F5F3969F14}"/>
    <dgm:cxn modelId="{EF16CB28-3FCA-43F7-BFA6-8A96CF68837B}" srcId="{1FB28F9B-C1A6-475D-A276-453A9D305873}" destId="{3C11EB65-3747-47F5-A22A-D3E231912A6A}" srcOrd="1" destOrd="0" parTransId="{4B3894DF-49CF-4325-B1D2-FCEE251C76AB}" sibTransId="{4F9A84CB-73CC-491C-B6FF-BA23AD30FCD2}"/>
    <dgm:cxn modelId="{EB40502A-D80C-4C63-B33E-A0505362E474}" srcId="{3C11EB65-3747-47F5-A22A-D3E231912A6A}" destId="{2694B3AD-D7F2-4157-8B6A-96326711D028}" srcOrd="2" destOrd="0" parTransId="{375F266B-AE90-45AE-AD27-4234F8E28FED}" sibTransId="{0931FD4E-1916-42C5-A3D1-CE8B506190E2}"/>
    <dgm:cxn modelId="{8E97382D-72A4-4AD2-AA02-FA45D7D75204}" srcId="{2FE84F89-4D88-4AAD-9746-4627DEAFE960}" destId="{7E6D65C5-238D-4573-A4E6-9965F5411FC6}" srcOrd="0" destOrd="0" parTransId="{65ABAE73-0220-44C4-B5D7-D94A3FD9658E}" sibTransId="{488ED8C2-3B70-44AD-A63C-45752F69948F}"/>
    <dgm:cxn modelId="{91E55344-CC7F-4671-932F-BF8137943C30}" type="presOf" srcId="{7E6D65C5-238D-4573-A4E6-9965F5411FC6}" destId="{6B78C8F9-B9CE-4B6F-B8C5-F526FD1D5E0F}" srcOrd="0" destOrd="1" presId="urn:microsoft.com/office/officeart/2005/8/layout/hList6"/>
    <dgm:cxn modelId="{BA07B46E-410C-4B00-9E6E-99001B00CB70}" type="presOf" srcId="{9030F721-396F-4A2D-A418-3433B41C616E}" destId="{6B78C8F9-B9CE-4B6F-B8C5-F526FD1D5E0F}" srcOrd="0" destOrd="2" presId="urn:microsoft.com/office/officeart/2005/8/layout/hList6"/>
    <dgm:cxn modelId="{94EE4C81-B5FC-436D-84A9-9C942B10E5D7}" type="presOf" srcId="{2694B3AD-D7F2-4157-8B6A-96326711D028}" destId="{3AF71BDA-818B-4EA3-BC93-257571E3908E}" srcOrd="0" destOrd="3" presId="urn:microsoft.com/office/officeart/2005/8/layout/hList6"/>
    <dgm:cxn modelId="{AD2D058E-FBCB-49EE-8762-B519163E3172}" type="presOf" srcId="{B175D5C2-CA3A-4433-9B2E-7C57963F0A3A}" destId="{FAFB76E2-A04B-4274-8765-B44B36601FBC}" srcOrd="0" destOrd="1" presId="urn:microsoft.com/office/officeart/2005/8/layout/hList6"/>
    <dgm:cxn modelId="{CC7B5A90-39B6-4E7B-B190-0D1A72A8EA03}" type="presOf" srcId="{14896B2A-A7EB-459E-835E-B9A18BA32F05}" destId="{3AF71BDA-818B-4EA3-BC93-257571E3908E}" srcOrd="0" destOrd="2" presId="urn:microsoft.com/office/officeart/2005/8/layout/hList6"/>
    <dgm:cxn modelId="{487D5A93-CA0C-404D-9C83-C08EEAB35EF0}" srcId="{1FB28F9B-C1A6-475D-A276-453A9D305873}" destId="{2FE84F89-4D88-4AAD-9746-4627DEAFE960}" srcOrd="2" destOrd="0" parTransId="{C2D9A651-7ABE-4FA4-90A9-5310CBF7D5CF}" sibTransId="{FAB224D9-F0D6-40FC-AEB1-B3376F0B206E}"/>
    <dgm:cxn modelId="{60081B98-D948-4F73-80AD-AEA8E0DB13E8}" type="presOf" srcId="{2FE84F89-4D88-4AAD-9746-4627DEAFE960}" destId="{6B78C8F9-B9CE-4B6F-B8C5-F526FD1D5E0F}" srcOrd="0" destOrd="0" presId="urn:microsoft.com/office/officeart/2005/8/layout/hList6"/>
    <dgm:cxn modelId="{09DFD898-984F-447A-97C7-0056E95F8F98}" type="presOf" srcId="{F830A710-8A56-4A09-8DE3-82DA4AC1CAB4}" destId="{FAFB76E2-A04B-4274-8765-B44B36601FBC}" srcOrd="0" destOrd="0" presId="urn:microsoft.com/office/officeart/2005/8/layout/hList6"/>
    <dgm:cxn modelId="{70B870A1-E963-40AC-9595-B6DB33696A76}" srcId="{2FE84F89-4D88-4AAD-9746-4627DEAFE960}" destId="{9030F721-396F-4A2D-A418-3433B41C616E}" srcOrd="1" destOrd="0" parTransId="{3765D7AA-4104-4610-A843-26DD7C9D328C}" sibTransId="{D1E8C6DD-6DFF-4A1D-8143-8095A0C6200D}"/>
    <dgm:cxn modelId="{57FF00A8-9080-4795-8C14-FFA59CF25C52}" srcId="{3C11EB65-3747-47F5-A22A-D3E231912A6A}" destId="{14896B2A-A7EB-459E-835E-B9A18BA32F05}" srcOrd="1" destOrd="0" parTransId="{7179D357-974B-410C-8F04-C05408498FCE}" sibTransId="{C364E9CC-F583-4F80-BB96-CDF11DC44C4C}"/>
    <dgm:cxn modelId="{994370B2-EC51-462E-B37A-52CB5BBD0C0F}" srcId="{3C11EB65-3747-47F5-A22A-D3E231912A6A}" destId="{2F71B26D-B480-4D05-BEA6-EA9EA7B6774D}" srcOrd="3" destOrd="0" parTransId="{FB93DD15-4CA0-4012-AE23-6FF026D412D8}" sibTransId="{B28C4B12-EB48-4AFB-BC53-715525AF7B71}"/>
    <dgm:cxn modelId="{905154B6-BBF6-4518-B783-FC8AA7B94F1E}" type="presOf" srcId="{3C11EB65-3747-47F5-A22A-D3E231912A6A}" destId="{3AF71BDA-818B-4EA3-BC93-257571E3908E}" srcOrd="0" destOrd="0" presId="urn:microsoft.com/office/officeart/2005/8/layout/hList6"/>
    <dgm:cxn modelId="{103648C0-1865-4BC3-8FE4-9798F6D43F5F}" type="presOf" srcId="{2F71B26D-B480-4D05-BEA6-EA9EA7B6774D}" destId="{3AF71BDA-818B-4EA3-BC93-257571E3908E}" srcOrd="0" destOrd="4" presId="urn:microsoft.com/office/officeart/2005/8/layout/hList6"/>
    <dgm:cxn modelId="{5E7BDED4-22DD-4104-ADCD-9D37F51B34EC}" type="presOf" srcId="{1FB28F9B-C1A6-475D-A276-453A9D305873}" destId="{6E2CBC85-5ECC-4F71-8A09-C73E802CB53C}" srcOrd="0" destOrd="0" presId="urn:microsoft.com/office/officeart/2005/8/layout/hList6"/>
    <dgm:cxn modelId="{A21A8FD8-F1BF-4427-BA5A-3D5EA8DFA545}" type="presOf" srcId="{392D1B0E-E48C-41B0-B327-D9DD4CAA448D}" destId="{3AF71BDA-818B-4EA3-BC93-257571E3908E}" srcOrd="0" destOrd="1" presId="urn:microsoft.com/office/officeart/2005/8/layout/hList6"/>
    <dgm:cxn modelId="{2C2AA8EE-F9DE-49C7-9BFD-3687460EEAD7}" srcId="{3C11EB65-3747-47F5-A22A-D3E231912A6A}" destId="{392D1B0E-E48C-41B0-B327-D9DD4CAA448D}" srcOrd="0" destOrd="0" parTransId="{28F4FDDE-9A74-4494-84F2-EBCEA609F529}" sibTransId="{771A9806-58F8-4AFE-8C3B-22F9A97B96DB}"/>
    <dgm:cxn modelId="{B2EC93F5-CB57-4998-BF6E-CD43A2CD1422}" type="presOf" srcId="{4FD2350C-06DD-4007-97E7-7C5A922A7630}" destId="{6B78C8F9-B9CE-4B6F-B8C5-F526FD1D5E0F}" srcOrd="0" destOrd="3" presId="urn:microsoft.com/office/officeart/2005/8/layout/hList6"/>
    <dgm:cxn modelId="{5F3D9932-A5D8-4B47-9C18-77FB4040C202}" type="presParOf" srcId="{6E2CBC85-5ECC-4F71-8A09-C73E802CB53C}" destId="{FAFB76E2-A04B-4274-8765-B44B36601FBC}" srcOrd="0" destOrd="0" presId="urn:microsoft.com/office/officeart/2005/8/layout/hList6"/>
    <dgm:cxn modelId="{C2805EC2-AC0D-4C97-942C-B4D267D4335F}" type="presParOf" srcId="{6E2CBC85-5ECC-4F71-8A09-C73E802CB53C}" destId="{824CA306-AE69-4680-9F7F-DB9E08FCEEED}" srcOrd="1" destOrd="0" presId="urn:microsoft.com/office/officeart/2005/8/layout/hList6"/>
    <dgm:cxn modelId="{AD1CDAAC-BB57-403F-ABF6-2BFB2CB70DF2}" type="presParOf" srcId="{6E2CBC85-5ECC-4F71-8A09-C73E802CB53C}" destId="{3AF71BDA-818B-4EA3-BC93-257571E3908E}" srcOrd="2" destOrd="0" presId="urn:microsoft.com/office/officeart/2005/8/layout/hList6"/>
    <dgm:cxn modelId="{79456F4F-D42C-497A-8E1D-F932B6BE9245}" type="presParOf" srcId="{6E2CBC85-5ECC-4F71-8A09-C73E802CB53C}" destId="{D79652F9-80FF-4F0A-8EFB-843353A69919}" srcOrd="3" destOrd="0" presId="urn:microsoft.com/office/officeart/2005/8/layout/hList6"/>
    <dgm:cxn modelId="{EEC9FB98-D0AB-4593-9B62-789FA51EBF30}" type="presParOf" srcId="{6E2CBC85-5ECC-4F71-8A09-C73E802CB53C}" destId="{6B78C8F9-B9CE-4B6F-B8C5-F526FD1D5E0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0A710-8A56-4A09-8DE3-82DA4AC1CAB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Faculty</a:t>
          </a:r>
        </a:p>
      </dgm:t>
    </dgm:pt>
    <dgm:pt modelId="{0B4DFFD4-A7BE-4AFB-96B5-8E9B34DC600C}" type="parTrans" cxnId="{4317D222-97AF-4E60-B02A-761943510F09}">
      <dgm:prSet/>
      <dgm:spPr/>
      <dgm:t>
        <a:bodyPr/>
        <a:lstStyle/>
        <a:p>
          <a:endParaRPr lang="en-US"/>
        </a:p>
      </dgm:t>
    </dgm:pt>
    <dgm:pt modelId="{6819A8D6-D8B6-4BE5-822F-55F5F3969F14}" type="sibTrans" cxnId="{4317D222-97AF-4E60-B02A-761943510F09}">
      <dgm:prSet/>
      <dgm:spPr/>
      <dgm:t>
        <a:bodyPr/>
        <a:lstStyle/>
        <a:p>
          <a:endParaRPr lang="en-US"/>
        </a:p>
      </dgm:t>
    </dgm:pt>
    <dgm:pt modelId="{B175D5C2-CA3A-4433-9B2E-7C57963F0A3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200+ people</a:t>
          </a:r>
        </a:p>
      </dgm:t>
    </dgm:pt>
    <dgm:pt modelId="{DFA54E1B-9F39-4001-9325-5096B7BAADA5}" type="sibTrans" cxnId="{71E40D0F-7EA3-4B80-A493-5173E9B83A46}">
      <dgm:prSet/>
      <dgm:spPr/>
      <dgm:t>
        <a:bodyPr/>
        <a:lstStyle/>
        <a:p>
          <a:endParaRPr lang="en-US"/>
        </a:p>
      </dgm:t>
    </dgm:pt>
    <dgm:pt modelId="{F07F3F1F-0017-4AE6-9F6A-43F642CC7325}" type="parTrans" cxnId="{71E40D0F-7EA3-4B80-A493-5173E9B83A46}">
      <dgm:prSet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  <dgm:pt modelId="{FAFB76E2-A04B-4274-8765-B44B36601FBC}" type="pres">
      <dgm:prSet presAssocID="{F830A710-8A56-4A09-8DE3-82DA4AC1CAB4}" presName="node" presStyleLbl="node1" presStyleIdx="0" presStyleCnt="1">
        <dgm:presLayoutVars>
          <dgm:bulletEnabled val="1"/>
        </dgm:presLayoutVars>
      </dgm:prSet>
      <dgm:spPr/>
    </dgm:pt>
  </dgm:ptLst>
  <dgm:cxnLst>
    <dgm:cxn modelId="{71E40D0F-7EA3-4B80-A493-5173E9B83A46}" srcId="{F830A710-8A56-4A09-8DE3-82DA4AC1CAB4}" destId="{B175D5C2-CA3A-4433-9B2E-7C57963F0A3A}" srcOrd="0" destOrd="0" parTransId="{F07F3F1F-0017-4AE6-9F6A-43F642CC7325}" sibTransId="{DFA54E1B-9F39-4001-9325-5096B7BAADA5}"/>
    <dgm:cxn modelId="{4317D222-97AF-4E60-B02A-761943510F09}" srcId="{1FB28F9B-C1A6-475D-A276-453A9D305873}" destId="{F830A710-8A56-4A09-8DE3-82DA4AC1CAB4}" srcOrd="0" destOrd="0" parTransId="{0B4DFFD4-A7BE-4AFB-96B5-8E9B34DC600C}" sibTransId="{6819A8D6-D8B6-4BE5-822F-55F5F3969F14}"/>
    <dgm:cxn modelId="{AD2D058E-FBCB-49EE-8762-B519163E3172}" type="presOf" srcId="{B175D5C2-CA3A-4433-9B2E-7C57963F0A3A}" destId="{FAFB76E2-A04B-4274-8765-B44B36601FBC}" srcOrd="0" destOrd="1" presId="urn:microsoft.com/office/officeart/2005/8/layout/hList6"/>
    <dgm:cxn modelId="{09DFD898-984F-447A-97C7-0056E95F8F98}" type="presOf" srcId="{F830A710-8A56-4A09-8DE3-82DA4AC1CAB4}" destId="{FAFB76E2-A04B-4274-8765-B44B36601FBC}" srcOrd="0" destOrd="0" presId="urn:microsoft.com/office/officeart/2005/8/layout/hList6"/>
    <dgm:cxn modelId="{5E7BDED4-22DD-4104-ADCD-9D37F51B34EC}" type="presOf" srcId="{1FB28F9B-C1A6-475D-A276-453A9D305873}" destId="{6E2CBC85-5ECC-4F71-8A09-C73E802CB53C}" srcOrd="0" destOrd="0" presId="urn:microsoft.com/office/officeart/2005/8/layout/hList6"/>
    <dgm:cxn modelId="{5F3D9932-A5D8-4B47-9C18-77FB4040C202}" type="presParOf" srcId="{6E2CBC85-5ECC-4F71-8A09-C73E802CB53C}" destId="{FAFB76E2-A04B-4274-8765-B44B36601FBC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49BAE3-54AF-4D87-B4D0-CAE74B947BF3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DD044B-BD81-4AF4-BE31-0376843FE45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Communication</a:t>
          </a:r>
        </a:p>
      </dgm:t>
    </dgm:pt>
    <dgm:pt modelId="{6C8E8422-E3BF-46A4-9EBC-A06EDEC62B2E}" type="parTrans" cxnId="{21F54385-B4A5-48CD-A4D7-2C057C933988}">
      <dgm:prSet/>
      <dgm:spPr/>
      <dgm:t>
        <a:bodyPr/>
        <a:lstStyle/>
        <a:p>
          <a:endParaRPr lang="en-US"/>
        </a:p>
      </dgm:t>
    </dgm:pt>
    <dgm:pt modelId="{6A4B79E1-121F-4C76-B99B-8EAA01905BD5}" type="sibTrans" cxnId="{21F54385-B4A5-48CD-A4D7-2C057C933988}">
      <dgm:prSet/>
      <dgm:spPr/>
      <dgm:t>
        <a:bodyPr/>
        <a:lstStyle/>
        <a:p>
          <a:endParaRPr lang="en-US"/>
        </a:p>
      </dgm:t>
    </dgm:pt>
    <dgm:pt modelId="{85784688-FBA5-4B33-87FA-083DF2F92011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+mj-lt"/>
            <a:buAutoNum type="arabicPeriod"/>
          </a:pPr>
          <a:endParaRPr lang="en-US" dirty="0"/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-Through Leadership Team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 Through Finance Specialists</a:t>
          </a:r>
        </a:p>
        <a:p>
          <a:pPr algn="l">
            <a:lnSpc>
              <a:spcPct val="90000"/>
            </a:lnSpc>
            <a:buNone/>
          </a:pPr>
          <a:endParaRPr lang="en-US" dirty="0"/>
        </a:p>
        <a:p>
          <a:pPr algn="r">
            <a:lnSpc>
              <a:spcPct val="90000"/>
            </a:lnSpc>
            <a:buNone/>
          </a:pPr>
          <a:endParaRPr lang="en-US" dirty="0"/>
        </a:p>
      </dgm:t>
    </dgm:pt>
    <dgm:pt modelId="{C3C7E57C-7483-465E-A987-BD9C7F5AD18A}" type="parTrans" cxnId="{0FAB9013-33A9-40F9-9589-33340043122C}">
      <dgm:prSet/>
      <dgm:spPr/>
      <dgm:t>
        <a:bodyPr/>
        <a:lstStyle/>
        <a:p>
          <a:endParaRPr lang="en-US"/>
        </a:p>
      </dgm:t>
    </dgm:pt>
    <dgm:pt modelId="{B7A0D018-8C0E-47EB-BBE2-83E31CCA0BE6}" type="sibTrans" cxnId="{0FAB9013-33A9-40F9-9589-33340043122C}">
      <dgm:prSet/>
      <dgm:spPr/>
      <dgm:t>
        <a:bodyPr/>
        <a:lstStyle/>
        <a:p>
          <a:endParaRPr lang="en-US"/>
        </a:p>
      </dgm:t>
    </dgm:pt>
    <dgm:pt modelId="{A40EB38C-88E1-4B4E-BC95-ACC06112F8B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Training</a:t>
          </a:r>
        </a:p>
      </dgm:t>
    </dgm:pt>
    <dgm:pt modelId="{BF075F45-47E2-4C25-8454-759E5FC2201B}" type="parTrans" cxnId="{7331DC3E-5361-4B97-8707-C861313B50CA}">
      <dgm:prSet/>
      <dgm:spPr/>
      <dgm:t>
        <a:bodyPr/>
        <a:lstStyle/>
        <a:p>
          <a:endParaRPr lang="en-US"/>
        </a:p>
      </dgm:t>
    </dgm:pt>
    <dgm:pt modelId="{F438BBDA-58FA-460A-90BE-8A211C943E6A}" type="sibTrans" cxnId="{7331DC3E-5361-4B97-8707-C861313B50CA}">
      <dgm:prSet/>
      <dgm:spPr/>
      <dgm:t>
        <a:bodyPr/>
        <a:lstStyle/>
        <a:p>
          <a:endParaRPr lang="en-US"/>
        </a:p>
      </dgm:t>
    </dgm:pt>
    <dgm:pt modelId="{D0AEEEBE-A88A-4AB3-9E28-EEF30C8C1D0D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endParaRPr lang="en-US" dirty="0"/>
        </a:p>
        <a:p>
          <a:pPr algn="ctr"/>
          <a:r>
            <a:rPr lang="en-US" dirty="0"/>
            <a:t>- </a:t>
          </a:r>
          <a:r>
            <a:rPr lang="en-US" spc="0" dirty="0">
              <a:latin typeface="Franklin Gothic Book"/>
              <a:cs typeface="Franklin Gothic Book"/>
            </a:rPr>
            <a:t>Through Finance Specialist</a:t>
          </a:r>
          <a:endParaRPr lang="en-US" dirty="0"/>
        </a:p>
      </dgm:t>
    </dgm:pt>
    <dgm:pt modelId="{3C3A5D35-451B-4A0F-8EEA-198C99014AD9}" type="parTrans" cxnId="{12667897-8974-41A8-9E5A-DD823C4B71CB}">
      <dgm:prSet/>
      <dgm:spPr/>
      <dgm:t>
        <a:bodyPr/>
        <a:lstStyle/>
        <a:p>
          <a:endParaRPr lang="en-US"/>
        </a:p>
      </dgm:t>
    </dgm:pt>
    <dgm:pt modelId="{5A72D954-1239-4BE1-884F-97894E180401}" type="sibTrans" cxnId="{12667897-8974-41A8-9E5A-DD823C4B71CB}">
      <dgm:prSet/>
      <dgm:spPr/>
      <dgm:t>
        <a:bodyPr/>
        <a:lstStyle/>
        <a:p>
          <a:endParaRPr lang="en-US"/>
        </a:p>
      </dgm:t>
    </dgm:pt>
    <dgm:pt modelId="{EF032104-29FF-4A2F-91E1-C5A2C19D2F7E}">
      <dgm:prSet/>
      <dgm:spPr/>
      <dgm:t>
        <a:bodyPr/>
        <a:lstStyle/>
        <a:p>
          <a:pPr algn="ctr"/>
          <a:r>
            <a:rPr lang="en-US" dirty="0">
              <a:latin typeface="Franklin Gothic Book"/>
              <a:cs typeface="Franklin Gothic Book"/>
            </a:rPr>
            <a:t>-</a:t>
          </a:r>
          <a:r>
            <a:rPr lang="en-US" spc="0" dirty="0">
              <a:latin typeface="Franklin Gothic Book"/>
              <a:cs typeface="Franklin Gothic Book"/>
            </a:rPr>
            <a:t>-Vandal Web Access  How to navigate it.</a:t>
          </a:r>
          <a:endParaRPr lang="en-US" dirty="0">
            <a:latin typeface="Times New Roman"/>
            <a:cs typeface="Times New Roman"/>
          </a:endParaRPr>
        </a:p>
      </dgm:t>
    </dgm:pt>
    <dgm:pt modelId="{6124B563-ED23-4CCF-92AA-1D09CEA6EED2}" type="parTrans" cxnId="{799DD627-9B48-4149-A7B6-ED9A1D46F54F}">
      <dgm:prSet/>
      <dgm:spPr/>
      <dgm:t>
        <a:bodyPr/>
        <a:lstStyle/>
        <a:p>
          <a:endParaRPr lang="en-US"/>
        </a:p>
      </dgm:t>
    </dgm:pt>
    <dgm:pt modelId="{08060602-7414-4479-A9F4-8DA6F103FBED}" type="sibTrans" cxnId="{799DD627-9B48-4149-A7B6-ED9A1D46F54F}">
      <dgm:prSet/>
      <dgm:spPr/>
      <dgm:t>
        <a:bodyPr/>
        <a:lstStyle/>
        <a:p>
          <a:endParaRPr lang="en-US"/>
        </a:p>
      </dgm:t>
    </dgm:pt>
    <dgm:pt modelId="{A0FB4D06-8072-4798-A926-81FA6042F888}">
      <dgm:prSet/>
      <dgm:spPr/>
      <dgm:t>
        <a:bodyPr/>
        <a:lstStyle/>
        <a:p>
          <a:pPr algn="ctr"/>
          <a:endParaRPr lang="en-US" dirty="0">
            <a:latin typeface="Franklin Gothic Book"/>
            <a:cs typeface="Franklin Gothic Book"/>
          </a:endParaRPr>
        </a:p>
      </dgm:t>
    </dgm:pt>
    <dgm:pt modelId="{AC4BC75C-CC20-4E3A-997E-C624B54621C1}" type="parTrans" cxnId="{E5B7AA97-24AE-40F6-A00B-0148B354D221}">
      <dgm:prSet/>
      <dgm:spPr/>
      <dgm:t>
        <a:bodyPr/>
        <a:lstStyle/>
        <a:p>
          <a:endParaRPr lang="en-US"/>
        </a:p>
      </dgm:t>
    </dgm:pt>
    <dgm:pt modelId="{7FFC9BCF-EB1E-4218-BFB2-36A76974F13C}" type="sibTrans" cxnId="{E5B7AA97-24AE-40F6-A00B-0148B354D221}">
      <dgm:prSet/>
      <dgm:spPr/>
      <dgm:t>
        <a:bodyPr/>
        <a:lstStyle/>
        <a:p>
          <a:endParaRPr lang="en-US"/>
        </a:p>
      </dgm:t>
    </dgm:pt>
    <dgm:pt modelId="{5A98E319-6EEF-4631-AB1D-FECB42E79870}" type="pres">
      <dgm:prSet presAssocID="{4549BAE3-54AF-4D87-B4D0-CAE74B947BF3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E6D8FE1C-ABDD-4A25-8DB9-87975F18FF70}" type="pres">
      <dgm:prSet presAssocID="{A40EB38C-88E1-4B4E-BC95-ACC06112F8BE}" presName="ChildAccent2" presStyleCnt="0"/>
      <dgm:spPr/>
    </dgm:pt>
    <dgm:pt modelId="{2967CEA0-8555-4EB4-ADF8-65BDAD59677A}" type="pres">
      <dgm:prSet presAssocID="{A40EB38C-88E1-4B4E-BC95-ACC06112F8BE}" presName="ChildAccent" presStyleLbl="alignImgPlace1" presStyleIdx="0" presStyleCnt="2" custScaleX="127990" custLinFactNeighborX="36058" custLinFactNeighborY="-219"/>
      <dgm:spPr/>
    </dgm:pt>
    <dgm:pt modelId="{2959A831-8173-4C25-8733-945D1685FF93}" type="pres">
      <dgm:prSet presAssocID="{A40EB38C-88E1-4B4E-BC95-ACC06112F8B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AA05694-0D69-4DE3-A1CA-09F1E69EAD5E}" type="pres">
      <dgm:prSet presAssocID="{A40EB38C-88E1-4B4E-BC95-ACC06112F8BE}" presName="Parent2" presStyleLbl="node1" presStyleIdx="0" presStyleCnt="2" custScaleX="133166" custScaleY="85229" custLinFactNeighborX="36524" custLinFactNeighborY="8752">
        <dgm:presLayoutVars>
          <dgm:chMax val="2"/>
          <dgm:chPref val="1"/>
          <dgm:bulletEnabled val="1"/>
        </dgm:presLayoutVars>
      </dgm:prSet>
      <dgm:spPr/>
    </dgm:pt>
    <dgm:pt modelId="{10B11EF1-65E3-4177-A2DF-1AC16EA88E01}" type="pres">
      <dgm:prSet presAssocID="{55DD044B-BD81-4AF4-BE31-0376843FE45C}" presName="ChildAccent1" presStyleCnt="0"/>
      <dgm:spPr/>
    </dgm:pt>
    <dgm:pt modelId="{7EF70CD0-5197-4ACE-9778-8C321D3ECA04}" type="pres">
      <dgm:prSet presAssocID="{55DD044B-BD81-4AF4-BE31-0376843FE45C}" presName="ChildAccent" presStyleLbl="alignImgPlace1" presStyleIdx="1" presStyleCnt="2" custScaleX="137702" custScaleY="105029"/>
      <dgm:spPr/>
    </dgm:pt>
    <dgm:pt modelId="{0AC66250-CD43-4366-B3A1-D6BC8E9EA98F}" type="pres">
      <dgm:prSet presAssocID="{55DD044B-BD81-4AF4-BE31-0376843FE45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A5CA928-52CA-40C3-9B66-9D352B9AA441}" type="pres">
      <dgm:prSet presAssocID="{55DD044B-BD81-4AF4-BE31-0376843FE45C}" presName="Parent1" presStyleLbl="node1" presStyleIdx="1" presStyleCnt="2" custScaleX="136830">
        <dgm:presLayoutVars>
          <dgm:chMax val="2"/>
          <dgm:chPref val="1"/>
          <dgm:bulletEnabled val="1"/>
        </dgm:presLayoutVars>
      </dgm:prSet>
      <dgm:spPr/>
    </dgm:pt>
  </dgm:ptLst>
  <dgm:cxnLst>
    <dgm:cxn modelId="{C7410D0A-9652-4090-BFDD-49EE8CFB2C44}" type="presOf" srcId="{EF032104-29FF-4A2F-91E1-C5A2C19D2F7E}" destId="{2959A831-8173-4C25-8733-945D1685FF93}" srcOrd="1" destOrd="1" presId="urn:microsoft.com/office/officeart/2011/layout/InterconnectedBlockProcess"/>
    <dgm:cxn modelId="{B293840B-AC6E-4023-B9EB-67B218FA415E}" type="presOf" srcId="{85784688-FBA5-4B33-87FA-083DF2F92011}" destId="{7EF70CD0-5197-4ACE-9778-8C321D3ECA04}" srcOrd="0" destOrd="0" presId="urn:microsoft.com/office/officeart/2011/layout/InterconnectedBlockProcess"/>
    <dgm:cxn modelId="{0FAB9013-33A9-40F9-9589-33340043122C}" srcId="{55DD044B-BD81-4AF4-BE31-0376843FE45C}" destId="{85784688-FBA5-4B33-87FA-083DF2F92011}" srcOrd="0" destOrd="0" parTransId="{C3C7E57C-7483-465E-A987-BD9C7F5AD18A}" sibTransId="{B7A0D018-8C0E-47EB-BBE2-83E31CCA0BE6}"/>
    <dgm:cxn modelId="{799DD627-9B48-4149-A7B6-ED9A1D46F54F}" srcId="{A40EB38C-88E1-4B4E-BC95-ACC06112F8BE}" destId="{EF032104-29FF-4A2F-91E1-C5A2C19D2F7E}" srcOrd="1" destOrd="0" parTransId="{6124B563-ED23-4CCF-92AA-1D09CEA6EED2}" sibTransId="{08060602-7414-4479-A9F4-8DA6F103FBED}"/>
    <dgm:cxn modelId="{7331DC3E-5361-4B97-8707-C861313B50CA}" srcId="{4549BAE3-54AF-4D87-B4D0-CAE74B947BF3}" destId="{A40EB38C-88E1-4B4E-BC95-ACC06112F8BE}" srcOrd="1" destOrd="0" parTransId="{BF075F45-47E2-4C25-8454-759E5FC2201B}" sibTransId="{F438BBDA-58FA-460A-90BE-8A211C943E6A}"/>
    <dgm:cxn modelId="{E11B395B-715E-4CDE-91F5-7829BE1DFB25}" type="presOf" srcId="{EF032104-29FF-4A2F-91E1-C5A2C19D2F7E}" destId="{2967CEA0-8555-4EB4-ADF8-65BDAD59677A}" srcOrd="0" destOrd="1" presId="urn:microsoft.com/office/officeart/2011/layout/InterconnectedBlockProcess"/>
    <dgm:cxn modelId="{18877C62-DBBE-4C40-B11C-8C2D3CFA588C}" type="presOf" srcId="{A0FB4D06-8072-4798-A926-81FA6042F888}" destId="{2967CEA0-8555-4EB4-ADF8-65BDAD59677A}" srcOrd="0" destOrd="2" presId="urn:microsoft.com/office/officeart/2011/layout/InterconnectedBlockProcess"/>
    <dgm:cxn modelId="{ACB65544-8783-4270-AFFF-AB2772394559}" type="presOf" srcId="{85784688-FBA5-4B33-87FA-083DF2F92011}" destId="{0AC66250-CD43-4366-B3A1-D6BC8E9EA98F}" srcOrd="1" destOrd="0" presId="urn:microsoft.com/office/officeart/2011/layout/InterconnectedBlockProcess"/>
    <dgm:cxn modelId="{202DA654-BAF9-4852-AB9F-DEC771B9F846}" type="presOf" srcId="{D0AEEEBE-A88A-4AB3-9E28-EEF30C8C1D0D}" destId="{2959A831-8173-4C25-8733-945D1685FF93}" srcOrd="1" destOrd="0" presId="urn:microsoft.com/office/officeart/2011/layout/InterconnectedBlockProcess"/>
    <dgm:cxn modelId="{CBE9D474-D550-47AF-87B1-705509843638}" type="presOf" srcId="{A0FB4D06-8072-4798-A926-81FA6042F888}" destId="{2959A831-8173-4C25-8733-945D1685FF93}" srcOrd="1" destOrd="2" presId="urn:microsoft.com/office/officeart/2011/layout/InterconnectedBlockProcess"/>
    <dgm:cxn modelId="{21F54385-B4A5-48CD-A4D7-2C057C933988}" srcId="{4549BAE3-54AF-4D87-B4D0-CAE74B947BF3}" destId="{55DD044B-BD81-4AF4-BE31-0376843FE45C}" srcOrd="0" destOrd="0" parTransId="{6C8E8422-E3BF-46A4-9EBC-A06EDEC62B2E}" sibTransId="{6A4B79E1-121F-4C76-B99B-8EAA01905BD5}"/>
    <dgm:cxn modelId="{C5CCC492-5C02-440D-B3CD-4CB7DAB954FE}" type="presOf" srcId="{A40EB38C-88E1-4B4E-BC95-ACC06112F8BE}" destId="{1AA05694-0D69-4DE3-A1CA-09F1E69EAD5E}" srcOrd="0" destOrd="0" presId="urn:microsoft.com/office/officeart/2011/layout/InterconnectedBlockProcess"/>
    <dgm:cxn modelId="{12667897-8974-41A8-9E5A-DD823C4B71CB}" srcId="{A40EB38C-88E1-4B4E-BC95-ACC06112F8BE}" destId="{D0AEEEBE-A88A-4AB3-9E28-EEF30C8C1D0D}" srcOrd="0" destOrd="0" parTransId="{3C3A5D35-451B-4A0F-8EEA-198C99014AD9}" sibTransId="{5A72D954-1239-4BE1-884F-97894E180401}"/>
    <dgm:cxn modelId="{E5B7AA97-24AE-40F6-A00B-0148B354D221}" srcId="{A40EB38C-88E1-4B4E-BC95-ACC06112F8BE}" destId="{A0FB4D06-8072-4798-A926-81FA6042F888}" srcOrd="2" destOrd="0" parTransId="{AC4BC75C-CC20-4E3A-997E-C624B54621C1}" sibTransId="{7FFC9BCF-EB1E-4218-BFB2-36A76974F13C}"/>
    <dgm:cxn modelId="{018496A5-AB21-4AA5-BD3F-80AC95D34B60}" type="presOf" srcId="{4549BAE3-54AF-4D87-B4D0-CAE74B947BF3}" destId="{5A98E319-6EEF-4631-AB1D-FECB42E79870}" srcOrd="0" destOrd="0" presId="urn:microsoft.com/office/officeart/2011/layout/InterconnectedBlockProcess"/>
    <dgm:cxn modelId="{57EB81AB-A580-4A50-BE08-31B16941AF77}" type="presOf" srcId="{55DD044B-BD81-4AF4-BE31-0376843FE45C}" destId="{3A5CA928-52CA-40C3-9B66-9D352B9AA441}" srcOrd="0" destOrd="0" presId="urn:microsoft.com/office/officeart/2011/layout/InterconnectedBlockProcess"/>
    <dgm:cxn modelId="{865306F4-DB81-4E7A-9005-16F40D9616CA}" type="presOf" srcId="{D0AEEEBE-A88A-4AB3-9E28-EEF30C8C1D0D}" destId="{2967CEA0-8555-4EB4-ADF8-65BDAD59677A}" srcOrd="0" destOrd="0" presId="urn:microsoft.com/office/officeart/2011/layout/InterconnectedBlockProcess"/>
    <dgm:cxn modelId="{E9F002CC-C6C4-4CA8-86CE-F8F59BC2D1B7}" type="presParOf" srcId="{5A98E319-6EEF-4631-AB1D-FECB42E79870}" destId="{E6D8FE1C-ABDD-4A25-8DB9-87975F18FF70}" srcOrd="0" destOrd="0" presId="urn:microsoft.com/office/officeart/2011/layout/InterconnectedBlockProcess"/>
    <dgm:cxn modelId="{7A7C25EC-559D-4910-B921-0762C8E6B2B0}" type="presParOf" srcId="{E6D8FE1C-ABDD-4A25-8DB9-87975F18FF70}" destId="{2967CEA0-8555-4EB4-ADF8-65BDAD59677A}" srcOrd="0" destOrd="0" presId="urn:microsoft.com/office/officeart/2011/layout/InterconnectedBlockProcess"/>
    <dgm:cxn modelId="{21CE77CA-5F37-4B10-8CB0-9B09D29AE4F2}" type="presParOf" srcId="{5A98E319-6EEF-4631-AB1D-FECB42E79870}" destId="{2959A831-8173-4C25-8733-945D1685FF93}" srcOrd="1" destOrd="0" presId="urn:microsoft.com/office/officeart/2011/layout/InterconnectedBlockProcess"/>
    <dgm:cxn modelId="{38D45DA1-5259-44B9-B209-EC5D9AB848D1}" type="presParOf" srcId="{5A98E319-6EEF-4631-AB1D-FECB42E79870}" destId="{1AA05694-0D69-4DE3-A1CA-09F1E69EAD5E}" srcOrd="2" destOrd="0" presId="urn:microsoft.com/office/officeart/2011/layout/InterconnectedBlockProcess"/>
    <dgm:cxn modelId="{3050472D-9B8A-47FD-8497-B1B15E9F490E}" type="presParOf" srcId="{5A98E319-6EEF-4631-AB1D-FECB42E79870}" destId="{10B11EF1-65E3-4177-A2DF-1AC16EA88E01}" srcOrd="3" destOrd="0" presId="urn:microsoft.com/office/officeart/2011/layout/InterconnectedBlockProcess"/>
    <dgm:cxn modelId="{18BDC601-8F93-4F11-9593-C181485A8904}" type="presParOf" srcId="{10B11EF1-65E3-4177-A2DF-1AC16EA88E01}" destId="{7EF70CD0-5197-4ACE-9778-8C321D3ECA04}" srcOrd="0" destOrd="0" presId="urn:microsoft.com/office/officeart/2011/layout/InterconnectedBlockProcess"/>
    <dgm:cxn modelId="{B150EDE4-6470-49B1-B9FB-22F7B4D3EF79}" type="presParOf" srcId="{5A98E319-6EEF-4631-AB1D-FECB42E79870}" destId="{0AC66250-CD43-4366-B3A1-D6BC8E9EA98F}" srcOrd="4" destOrd="0" presId="urn:microsoft.com/office/officeart/2011/layout/InterconnectedBlockProcess"/>
    <dgm:cxn modelId="{6A5AFAD3-E6C6-40C6-9442-9AEF7031E38B}" type="presParOf" srcId="{5A98E319-6EEF-4631-AB1D-FECB42E79870}" destId="{3A5CA928-52CA-40C3-9B66-9D352B9AA441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30A710-8A56-4A09-8DE3-82DA4AC1CAB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Deans &amp; Directors</a:t>
          </a:r>
        </a:p>
      </dgm:t>
    </dgm:pt>
    <dgm:pt modelId="{0B4DFFD4-A7BE-4AFB-96B5-8E9B34DC600C}" type="parTrans" cxnId="{4317D222-97AF-4E60-B02A-761943510F09}">
      <dgm:prSet/>
      <dgm:spPr/>
      <dgm:t>
        <a:bodyPr/>
        <a:lstStyle/>
        <a:p>
          <a:endParaRPr lang="en-US"/>
        </a:p>
      </dgm:t>
    </dgm:pt>
    <dgm:pt modelId="{6819A8D6-D8B6-4BE5-822F-55F5F3969F14}" type="sibTrans" cxnId="{4317D222-97AF-4E60-B02A-761943510F09}">
      <dgm:prSet/>
      <dgm:spPr/>
      <dgm:t>
        <a:bodyPr/>
        <a:lstStyle/>
        <a:p>
          <a:endParaRPr lang="en-US"/>
        </a:p>
      </dgm:t>
    </dgm:pt>
    <dgm:pt modelId="{B175D5C2-CA3A-4433-9B2E-7C57963F0A3A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9 People</a:t>
          </a:r>
        </a:p>
      </dgm:t>
    </dgm:pt>
    <dgm:pt modelId="{DFA54E1B-9F39-4001-9325-5096B7BAADA5}" type="sibTrans" cxnId="{71E40D0F-7EA3-4B80-A493-5173E9B83A46}">
      <dgm:prSet/>
      <dgm:spPr/>
      <dgm:t>
        <a:bodyPr/>
        <a:lstStyle/>
        <a:p>
          <a:endParaRPr lang="en-US"/>
        </a:p>
      </dgm:t>
    </dgm:pt>
    <dgm:pt modelId="{F07F3F1F-0017-4AE6-9F6A-43F642CC7325}" type="parTrans" cxnId="{71E40D0F-7EA3-4B80-A493-5173E9B83A46}">
      <dgm:prSet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  <dgm:pt modelId="{FAFB76E2-A04B-4274-8765-B44B36601FBC}" type="pres">
      <dgm:prSet presAssocID="{F830A710-8A56-4A09-8DE3-82DA4AC1CAB4}" presName="node" presStyleLbl="node1" presStyleIdx="0" presStyleCnt="1">
        <dgm:presLayoutVars>
          <dgm:bulletEnabled val="1"/>
        </dgm:presLayoutVars>
      </dgm:prSet>
      <dgm:spPr/>
    </dgm:pt>
  </dgm:ptLst>
  <dgm:cxnLst>
    <dgm:cxn modelId="{71E40D0F-7EA3-4B80-A493-5173E9B83A46}" srcId="{F830A710-8A56-4A09-8DE3-82DA4AC1CAB4}" destId="{B175D5C2-CA3A-4433-9B2E-7C57963F0A3A}" srcOrd="0" destOrd="0" parTransId="{F07F3F1F-0017-4AE6-9F6A-43F642CC7325}" sibTransId="{DFA54E1B-9F39-4001-9325-5096B7BAADA5}"/>
    <dgm:cxn modelId="{4317D222-97AF-4E60-B02A-761943510F09}" srcId="{1FB28F9B-C1A6-475D-A276-453A9D305873}" destId="{F830A710-8A56-4A09-8DE3-82DA4AC1CAB4}" srcOrd="0" destOrd="0" parTransId="{0B4DFFD4-A7BE-4AFB-96B5-8E9B34DC600C}" sibTransId="{6819A8D6-D8B6-4BE5-822F-55F5F3969F14}"/>
    <dgm:cxn modelId="{AD2D058E-FBCB-49EE-8762-B519163E3172}" type="presOf" srcId="{B175D5C2-CA3A-4433-9B2E-7C57963F0A3A}" destId="{FAFB76E2-A04B-4274-8765-B44B36601FBC}" srcOrd="0" destOrd="1" presId="urn:microsoft.com/office/officeart/2005/8/layout/hList6"/>
    <dgm:cxn modelId="{09DFD898-984F-447A-97C7-0056E95F8F98}" type="presOf" srcId="{F830A710-8A56-4A09-8DE3-82DA4AC1CAB4}" destId="{FAFB76E2-A04B-4274-8765-B44B36601FBC}" srcOrd="0" destOrd="0" presId="urn:microsoft.com/office/officeart/2005/8/layout/hList6"/>
    <dgm:cxn modelId="{5E7BDED4-22DD-4104-ADCD-9D37F51B34EC}" type="presOf" srcId="{1FB28F9B-C1A6-475D-A276-453A9D305873}" destId="{6E2CBC85-5ECC-4F71-8A09-C73E802CB53C}" srcOrd="0" destOrd="0" presId="urn:microsoft.com/office/officeart/2005/8/layout/hList6"/>
    <dgm:cxn modelId="{5F3D9932-A5D8-4B47-9C18-77FB4040C202}" type="presParOf" srcId="{6E2CBC85-5ECC-4F71-8A09-C73E802CB53C}" destId="{FAFB76E2-A04B-4274-8765-B44B36601FBC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49BAE3-54AF-4D87-B4D0-CAE74B947BF3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DD044B-BD81-4AF4-BE31-0376843FE45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Communication</a:t>
          </a:r>
        </a:p>
      </dgm:t>
    </dgm:pt>
    <dgm:pt modelId="{6C8E8422-E3BF-46A4-9EBC-A06EDEC62B2E}" type="parTrans" cxnId="{21F54385-B4A5-48CD-A4D7-2C057C933988}">
      <dgm:prSet/>
      <dgm:spPr/>
      <dgm:t>
        <a:bodyPr/>
        <a:lstStyle/>
        <a:p>
          <a:endParaRPr lang="en-US"/>
        </a:p>
      </dgm:t>
    </dgm:pt>
    <dgm:pt modelId="{6A4B79E1-121F-4C76-B99B-8EAA01905BD5}" type="sibTrans" cxnId="{21F54385-B4A5-48CD-A4D7-2C057C933988}">
      <dgm:prSet/>
      <dgm:spPr/>
      <dgm:t>
        <a:bodyPr/>
        <a:lstStyle/>
        <a:p>
          <a:endParaRPr lang="en-US"/>
        </a:p>
      </dgm:t>
    </dgm:pt>
    <dgm:pt modelId="{85784688-FBA5-4B33-87FA-083DF2F92011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+mj-lt"/>
            <a:buAutoNum type="arabicPeriod"/>
          </a:pPr>
          <a:endParaRPr lang="en-US" dirty="0"/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-Timeline &amp; Updates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What? When? Why?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 Impact:  Benefits &amp; Challenges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- Communication &amp; Training Plan for the College</a:t>
          </a:r>
        </a:p>
        <a:p>
          <a:pPr algn="l">
            <a:lnSpc>
              <a:spcPct val="90000"/>
            </a:lnSpc>
            <a:buNone/>
          </a:pPr>
          <a:endParaRPr lang="en-US" dirty="0"/>
        </a:p>
        <a:p>
          <a:pPr algn="l">
            <a:lnSpc>
              <a:spcPct val="90000"/>
            </a:lnSpc>
            <a:buNone/>
          </a:pPr>
          <a:r>
            <a:rPr lang="en-US" dirty="0">
              <a:solidFill>
                <a:schemeClr val="tx1"/>
              </a:solidFill>
            </a:rPr>
            <a:t>Sympathy</a:t>
          </a:r>
        </a:p>
        <a:p>
          <a:pPr algn="l">
            <a:lnSpc>
              <a:spcPct val="90000"/>
            </a:lnSpc>
            <a:buNone/>
          </a:pPr>
          <a:r>
            <a:rPr lang="en-US" dirty="0">
              <a:solidFill>
                <a:schemeClr val="tx1"/>
              </a:solidFill>
            </a:rPr>
            <a:t>Support</a:t>
          </a:r>
        </a:p>
        <a:p>
          <a:pPr algn="r">
            <a:lnSpc>
              <a:spcPct val="90000"/>
            </a:lnSpc>
            <a:buNone/>
          </a:pPr>
          <a:endParaRPr lang="en-US" dirty="0"/>
        </a:p>
      </dgm:t>
    </dgm:pt>
    <dgm:pt modelId="{C3C7E57C-7483-465E-A987-BD9C7F5AD18A}" type="parTrans" cxnId="{0FAB9013-33A9-40F9-9589-33340043122C}">
      <dgm:prSet/>
      <dgm:spPr/>
      <dgm:t>
        <a:bodyPr/>
        <a:lstStyle/>
        <a:p>
          <a:endParaRPr lang="en-US"/>
        </a:p>
      </dgm:t>
    </dgm:pt>
    <dgm:pt modelId="{B7A0D018-8C0E-47EB-BBE2-83E31CCA0BE6}" type="sibTrans" cxnId="{0FAB9013-33A9-40F9-9589-33340043122C}">
      <dgm:prSet/>
      <dgm:spPr/>
      <dgm:t>
        <a:bodyPr/>
        <a:lstStyle/>
        <a:p>
          <a:endParaRPr lang="en-US"/>
        </a:p>
      </dgm:t>
    </dgm:pt>
    <dgm:pt modelId="{A40EB38C-88E1-4B4E-BC95-ACC06112F8B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Training</a:t>
          </a:r>
        </a:p>
      </dgm:t>
    </dgm:pt>
    <dgm:pt modelId="{BF075F45-47E2-4C25-8454-759E5FC2201B}" type="parTrans" cxnId="{7331DC3E-5361-4B97-8707-C861313B50CA}">
      <dgm:prSet/>
      <dgm:spPr/>
      <dgm:t>
        <a:bodyPr/>
        <a:lstStyle/>
        <a:p>
          <a:endParaRPr lang="en-US"/>
        </a:p>
      </dgm:t>
    </dgm:pt>
    <dgm:pt modelId="{F438BBDA-58FA-460A-90BE-8A211C943E6A}" type="sibTrans" cxnId="{7331DC3E-5361-4B97-8707-C861313B50CA}">
      <dgm:prSet/>
      <dgm:spPr/>
      <dgm:t>
        <a:bodyPr/>
        <a:lstStyle/>
        <a:p>
          <a:endParaRPr lang="en-US"/>
        </a:p>
      </dgm:t>
    </dgm:pt>
    <dgm:pt modelId="{D0AEEEBE-A88A-4AB3-9E28-EEF30C8C1D0D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endParaRPr lang="en-US" dirty="0"/>
        </a:p>
        <a:p>
          <a:pPr algn="ctr"/>
          <a:r>
            <a:rPr lang="en-US" dirty="0"/>
            <a:t>- Main Changes: </a:t>
          </a:r>
        </a:p>
        <a:p>
          <a:pPr algn="ctr"/>
          <a:r>
            <a:rPr lang="en-US" dirty="0"/>
            <a:t>Fund Levels</a:t>
          </a:r>
        </a:p>
        <a:p>
          <a:pPr algn="ctr"/>
          <a:endParaRPr lang="en-US" dirty="0"/>
        </a:p>
        <a:p>
          <a:pPr algn="ctr"/>
          <a:r>
            <a:rPr lang="en-US" dirty="0"/>
            <a:t>- New Terminology</a:t>
          </a:r>
        </a:p>
        <a:p>
          <a:pPr algn="ctr"/>
          <a:endParaRPr lang="en-US" dirty="0"/>
        </a:p>
        <a:p>
          <a:pPr algn="ctr"/>
          <a:r>
            <a:rPr lang="en-US" dirty="0"/>
            <a:t>- Reference Sheet</a:t>
          </a:r>
        </a:p>
      </dgm:t>
    </dgm:pt>
    <dgm:pt modelId="{3C3A5D35-451B-4A0F-8EEA-198C99014AD9}" type="parTrans" cxnId="{12667897-8974-41A8-9E5A-DD823C4B71CB}">
      <dgm:prSet/>
      <dgm:spPr/>
      <dgm:t>
        <a:bodyPr/>
        <a:lstStyle/>
        <a:p>
          <a:endParaRPr lang="en-US"/>
        </a:p>
      </dgm:t>
    </dgm:pt>
    <dgm:pt modelId="{5A72D954-1239-4BE1-884F-97894E180401}" type="sibTrans" cxnId="{12667897-8974-41A8-9E5A-DD823C4B71CB}">
      <dgm:prSet/>
      <dgm:spPr/>
      <dgm:t>
        <a:bodyPr/>
        <a:lstStyle/>
        <a:p>
          <a:endParaRPr lang="en-US"/>
        </a:p>
      </dgm:t>
    </dgm:pt>
    <dgm:pt modelId="{5A98E319-6EEF-4631-AB1D-FECB42E79870}" type="pres">
      <dgm:prSet presAssocID="{4549BAE3-54AF-4D87-B4D0-CAE74B947BF3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E6D8FE1C-ABDD-4A25-8DB9-87975F18FF70}" type="pres">
      <dgm:prSet presAssocID="{A40EB38C-88E1-4B4E-BC95-ACC06112F8BE}" presName="ChildAccent2" presStyleCnt="0"/>
      <dgm:spPr/>
    </dgm:pt>
    <dgm:pt modelId="{2967CEA0-8555-4EB4-ADF8-65BDAD59677A}" type="pres">
      <dgm:prSet presAssocID="{A40EB38C-88E1-4B4E-BC95-ACC06112F8BE}" presName="ChildAccent" presStyleLbl="alignImgPlace1" presStyleIdx="0" presStyleCnt="2" custScaleX="127990" custLinFactNeighborX="36058" custLinFactNeighborY="-219"/>
      <dgm:spPr/>
    </dgm:pt>
    <dgm:pt modelId="{2959A831-8173-4C25-8733-945D1685FF93}" type="pres">
      <dgm:prSet presAssocID="{A40EB38C-88E1-4B4E-BC95-ACC06112F8B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AA05694-0D69-4DE3-A1CA-09F1E69EAD5E}" type="pres">
      <dgm:prSet presAssocID="{A40EB38C-88E1-4B4E-BC95-ACC06112F8BE}" presName="Parent2" presStyleLbl="node1" presStyleIdx="0" presStyleCnt="2" custScaleX="133166" custScaleY="85229" custLinFactNeighborX="36524" custLinFactNeighborY="8752">
        <dgm:presLayoutVars>
          <dgm:chMax val="2"/>
          <dgm:chPref val="1"/>
          <dgm:bulletEnabled val="1"/>
        </dgm:presLayoutVars>
      </dgm:prSet>
      <dgm:spPr/>
    </dgm:pt>
    <dgm:pt modelId="{10B11EF1-65E3-4177-A2DF-1AC16EA88E01}" type="pres">
      <dgm:prSet presAssocID="{55DD044B-BD81-4AF4-BE31-0376843FE45C}" presName="ChildAccent1" presStyleCnt="0"/>
      <dgm:spPr/>
    </dgm:pt>
    <dgm:pt modelId="{7EF70CD0-5197-4ACE-9778-8C321D3ECA04}" type="pres">
      <dgm:prSet presAssocID="{55DD044B-BD81-4AF4-BE31-0376843FE45C}" presName="ChildAccent" presStyleLbl="alignImgPlace1" presStyleIdx="1" presStyleCnt="2" custScaleX="137702" custScaleY="105029"/>
      <dgm:spPr/>
    </dgm:pt>
    <dgm:pt modelId="{0AC66250-CD43-4366-B3A1-D6BC8E9EA98F}" type="pres">
      <dgm:prSet presAssocID="{55DD044B-BD81-4AF4-BE31-0376843FE45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A5CA928-52CA-40C3-9B66-9D352B9AA441}" type="pres">
      <dgm:prSet presAssocID="{55DD044B-BD81-4AF4-BE31-0376843FE45C}" presName="Parent1" presStyleLbl="node1" presStyleIdx="1" presStyleCnt="2" custScaleX="136830">
        <dgm:presLayoutVars>
          <dgm:chMax val="2"/>
          <dgm:chPref val="1"/>
          <dgm:bulletEnabled val="1"/>
        </dgm:presLayoutVars>
      </dgm:prSet>
      <dgm:spPr/>
    </dgm:pt>
  </dgm:ptLst>
  <dgm:cxnLst>
    <dgm:cxn modelId="{B293840B-AC6E-4023-B9EB-67B218FA415E}" type="presOf" srcId="{85784688-FBA5-4B33-87FA-083DF2F92011}" destId="{7EF70CD0-5197-4ACE-9778-8C321D3ECA04}" srcOrd="0" destOrd="0" presId="urn:microsoft.com/office/officeart/2011/layout/InterconnectedBlockProcess"/>
    <dgm:cxn modelId="{0FAB9013-33A9-40F9-9589-33340043122C}" srcId="{55DD044B-BD81-4AF4-BE31-0376843FE45C}" destId="{85784688-FBA5-4B33-87FA-083DF2F92011}" srcOrd="0" destOrd="0" parTransId="{C3C7E57C-7483-465E-A987-BD9C7F5AD18A}" sibTransId="{B7A0D018-8C0E-47EB-BBE2-83E31CCA0BE6}"/>
    <dgm:cxn modelId="{7331DC3E-5361-4B97-8707-C861313B50CA}" srcId="{4549BAE3-54AF-4D87-B4D0-CAE74B947BF3}" destId="{A40EB38C-88E1-4B4E-BC95-ACC06112F8BE}" srcOrd="1" destOrd="0" parTransId="{BF075F45-47E2-4C25-8454-759E5FC2201B}" sibTransId="{F438BBDA-58FA-460A-90BE-8A211C943E6A}"/>
    <dgm:cxn modelId="{ACB65544-8783-4270-AFFF-AB2772394559}" type="presOf" srcId="{85784688-FBA5-4B33-87FA-083DF2F92011}" destId="{0AC66250-CD43-4366-B3A1-D6BC8E9EA98F}" srcOrd="1" destOrd="0" presId="urn:microsoft.com/office/officeart/2011/layout/InterconnectedBlockProcess"/>
    <dgm:cxn modelId="{202DA654-BAF9-4852-AB9F-DEC771B9F846}" type="presOf" srcId="{D0AEEEBE-A88A-4AB3-9E28-EEF30C8C1D0D}" destId="{2959A831-8173-4C25-8733-945D1685FF93}" srcOrd="1" destOrd="0" presId="urn:microsoft.com/office/officeart/2011/layout/InterconnectedBlockProcess"/>
    <dgm:cxn modelId="{21F54385-B4A5-48CD-A4D7-2C057C933988}" srcId="{4549BAE3-54AF-4D87-B4D0-CAE74B947BF3}" destId="{55DD044B-BD81-4AF4-BE31-0376843FE45C}" srcOrd="0" destOrd="0" parTransId="{6C8E8422-E3BF-46A4-9EBC-A06EDEC62B2E}" sibTransId="{6A4B79E1-121F-4C76-B99B-8EAA01905BD5}"/>
    <dgm:cxn modelId="{C5CCC492-5C02-440D-B3CD-4CB7DAB954FE}" type="presOf" srcId="{A40EB38C-88E1-4B4E-BC95-ACC06112F8BE}" destId="{1AA05694-0D69-4DE3-A1CA-09F1E69EAD5E}" srcOrd="0" destOrd="0" presId="urn:microsoft.com/office/officeart/2011/layout/InterconnectedBlockProcess"/>
    <dgm:cxn modelId="{12667897-8974-41A8-9E5A-DD823C4B71CB}" srcId="{A40EB38C-88E1-4B4E-BC95-ACC06112F8BE}" destId="{D0AEEEBE-A88A-4AB3-9E28-EEF30C8C1D0D}" srcOrd="0" destOrd="0" parTransId="{3C3A5D35-451B-4A0F-8EEA-198C99014AD9}" sibTransId="{5A72D954-1239-4BE1-884F-97894E180401}"/>
    <dgm:cxn modelId="{018496A5-AB21-4AA5-BD3F-80AC95D34B60}" type="presOf" srcId="{4549BAE3-54AF-4D87-B4D0-CAE74B947BF3}" destId="{5A98E319-6EEF-4631-AB1D-FECB42E79870}" srcOrd="0" destOrd="0" presId="urn:microsoft.com/office/officeart/2011/layout/InterconnectedBlockProcess"/>
    <dgm:cxn modelId="{57EB81AB-A580-4A50-BE08-31B16941AF77}" type="presOf" srcId="{55DD044B-BD81-4AF4-BE31-0376843FE45C}" destId="{3A5CA928-52CA-40C3-9B66-9D352B9AA441}" srcOrd="0" destOrd="0" presId="urn:microsoft.com/office/officeart/2011/layout/InterconnectedBlockProcess"/>
    <dgm:cxn modelId="{865306F4-DB81-4E7A-9005-16F40D9616CA}" type="presOf" srcId="{D0AEEEBE-A88A-4AB3-9E28-EEF30C8C1D0D}" destId="{2967CEA0-8555-4EB4-ADF8-65BDAD59677A}" srcOrd="0" destOrd="0" presId="urn:microsoft.com/office/officeart/2011/layout/InterconnectedBlockProcess"/>
    <dgm:cxn modelId="{E9F002CC-C6C4-4CA8-86CE-F8F59BC2D1B7}" type="presParOf" srcId="{5A98E319-6EEF-4631-AB1D-FECB42E79870}" destId="{E6D8FE1C-ABDD-4A25-8DB9-87975F18FF70}" srcOrd="0" destOrd="0" presId="urn:microsoft.com/office/officeart/2011/layout/InterconnectedBlockProcess"/>
    <dgm:cxn modelId="{7A7C25EC-559D-4910-B921-0762C8E6B2B0}" type="presParOf" srcId="{E6D8FE1C-ABDD-4A25-8DB9-87975F18FF70}" destId="{2967CEA0-8555-4EB4-ADF8-65BDAD59677A}" srcOrd="0" destOrd="0" presId="urn:microsoft.com/office/officeart/2011/layout/InterconnectedBlockProcess"/>
    <dgm:cxn modelId="{21CE77CA-5F37-4B10-8CB0-9B09D29AE4F2}" type="presParOf" srcId="{5A98E319-6EEF-4631-AB1D-FECB42E79870}" destId="{2959A831-8173-4C25-8733-945D1685FF93}" srcOrd="1" destOrd="0" presId="urn:microsoft.com/office/officeart/2011/layout/InterconnectedBlockProcess"/>
    <dgm:cxn modelId="{38D45DA1-5259-44B9-B209-EC5D9AB848D1}" type="presParOf" srcId="{5A98E319-6EEF-4631-AB1D-FECB42E79870}" destId="{1AA05694-0D69-4DE3-A1CA-09F1E69EAD5E}" srcOrd="2" destOrd="0" presId="urn:microsoft.com/office/officeart/2011/layout/InterconnectedBlockProcess"/>
    <dgm:cxn modelId="{3050472D-9B8A-47FD-8497-B1B15E9F490E}" type="presParOf" srcId="{5A98E319-6EEF-4631-AB1D-FECB42E79870}" destId="{10B11EF1-65E3-4177-A2DF-1AC16EA88E01}" srcOrd="3" destOrd="0" presId="urn:microsoft.com/office/officeart/2011/layout/InterconnectedBlockProcess"/>
    <dgm:cxn modelId="{18BDC601-8F93-4F11-9593-C181485A8904}" type="presParOf" srcId="{10B11EF1-65E3-4177-A2DF-1AC16EA88E01}" destId="{7EF70CD0-5197-4ACE-9778-8C321D3ECA04}" srcOrd="0" destOrd="0" presId="urn:microsoft.com/office/officeart/2011/layout/InterconnectedBlockProcess"/>
    <dgm:cxn modelId="{B150EDE4-6470-49B1-B9FB-22F7B4D3EF79}" type="presParOf" srcId="{5A98E319-6EEF-4631-AB1D-FECB42E79870}" destId="{0AC66250-CD43-4366-B3A1-D6BC8E9EA98F}" srcOrd="4" destOrd="0" presId="urn:microsoft.com/office/officeart/2011/layout/InterconnectedBlockProcess"/>
    <dgm:cxn modelId="{6A5AFAD3-E6C6-40C6-9442-9AEF7031E38B}" type="presParOf" srcId="{5A98E319-6EEF-4631-AB1D-FECB42E79870}" destId="{3A5CA928-52CA-40C3-9B66-9D352B9AA441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A1E85A-2B6D-42B4-B4DA-9E1A6C7013CD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7FDD211-12B4-4E17-A9B8-0D31E4E2E62C}">
      <dgm:prSet phldrT="[Text]"/>
      <dgm:spPr/>
      <dgm:t>
        <a:bodyPr/>
        <a:lstStyle/>
        <a:p>
          <a:pPr>
            <a:buFontTx/>
            <a:buChar char="-"/>
          </a:pPr>
          <a:r>
            <a:rPr lang="en-US" dirty="0"/>
            <a:t>Opportunity to rebuild our current reports because they all need to be updated.</a:t>
          </a:r>
        </a:p>
        <a:p>
          <a:pPr>
            <a:buFontTx/>
            <a:buChar char="-"/>
          </a:pPr>
          <a:endParaRPr lang="en-US" dirty="0"/>
        </a:p>
        <a:p>
          <a:pPr>
            <a:buFontTx/>
            <a:buChar char="-"/>
          </a:pPr>
          <a:endParaRPr lang="en-US" dirty="0"/>
        </a:p>
        <a:p>
          <a:pPr>
            <a:buFontTx/>
            <a:buChar char="-"/>
          </a:pPr>
          <a:r>
            <a:rPr lang="en-US" dirty="0"/>
            <a:t>Different ways to roll up the data: By Location, By spending authority, By Department, By fund types. </a:t>
          </a:r>
        </a:p>
        <a:p>
          <a:pPr>
            <a:buFontTx/>
            <a:buChar char="-"/>
          </a:pPr>
          <a:endParaRPr lang="en-US" dirty="0"/>
        </a:p>
        <a:p>
          <a:pPr>
            <a:buFontTx/>
            <a:buChar char="-"/>
          </a:pPr>
          <a:r>
            <a:rPr lang="en-US" dirty="0"/>
            <a:t>The new banner is going to be easier to learn for new user. Friendlier window based environment.</a:t>
          </a:r>
        </a:p>
      </dgm:t>
    </dgm:pt>
    <dgm:pt modelId="{315DCB9C-40CD-4E91-AA89-903E4459A651}" type="parTrans" cxnId="{DF989C9E-789E-411F-97A8-FA0BDFB9D211}">
      <dgm:prSet/>
      <dgm:spPr/>
      <dgm:t>
        <a:bodyPr/>
        <a:lstStyle/>
        <a:p>
          <a:endParaRPr lang="en-US"/>
        </a:p>
      </dgm:t>
    </dgm:pt>
    <dgm:pt modelId="{FB08C584-EAFF-4432-8E9D-69DA98383C98}" type="sibTrans" cxnId="{DF989C9E-789E-411F-97A8-FA0BDFB9D211}">
      <dgm:prSet/>
      <dgm:spPr/>
      <dgm:t>
        <a:bodyPr/>
        <a:lstStyle/>
        <a:p>
          <a:endParaRPr lang="en-US"/>
        </a:p>
      </dgm:t>
    </dgm:pt>
    <dgm:pt modelId="{A9F9CB07-6B20-46E5-BFB4-54F41E3EC7EF}">
      <dgm:prSet phldrT="[Text]"/>
      <dgm:spPr/>
      <dgm:t>
        <a:bodyPr/>
        <a:lstStyle/>
        <a:p>
          <a:pPr>
            <a:buFontTx/>
            <a:buChar char="-"/>
          </a:pPr>
          <a:r>
            <a:rPr lang="en-US" dirty="0"/>
            <a:t>Slow beginning of year with Chart V Conversion activities at the top of the regular year end activities.</a:t>
          </a:r>
        </a:p>
        <a:p>
          <a:pPr>
            <a:buFontTx/>
            <a:buChar char="-"/>
          </a:pPr>
          <a:r>
            <a:rPr lang="en-US" i="1" dirty="0">
              <a:solidFill>
                <a:srgbClr val="FF0000"/>
              </a:solidFill>
            </a:rPr>
            <a:t>Rollover balances. Sept-15</a:t>
          </a:r>
        </a:p>
        <a:p>
          <a:pPr>
            <a:buFontTx/>
            <a:buChar char="-"/>
          </a:pPr>
          <a:endParaRPr lang="en-US" dirty="0"/>
        </a:p>
        <a:p>
          <a:pPr>
            <a:buFontTx/>
            <a:buChar char="-"/>
          </a:pPr>
          <a:r>
            <a:rPr lang="en-US" dirty="0"/>
            <a:t>Argos is the new reporting system and requires good excel skills that our staff need to master. </a:t>
          </a:r>
        </a:p>
        <a:p>
          <a:pPr>
            <a:buFontTx/>
            <a:buChar char="-"/>
          </a:pPr>
          <a:endParaRPr lang="en-US" dirty="0"/>
        </a:p>
        <a:p>
          <a:pPr>
            <a:buFontTx/>
            <a:buChar char="-"/>
          </a:pPr>
          <a:r>
            <a:rPr lang="en-US" dirty="0"/>
            <a:t>Limited IT Resources to convert old banner reports and build new Argos Reports</a:t>
          </a:r>
        </a:p>
      </dgm:t>
    </dgm:pt>
    <dgm:pt modelId="{AF018E4D-F8EA-4CC5-9961-51ECBC1166DA}" type="parTrans" cxnId="{CA2888B8-F892-4DE0-8E89-F1F9B678619D}">
      <dgm:prSet/>
      <dgm:spPr/>
      <dgm:t>
        <a:bodyPr/>
        <a:lstStyle/>
        <a:p>
          <a:endParaRPr lang="en-US"/>
        </a:p>
      </dgm:t>
    </dgm:pt>
    <dgm:pt modelId="{889E8262-7431-4272-84E5-939D62F65E94}" type="sibTrans" cxnId="{CA2888B8-F892-4DE0-8E89-F1F9B678619D}">
      <dgm:prSet/>
      <dgm:spPr/>
      <dgm:t>
        <a:bodyPr/>
        <a:lstStyle/>
        <a:p>
          <a:endParaRPr lang="en-US"/>
        </a:p>
      </dgm:t>
    </dgm:pt>
    <dgm:pt modelId="{CED44CD7-0394-4A24-BF48-2E65E888DCD9}" type="pres">
      <dgm:prSet presAssocID="{E5A1E85A-2B6D-42B4-B4DA-9E1A6C7013CD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E8E4C356-0278-4784-8BF9-ACEA271AB4AA}" type="pres">
      <dgm:prSet presAssocID="{E5A1E85A-2B6D-42B4-B4DA-9E1A6C7013CD}" presName="Background" presStyleLbl="bgImgPlace1" presStyleIdx="0" presStyleCnt="1"/>
      <dgm:spPr>
        <a:solidFill>
          <a:schemeClr val="bg1">
            <a:lumMod val="85000"/>
          </a:schemeClr>
        </a:solidFill>
      </dgm:spPr>
    </dgm:pt>
    <dgm:pt modelId="{17D9E816-B076-400F-8EAE-81F426C2B455}" type="pres">
      <dgm:prSet presAssocID="{E5A1E85A-2B6D-42B4-B4DA-9E1A6C7013CD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EC669E7-D28D-4028-8FC3-7C7F5BD6ECA5}" type="pres">
      <dgm:prSet presAssocID="{E5A1E85A-2B6D-42B4-B4DA-9E1A6C7013CD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2FAC80B3-6BE0-4DB9-88ED-83B2D88A96FE}" type="pres">
      <dgm:prSet presAssocID="{E5A1E85A-2B6D-42B4-B4DA-9E1A6C7013CD}" presName="Plus" presStyleLbl="alignNode1" presStyleIdx="0" presStyleCnt="2"/>
      <dgm:spPr>
        <a:solidFill>
          <a:srgbClr val="DC9F30"/>
        </a:solidFill>
      </dgm:spPr>
    </dgm:pt>
    <dgm:pt modelId="{F32F5F42-BAB0-4923-BA9D-F8679B7A496F}" type="pres">
      <dgm:prSet presAssocID="{E5A1E85A-2B6D-42B4-B4DA-9E1A6C7013CD}" presName="Minus" presStyleLbl="alignNode1" presStyleIdx="1" presStyleCnt="2"/>
      <dgm:spPr>
        <a:solidFill>
          <a:srgbClr val="DC9F30"/>
        </a:solidFill>
      </dgm:spPr>
    </dgm:pt>
    <dgm:pt modelId="{3463DD50-B175-45D4-8B7E-659BEA559A41}" type="pres">
      <dgm:prSet presAssocID="{E5A1E85A-2B6D-42B4-B4DA-9E1A6C7013CD}" presName="Divider" presStyleLbl="parChTrans1D1" presStyleIdx="0" presStyleCnt="1"/>
      <dgm:spPr/>
    </dgm:pt>
  </dgm:ptLst>
  <dgm:cxnLst>
    <dgm:cxn modelId="{DF989C9E-789E-411F-97A8-FA0BDFB9D211}" srcId="{E5A1E85A-2B6D-42B4-B4DA-9E1A6C7013CD}" destId="{D7FDD211-12B4-4E17-A9B8-0D31E4E2E62C}" srcOrd="0" destOrd="0" parTransId="{315DCB9C-40CD-4E91-AA89-903E4459A651}" sibTransId="{FB08C584-EAFF-4432-8E9D-69DA98383C98}"/>
    <dgm:cxn modelId="{CA2888B8-F892-4DE0-8E89-F1F9B678619D}" srcId="{E5A1E85A-2B6D-42B4-B4DA-9E1A6C7013CD}" destId="{A9F9CB07-6B20-46E5-BFB4-54F41E3EC7EF}" srcOrd="1" destOrd="0" parTransId="{AF018E4D-F8EA-4CC5-9961-51ECBC1166DA}" sibTransId="{889E8262-7431-4272-84E5-939D62F65E94}"/>
    <dgm:cxn modelId="{7547D5E3-5DFE-4EF4-A623-3F3D62401BEC}" type="presOf" srcId="{D7FDD211-12B4-4E17-A9B8-0D31E4E2E62C}" destId="{17D9E816-B076-400F-8EAE-81F426C2B455}" srcOrd="0" destOrd="0" presId="urn:microsoft.com/office/officeart/2009/3/layout/PlusandMinus"/>
    <dgm:cxn modelId="{030350F8-8B68-4A2A-93B1-5A4B5B08FF96}" type="presOf" srcId="{E5A1E85A-2B6D-42B4-B4DA-9E1A6C7013CD}" destId="{CED44CD7-0394-4A24-BF48-2E65E888DCD9}" srcOrd="0" destOrd="0" presId="urn:microsoft.com/office/officeart/2009/3/layout/PlusandMinus"/>
    <dgm:cxn modelId="{F29C4BFA-C076-49E3-9B39-E5DE8D861D7F}" type="presOf" srcId="{A9F9CB07-6B20-46E5-BFB4-54F41E3EC7EF}" destId="{FEC669E7-D28D-4028-8FC3-7C7F5BD6ECA5}" srcOrd="0" destOrd="0" presId="urn:microsoft.com/office/officeart/2009/3/layout/PlusandMinus"/>
    <dgm:cxn modelId="{52BD39BF-7713-4E7A-B1B5-96F1D80AF5E7}" type="presParOf" srcId="{CED44CD7-0394-4A24-BF48-2E65E888DCD9}" destId="{E8E4C356-0278-4784-8BF9-ACEA271AB4AA}" srcOrd="0" destOrd="0" presId="urn:microsoft.com/office/officeart/2009/3/layout/PlusandMinus"/>
    <dgm:cxn modelId="{2E86F1DB-6B40-4BF5-A41E-F8382593A254}" type="presParOf" srcId="{CED44CD7-0394-4A24-BF48-2E65E888DCD9}" destId="{17D9E816-B076-400F-8EAE-81F426C2B455}" srcOrd="1" destOrd="0" presId="urn:microsoft.com/office/officeart/2009/3/layout/PlusandMinus"/>
    <dgm:cxn modelId="{71A7554F-9516-44CE-91E9-38EFFCDF6831}" type="presParOf" srcId="{CED44CD7-0394-4A24-BF48-2E65E888DCD9}" destId="{FEC669E7-D28D-4028-8FC3-7C7F5BD6ECA5}" srcOrd="2" destOrd="0" presId="urn:microsoft.com/office/officeart/2009/3/layout/PlusandMinus"/>
    <dgm:cxn modelId="{9876D618-7B6C-4603-85E2-C9A2B0A7FFFD}" type="presParOf" srcId="{CED44CD7-0394-4A24-BF48-2E65E888DCD9}" destId="{2FAC80B3-6BE0-4DB9-88ED-83B2D88A96FE}" srcOrd="3" destOrd="0" presId="urn:microsoft.com/office/officeart/2009/3/layout/PlusandMinus"/>
    <dgm:cxn modelId="{202D5067-D26F-409A-8224-F01708F98807}" type="presParOf" srcId="{CED44CD7-0394-4A24-BF48-2E65E888DCD9}" destId="{F32F5F42-BAB0-4923-BA9D-F8679B7A496F}" srcOrd="4" destOrd="0" presId="urn:microsoft.com/office/officeart/2009/3/layout/PlusandMinus"/>
    <dgm:cxn modelId="{2455DBBE-7FDC-472D-B4AD-31668444A4E1}" type="presParOf" srcId="{CED44CD7-0394-4A24-BF48-2E65E888DCD9}" destId="{3463DD50-B175-45D4-8B7E-659BEA559A41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E84F89-4D88-4AAD-9746-4627DEAFE960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Admin Service Team </a:t>
          </a:r>
        </a:p>
        <a:p>
          <a:r>
            <a:rPr lang="en-US" dirty="0">
              <a:solidFill>
                <a:schemeClr val="tx1"/>
              </a:solidFill>
            </a:rPr>
            <a:t>40+ People</a:t>
          </a:r>
        </a:p>
      </dgm:t>
    </dgm:pt>
    <dgm:pt modelId="{C2D9A651-7ABE-4FA4-90A9-5310CBF7D5CF}" type="parTrans" cxnId="{487D5A93-CA0C-404D-9C83-C08EEAB35EF0}">
      <dgm:prSet/>
      <dgm:spPr/>
      <dgm:t>
        <a:bodyPr/>
        <a:lstStyle/>
        <a:p>
          <a:endParaRPr lang="en-US"/>
        </a:p>
      </dgm:t>
    </dgm:pt>
    <dgm:pt modelId="{FAB224D9-F0D6-40FC-AEB1-B3376F0B206E}" type="sibTrans" cxnId="{487D5A93-CA0C-404D-9C83-C08EEAB35EF0}">
      <dgm:prSet/>
      <dgm:spPr/>
      <dgm:t>
        <a:bodyPr/>
        <a:lstStyle/>
        <a:p>
          <a:endParaRPr lang="en-US"/>
        </a:p>
      </dgm:t>
    </dgm:pt>
    <dgm:pt modelId="{7E6D65C5-238D-4573-A4E6-9965F5411FC6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Finance Specialists</a:t>
          </a:r>
        </a:p>
      </dgm:t>
    </dgm:pt>
    <dgm:pt modelId="{65ABAE73-0220-44C4-B5D7-D94A3FD9658E}" type="parTrans" cxnId="{8E97382D-72A4-4AD2-AA02-FA45D7D75204}">
      <dgm:prSet/>
      <dgm:spPr/>
      <dgm:t>
        <a:bodyPr/>
        <a:lstStyle/>
        <a:p>
          <a:endParaRPr lang="en-US"/>
        </a:p>
      </dgm:t>
    </dgm:pt>
    <dgm:pt modelId="{488ED8C2-3B70-44AD-A63C-45752F69948F}" type="sibTrans" cxnId="{8E97382D-72A4-4AD2-AA02-FA45D7D75204}">
      <dgm:prSet/>
      <dgm:spPr/>
      <dgm:t>
        <a:bodyPr/>
        <a:lstStyle/>
        <a:p>
          <a:endParaRPr lang="en-US"/>
        </a:p>
      </dgm:t>
    </dgm:pt>
    <dgm:pt modelId="{9030F721-396F-4A2D-A418-3433B41C616E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Admin Assistants</a:t>
          </a:r>
        </a:p>
      </dgm:t>
    </dgm:pt>
    <dgm:pt modelId="{3765D7AA-4104-4610-A843-26DD7C9D328C}" type="parTrans" cxnId="{70B870A1-E963-40AC-9595-B6DB33696A76}">
      <dgm:prSet/>
      <dgm:spPr/>
      <dgm:t>
        <a:bodyPr/>
        <a:lstStyle/>
        <a:p>
          <a:endParaRPr lang="en-US"/>
        </a:p>
      </dgm:t>
    </dgm:pt>
    <dgm:pt modelId="{D1E8C6DD-6DFF-4A1D-8143-8095A0C6200D}" type="sibTrans" cxnId="{70B870A1-E963-40AC-9595-B6DB33696A76}">
      <dgm:prSet/>
      <dgm:spPr/>
      <dgm:t>
        <a:bodyPr/>
        <a:lstStyle/>
        <a:p>
          <a:endParaRPr lang="en-US"/>
        </a:p>
      </dgm:t>
    </dgm:pt>
    <dgm:pt modelId="{4FD2350C-06DD-4007-97E7-7C5A922A7630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Grant Management Office</a:t>
          </a:r>
        </a:p>
      </dgm:t>
    </dgm:pt>
    <dgm:pt modelId="{63A27D62-C519-4997-B854-FFB1E5083618}" type="parTrans" cxnId="{4062F11C-85AF-4952-8A19-B2AE9B74A321}">
      <dgm:prSet/>
      <dgm:spPr/>
      <dgm:t>
        <a:bodyPr/>
        <a:lstStyle/>
        <a:p>
          <a:endParaRPr lang="en-US"/>
        </a:p>
      </dgm:t>
    </dgm:pt>
    <dgm:pt modelId="{6B554F43-E83D-4737-90E2-D1D3F9171A58}" type="sibTrans" cxnId="{4062F11C-85AF-4952-8A19-B2AE9B74A321}">
      <dgm:prSet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  <dgm:pt modelId="{6B78C8F9-B9CE-4B6F-B8C5-F526FD1D5E0F}" type="pres">
      <dgm:prSet presAssocID="{2FE84F89-4D88-4AAD-9746-4627DEAFE960}" presName="node" presStyleLbl="node1" presStyleIdx="0" presStyleCnt="1">
        <dgm:presLayoutVars>
          <dgm:bulletEnabled val="1"/>
        </dgm:presLayoutVars>
      </dgm:prSet>
      <dgm:spPr/>
    </dgm:pt>
  </dgm:ptLst>
  <dgm:cxnLst>
    <dgm:cxn modelId="{4062F11C-85AF-4952-8A19-B2AE9B74A321}" srcId="{2FE84F89-4D88-4AAD-9746-4627DEAFE960}" destId="{4FD2350C-06DD-4007-97E7-7C5A922A7630}" srcOrd="2" destOrd="0" parTransId="{63A27D62-C519-4997-B854-FFB1E5083618}" sibTransId="{6B554F43-E83D-4737-90E2-D1D3F9171A58}"/>
    <dgm:cxn modelId="{8E97382D-72A4-4AD2-AA02-FA45D7D75204}" srcId="{2FE84F89-4D88-4AAD-9746-4627DEAFE960}" destId="{7E6D65C5-238D-4573-A4E6-9965F5411FC6}" srcOrd="0" destOrd="0" parTransId="{65ABAE73-0220-44C4-B5D7-D94A3FD9658E}" sibTransId="{488ED8C2-3B70-44AD-A63C-45752F69948F}"/>
    <dgm:cxn modelId="{91E55344-CC7F-4671-932F-BF8137943C30}" type="presOf" srcId="{7E6D65C5-238D-4573-A4E6-9965F5411FC6}" destId="{6B78C8F9-B9CE-4B6F-B8C5-F526FD1D5E0F}" srcOrd="0" destOrd="1" presId="urn:microsoft.com/office/officeart/2005/8/layout/hList6"/>
    <dgm:cxn modelId="{BA07B46E-410C-4B00-9E6E-99001B00CB70}" type="presOf" srcId="{9030F721-396F-4A2D-A418-3433B41C616E}" destId="{6B78C8F9-B9CE-4B6F-B8C5-F526FD1D5E0F}" srcOrd="0" destOrd="2" presId="urn:microsoft.com/office/officeart/2005/8/layout/hList6"/>
    <dgm:cxn modelId="{487D5A93-CA0C-404D-9C83-C08EEAB35EF0}" srcId="{1FB28F9B-C1A6-475D-A276-453A9D305873}" destId="{2FE84F89-4D88-4AAD-9746-4627DEAFE960}" srcOrd="0" destOrd="0" parTransId="{C2D9A651-7ABE-4FA4-90A9-5310CBF7D5CF}" sibTransId="{FAB224D9-F0D6-40FC-AEB1-B3376F0B206E}"/>
    <dgm:cxn modelId="{60081B98-D948-4F73-80AD-AEA8E0DB13E8}" type="presOf" srcId="{2FE84F89-4D88-4AAD-9746-4627DEAFE960}" destId="{6B78C8F9-B9CE-4B6F-B8C5-F526FD1D5E0F}" srcOrd="0" destOrd="0" presId="urn:microsoft.com/office/officeart/2005/8/layout/hList6"/>
    <dgm:cxn modelId="{70B870A1-E963-40AC-9595-B6DB33696A76}" srcId="{2FE84F89-4D88-4AAD-9746-4627DEAFE960}" destId="{9030F721-396F-4A2D-A418-3433B41C616E}" srcOrd="1" destOrd="0" parTransId="{3765D7AA-4104-4610-A843-26DD7C9D328C}" sibTransId="{D1E8C6DD-6DFF-4A1D-8143-8095A0C6200D}"/>
    <dgm:cxn modelId="{5E7BDED4-22DD-4104-ADCD-9D37F51B34EC}" type="presOf" srcId="{1FB28F9B-C1A6-475D-A276-453A9D305873}" destId="{6E2CBC85-5ECC-4F71-8A09-C73E802CB53C}" srcOrd="0" destOrd="0" presId="urn:microsoft.com/office/officeart/2005/8/layout/hList6"/>
    <dgm:cxn modelId="{B2EC93F5-CB57-4998-BF6E-CD43A2CD1422}" type="presOf" srcId="{4FD2350C-06DD-4007-97E7-7C5A922A7630}" destId="{6B78C8F9-B9CE-4B6F-B8C5-F526FD1D5E0F}" srcOrd="0" destOrd="3" presId="urn:microsoft.com/office/officeart/2005/8/layout/hList6"/>
    <dgm:cxn modelId="{EEC9FB98-D0AB-4593-9B62-789FA51EBF30}" type="presParOf" srcId="{6E2CBC85-5ECC-4F71-8A09-C73E802CB53C}" destId="{6B78C8F9-B9CE-4B6F-B8C5-F526FD1D5E0F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49BAE3-54AF-4D87-B4D0-CAE74B947BF3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DD044B-BD81-4AF4-BE31-0376843FE45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Communication</a:t>
          </a:r>
        </a:p>
      </dgm:t>
    </dgm:pt>
    <dgm:pt modelId="{6C8E8422-E3BF-46A4-9EBC-A06EDEC62B2E}" type="parTrans" cxnId="{21F54385-B4A5-48CD-A4D7-2C057C933988}">
      <dgm:prSet/>
      <dgm:spPr/>
      <dgm:t>
        <a:bodyPr/>
        <a:lstStyle/>
        <a:p>
          <a:endParaRPr lang="en-US"/>
        </a:p>
      </dgm:t>
    </dgm:pt>
    <dgm:pt modelId="{6A4B79E1-121F-4C76-B99B-8EAA01905BD5}" type="sibTrans" cxnId="{21F54385-B4A5-48CD-A4D7-2C057C933988}">
      <dgm:prSet/>
      <dgm:spPr/>
      <dgm:t>
        <a:bodyPr/>
        <a:lstStyle/>
        <a:p>
          <a:endParaRPr lang="en-US"/>
        </a:p>
      </dgm:t>
    </dgm:pt>
    <dgm:pt modelId="{85784688-FBA5-4B33-87FA-083DF2F92011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+mj-lt"/>
            <a:buAutoNum type="arabicPeriod"/>
          </a:pPr>
          <a:endParaRPr lang="en-US" dirty="0"/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-Timeline &amp; Updates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What? When? Why?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 Input from CUIIBO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- New Processes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- Reminders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-Q&amp;A Session</a:t>
          </a:r>
        </a:p>
        <a:p>
          <a:pPr algn="l">
            <a:lnSpc>
              <a:spcPct val="90000"/>
            </a:lnSpc>
            <a:buNone/>
          </a:pPr>
          <a:endParaRPr lang="en-US" dirty="0"/>
        </a:p>
        <a:p>
          <a:pPr algn="l">
            <a:lnSpc>
              <a:spcPct val="90000"/>
            </a:lnSpc>
            <a:buNone/>
          </a:pPr>
          <a:r>
            <a:rPr lang="en-US" dirty="0"/>
            <a:t>Get Alignment &amp; Change Grief</a:t>
          </a:r>
        </a:p>
        <a:p>
          <a:pPr algn="r">
            <a:lnSpc>
              <a:spcPct val="90000"/>
            </a:lnSpc>
            <a:buNone/>
          </a:pPr>
          <a:endParaRPr lang="en-US" dirty="0"/>
        </a:p>
      </dgm:t>
    </dgm:pt>
    <dgm:pt modelId="{C3C7E57C-7483-465E-A987-BD9C7F5AD18A}" type="parTrans" cxnId="{0FAB9013-33A9-40F9-9589-33340043122C}">
      <dgm:prSet/>
      <dgm:spPr/>
      <dgm:t>
        <a:bodyPr/>
        <a:lstStyle/>
        <a:p>
          <a:endParaRPr lang="en-US"/>
        </a:p>
      </dgm:t>
    </dgm:pt>
    <dgm:pt modelId="{B7A0D018-8C0E-47EB-BBE2-83E31CCA0BE6}" type="sibTrans" cxnId="{0FAB9013-33A9-40F9-9589-33340043122C}">
      <dgm:prSet/>
      <dgm:spPr/>
      <dgm:t>
        <a:bodyPr/>
        <a:lstStyle/>
        <a:p>
          <a:endParaRPr lang="en-US"/>
        </a:p>
      </dgm:t>
    </dgm:pt>
    <dgm:pt modelId="{A40EB38C-88E1-4B4E-BC95-ACC06112F8B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Training</a:t>
          </a:r>
        </a:p>
      </dgm:t>
    </dgm:pt>
    <dgm:pt modelId="{BF075F45-47E2-4C25-8454-759E5FC2201B}" type="parTrans" cxnId="{7331DC3E-5361-4B97-8707-C861313B50CA}">
      <dgm:prSet/>
      <dgm:spPr/>
      <dgm:t>
        <a:bodyPr/>
        <a:lstStyle/>
        <a:p>
          <a:endParaRPr lang="en-US"/>
        </a:p>
      </dgm:t>
    </dgm:pt>
    <dgm:pt modelId="{F438BBDA-58FA-460A-90BE-8A211C943E6A}" type="sibTrans" cxnId="{7331DC3E-5361-4B97-8707-C861313B50CA}">
      <dgm:prSet/>
      <dgm:spPr/>
      <dgm:t>
        <a:bodyPr/>
        <a:lstStyle/>
        <a:p>
          <a:endParaRPr lang="en-US"/>
        </a:p>
      </dgm:t>
    </dgm:pt>
    <dgm:pt modelId="{D0AEEEBE-A88A-4AB3-9E28-EEF30C8C1D0D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ctr">
            <a:lnSpc>
              <a:spcPct val="90000"/>
            </a:lnSpc>
          </a:pPr>
          <a:endParaRPr lang="en-US" dirty="0"/>
        </a:p>
        <a:p>
          <a:pPr algn="l">
            <a:lnSpc>
              <a:spcPct val="90000"/>
            </a:lnSpc>
          </a:pPr>
          <a:r>
            <a:rPr lang="en-US" dirty="0"/>
            <a:t>- Chart V in CALS</a:t>
          </a:r>
        </a:p>
        <a:p>
          <a:pPr algn="l">
            <a:lnSpc>
              <a:spcPct val="90000"/>
            </a:lnSpc>
          </a:pPr>
          <a:r>
            <a:rPr lang="en-US" dirty="0"/>
            <a:t>- Reference Sheet:</a:t>
          </a:r>
        </a:p>
        <a:p>
          <a:pPr algn="l">
            <a:lnSpc>
              <a:spcPct val="90000"/>
            </a:lnSpc>
          </a:pPr>
          <a:r>
            <a:rPr lang="en-US" dirty="0"/>
            <a:t>Project: Review Chart of Account</a:t>
          </a:r>
        </a:p>
        <a:p>
          <a:pPr algn="l">
            <a:lnSpc>
              <a:spcPct val="90000"/>
            </a:lnSpc>
          </a:pPr>
          <a:r>
            <a:rPr lang="en-US" dirty="0"/>
            <a:t>- Argos Navigating</a:t>
          </a:r>
        </a:p>
        <a:p>
          <a:pPr algn="l">
            <a:lnSpc>
              <a:spcPct val="90000"/>
            </a:lnSpc>
          </a:pPr>
          <a:r>
            <a:rPr lang="en-US" dirty="0"/>
            <a:t>- Excel Pivot tables</a:t>
          </a:r>
        </a:p>
        <a:p>
          <a:pPr algn="l">
            <a:lnSpc>
              <a:spcPct val="90000"/>
            </a:lnSpc>
          </a:pPr>
          <a:r>
            <a:rPr lang="en-US" dirty="0"/>
            <a:t>-Argos/ Banner Reports</a:t>
          </a:r>
        </a:p>
        <a:p>
          <a:pPr algn="l">
            <a:lnSpc>
              <a:spcPct val="100000"/>
            </a:lnSpc>
          </a:pPr>
          <a:r>
            <a:rPr lang="en-US" dirty="0"/>
            <a:t>Finance</a:t>
          </a:r>
        </a:p>
        <a:p>
          <a:pPr algn="l">
            <a:lnSpc>
              <a:spcPct val="100000"/>
            </a:lnSpc>
          </a:pPr>
          <a:r>
            <a:rPr lang="en-US" dirty="0"/>
            <a:t>Human Resources</a:t>
          </a:r>
        </a:p>
      </dgm:t>
    </dgm:pt>
    <dgm:pt modelId="{3C3A5D35-451B-4A0F-8EEA-198C99014AD9}" type="parTrans" cxnId="{12667897-8974-41A8-9E5A-DD823C4B71CB}">
      <dgm:prSet/>
      <dgm:spPr/>
      <dgm:t>
        <a:bodyPr/>
        <a:lstStyle/>
        <a:p>
          <a:endParaRPr lang="en-US"/>
        </a:p>
      </dgm:t>
    </dgm:pt>
    <dgm:pt modelId="{5A72D954-1239-4BE1-884F-97894E180401}" type="sibTrans" cxnId="{12667897-8974-41A8-9E5A-DD823C4B71CB}">
      <dgm:prSet/>
      <dgm:spPr/>
      <dgm:t>
        <a:bodyPr/>
        <a:lstStyle/>
        <a:p>
          <a:endParaRPr lang="en-US"/>
        </a:p>
      </dgm:t>
    </dgm:pt>
    <dgm:pt modelId="{5A98E319-6EEF-4631-AB1D-FECB42E79870}" type="pres">
      <dgm:prSet presAssocID="{4549BAE3-54AF-4D87-B4D0-CAE74B947BF3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E6D8FE1C-ABDD-4A25-8DB9-87975F18FF70}" type="pres">
      <dgm:prSet presAssocID="{A40EB38C-88E1-4B4E-BC95-ACC06112F8BE}" presName="ChildAccent2" presStyleCnt="0"/>
      <dgm:spPr/>
    </dgm:pt>
    <dgm:pt modelId="{2967CEA0-8555-4EB4-ADF8-65BDAD59677A}" type="pres">
      <dgm:prSet presAssocID="{A40EB38C-88E1-4B4E-BC95-ACC06112F8BE}" presName="ChildAccent" presStyleLbl="alignImgPlace1" presStyleIdx="0" presStyleCnt="2" custScaleX="127990" custLinFactNeighborX="36058" custLinFactNeighborY="-219"/>
      <dgm:spPr/>
    </dgm:pt>
    <dgm:pt modelId="{2959A831-8173-4C25-8733-945D1685FF93}" type="pres">
      <dgm:prSet presAssocID="{A40EB38C-88E1-4B4E-BC95-ACC06112F8B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AA05694-0D69-4DE3-A1CA-09F1E69EAD5E}" type="pres">
      <dgm:prSet presAssocID="{A40EB38C-88E1-4B4E-BC95-ACC06112F8BE}" presName="Parent2" presStyleLbl="node1" presStyleIdx="0" presStyleCnt="2" custScaleX="133166" custScaleY="85229" custLinFactNeighborX="36524" custLinFactNeighborY="8752">
        <dgm:presLayoutVars>
          <dgm:chMax val="2"/>
          <dgm:chPref val="1"/>
          <dgm:bulletEnabled val="1"/>
        </dgm:presLayoutVars>
      </dgm:prSet>
      <dgm:spPr/>
    </dgm:pt>
    <dgm:pt modelId="{10B11EF1-65E3-4177-A2DF-1AC16EA88E01}" type="pres">
      <dgm:prSet presAssocID="{55DD044B-BD81-4AF4-BE31-0376843FE45C}" presName="ChildAccent1" presStyleCnt="0"/>
      <dgm:spPr/>
    </dgm:pt>
    <dgm:pt modelId="{7EF70CD0-5197-4ACE-9778-8C321D3ECA04}" type="pres">
      <dgm:prSet presAssocID="{55DD044B-BD81-4AF4-BE31-0376843FE45C}" presName="ChildAccent" presStyleLbl="alignImgPlace1" presStyleIdx="1" presStyleCnt="2" custScaleX="137702" custScaleY="105029"/>
      <dgm:spPr/>
    </dgm:pt>
    <dgm:pt modelId="{0AC66250-CD43-4366-B3A1-D6BC8E9EA98F}" type="pres">
      <dgm:prSet presAssocID="{55DD044B-BD81-4AF4-BE31-0376843FE45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A5CA928-52CA-40C3-9B66-9D352B9AA441}" type="pres">
      <dgm:prSet presAssocID="{55DD044B-BD81-4AF4-BE31-0376843FE45C}" presName="Parent1" presStyleLbl="node1" presStyleIdx="1" presStyleCnt="2" custScaleX="136830">
        <dgm:presLayoutVars>
          <dgm:chMax val="2"/>
          <dgm:chPref val="1"/>
          <dgm:bulletEnabled val="1"/>
        </dgm:presLayoutVars>
      </dgm:prSet>
      <dgm:spPr/>
    </dgm:pt>
  </dgm:ptLst>
  <dgm:cxnLst>
    <dgm:cxn modelId="{B293840B-AC6E-4023-B9EB-67B218FA415E}" type="presOf" srcId="{85784688-FBA5-4B33-87FA-083DF2F92011}" destId="{7EF70CD0-5197-4ACE-9778-8C321D3ECA04}" srcOrd="0" destOrd="0" presId="urn:microsoft.com/office/officeart/2011/layout/InterconnectedBlockProcess"/>
    <dgm:cxn modelId="{0FAB9013-33A9-40F9-9589-33340043122C}" srcId="{55DD044B-BD81-4AF4-BE31-0376843FE45C}" destId="{85784688-FBA5-4B33-87FA-083DF2F92011}" srcOrd="0" destOrd="0" parTransId="{C3C7E57C-7483-465E-A987-BD9C7F5AD18A}" sibTransId="{B7A0D018-8C0E-47EB-BBE2-83E31CCA0BE6}"/>
    <dgm:cxn modelId="{7331DC3E-5361-4B97-8707-C861313B50CA}" srcId="{4549BAE3-54AF-4D87-B4D0-CAE74B947BF3}" destId="{A40EB38C-88E1-4B4E-BC95-ACC06112F8BE}" srcOrd="1" destOrd="0" parTransId="{BF075F45-47E2-4C25-8454-759E5FC2201B}" sibTransId="{F438BBDA-58FA-460A-90BE-8A211C943E6A}"/>
    <dgm:cxn modelId="{ACB65544-8783-4270-AFFF-AB2772394559}" type="presOf" srcId="{85784688-FBA5-4B33-87FA-083DF2F92011}" destId="{0AC66250-CD43-4366-B3A1-D6BC8E9EA98F}" srcOrd="1" destOrd="0" presId="urn:microsoft.com/office/officeart/2011/layout/InterconnectedBlockProcess"/>
    <dgm:cxn modelId="{202DA654-BAF9-4852-AB9F-DEC771B9F846}" type="presOf" srcId="{D0AEEEBE-A88A-4AB3-9E28-EEF30C8C1D0D}" destId="{2959A831-8173-4C25-8733-945D1685FF93}" srcOrd="1" destOrd="0" presId="urn:microsoft.com/office/officeart/2011/layout/InterconnectedBlockProcess"/>
    <dgm:cxn modelId="{21F54385-B4A5-48CD-A4D7-2C057C933988}" srcId="{4549BAE3-54AF-4D87-B4D0-CAE74B947BF3}" destId="{55DD044B-BD81-4AF4-BE31-0376843FE45C}" srcOrd="0" destOrd="0" parTransId="{6C8E8422-E3BF-46A4-9EBC-A06EDEC62B2E}" sibTransId="{6A4B79E1-121F-4C76-B99B-8EAA01905BD5}"/>
    <dgm:cxn modelId="{C5CCC492-5C02-440D-B3CD-4CB7DAB954FE}" type="presOf" srcId="{A40EB38C-88E1-4B4E-BC95-ACC06112F8BE}" destId="{1AA05694-0D69-4DE3-A1CA-09F1E69EAD5E}" srcOrd="0" destOrd="0" presId="urn:microsoft.com/office/officeart/2011/layout/InterconnectedBlockProcess"/>
    <dgm:cxn modelId="{12667897-8974-41A8-9E5A-DD823C4B71CB}" srcId="{A40EB38C-88E1-4B4E-BC95-ACC06112F8BE}" destId="{D0AEEEBE-A88A-4AB3-9E28-EEF30C8C1D0D}" srcOrd="0" destOrd="0" parTransId="{3C3A5D35-451B-4A0F-8EEA-198C99014AD9}" sibTransId="{5A72D954-1239-4BE1-884F-97894E180401}"/>
    <dgm:cxn modelId="{018496A5-AB21-4AA5-BD3F-80AC95D34B60}" type="presOf" srcId="{4549BAE3-54AF-4D87-B4D0-CAE74B947BF3}" destId="{5A98E319-6EEF-4631-AB1D-FECB42E79870}" srcOrd="0" destOrd="0" presId="urn:microsoft.com/office/officeart/2011/layout/InterconnectedBlockProcess"/>
    <dgm:cxn modelId="{57EB81AB-A580-4A50-BE08-31B16941AF77}" type="presOf" srcId="{55DD044B-BD81-4AF4-BE31-0376843FE45C}" destId="{3A5CA928-52CA-40C3-9B66-9D352B9AA441}" srcOrd="0" destOrd="0" presId="urn:microsoft.com/office/officeart/2011/layout/InterconnectedBlockProcess"/>
    <dgm:cxn modelId="{865306F4-DB81-4E7A-9005-16F40D9616CA}" type="presOf" srcId="{D0AEEEBE-A88A-4AB3-9E28-EEF30C8C1D0D}" destId="{2967CEA0-8555-4EB4-ADF8-65BDAD59677A}" srcOrd="0" destOrd="0" presId="urn:microsoft.com/office/officeart/2011/layout/InterconnectedBlockProcess"/>
    <dgm:cxn modelId="{E9F002CC-C6C4-4CA8-86CE-F8F59BC2D1B7}" type="presParOf" srcId="{5A98E319-6EEF-4631-AB1D-FECB42E79870}" destId="{E6D8FE1C-ABDD-4A25-8DB9-87975F18FF70}" srcOrd="0" destOrd="0" presId="urn:microsoft.com/office/officeart/2011/layout/InterconnectedBlockProcess"/>
    <dgm:cxn modelId="{7A7C25EC-559D-4910-B921-0762C8E6B2B0}" type="presParOf" srcId="{E6D8FE1C-ABDD-4A25-8DB9-87975F18FF70}" destId="{2967CEA0-8555-4EB4-ADF8-65BDAD59677A}" srcOrd="0" destOrd="0" presId="urn:microsoft.com/office/officeart/2011/layout/InterconnectedBlockProcess"/>
    <dgm:cxn modelId="{21CE77CA-5F37-4B10-8CB0-9B09D29AE4F2}" type="presParOf" srcId="{5A98E319-6EEF-4631-AB1D-FECB42E79870}" destId="{2959A831-8173-4C25-8733-945D1685FF93}" srcOrd="1" destOrd="0" presId="urn:microsoft.com/office/officeart/2011/layout/InterconnectedBlockProcess"/>
    <dgm:cxn modelId="{38D45DA1-5259-44B9-B209-EC5D9AB848D1}" type="presParOf" srcId="{5A98E319-6EEF-4631-AB1D-FECB42E79870}" destId="{1AA05694-0D69-4DE3-A1CA-09F1E69EAD5E}" srcOrd="2" destOrd="0" presId="urn:microsoft.com/office/officeart/2011/layout/InterconnectedBlockProcess"/>
    <dgm:cxn modelId="{3050472D-9B8A-47FD-8497-B1B15E9F490E}" type="presParOf" srcId="{5A98E319-6EEF-4631-AB1D-FECB42E79870}" destId="{10B11EF1-65E3-4177-A2DF-1AC16EA88E01}" srcOrd="3" destOrd="0" presId="urn:microsoft.com/office/officeart/2011/layout/InterconnectedBlockProcess"/>
    <dgm:cxn modelId="{18BDC601-8F93-4F11-9593-C181485A8904}" type="presParOf" srcId="{10B11EF1-65E3-4177-A2DF-1AC16EA88E01}" destId="{7EF70CD0-5197-4ACE-9778-8C321D3ECA04}" srcOrd="0" destOrd="0" presId="urn:microsoft.com/office/officeart/2011/layout/InterconnectedBlockProcess"/>
    <dgm:cxn modelId="{B150EDE4-6470-49B1-B9FB-22F7B4D3EF79}" type="presParOf" srcId="{5A98E319-6EEF-4631-AB1D-FECB42E79870}" destId="{0AC66250-CD43-4366-B3A1-D6BC8E9EA98F}" srcOrd="4" destOrd="0" presId="urn:microsoft.com/office/officeart/2011/layout/InterconnectedBlockProcess"/>
    <dgm:cxn modelId="{6A5AFAD3-E6C6-40C6-9442-9AEF7031E38B}" type="presParOf" srcId="{5A98E319-6EEF-4631-AB1D-FECB42E79870}" destId="{3A5CA928-52CA-40C3-9B66-9D352B9AA441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</dgm:ptLst>
  <dgm:cxnLst>
    <dgm:cxn modelId="{5E7BDED4-22DD-4104-ADCD-9D37F51B34EC}" type="presOf" srcId="{1FB28F9B-C1A6-475D-A276-453A9D305873}" destId="{6E2CBC85-5ECC-4F71-8A09-C73E802CB53C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49BAE3-54AF-4D87-B4D0-CAE74B947BF3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DD044B-BD81-4AF4-BE31-0376843FE45C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Communication</a:t>
          </a:r>
        </a:p>
      </dgm:t>
    </dgm:pt>
    <dgm:pt modelId="{6C8E8422-E3BF-46A4-9EBC-A06EDEC62B2E}" type="parTrans" cxnId="{21F54385-B4A5-48CD-A4D7-2C057C933988}">
      <dgm:prSet/>
      <dgm:spPr/>
      <dgm:t>
        <a:bodyPr/>
        <a:lstStyle/>
        <a:p>
          <a:endParaRPr lang="en-US"/>
        </a:p>
      </dgm:t>
    </dgm:pt>
    <dgm:pt modelId="{6A4B79E1-121F-4C76-B99B-8EAA01905BD5}" type="sibTrans" cxnId="{21F54385-B4A5-48CD-A4D7-2C057C933988}">
      <dgm:prSet/>
      <dgm:spPr/>
      <dgm:t>
        <a:bodyPr/>
        <a:lstStyle/>
        <a:p>
          <a:endParaRPr lang="en-US"/>
        </a:p>
      </dgm:t>
    </dgm:pt>
    <dgm:pt modelId="{85784688-FBA5-4B33-87FA-083DF2F92011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+mj-lt"/>
            <a:buAutoNum type="arabicPeriod"/>
          </a:pPr>
          <a:endParaRPr lang="en-US" dirty="0"/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-Timeline &amp; Updates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What? When? Why?</a:t>
          </a:r>
        </a:p>
        <a:p>
          <a:pPr algn="l">
            <a:lnSpc>
              <a:spcPct val="90000"/>
            </a:lnSpc>
            <a:buFont typeface="+mj-lt"/>
            <a:buAutoNum type="arabicPeriod"/>
          </a:pPr>
          <a:r>
            <a:rPr lang="en-US" dirty="0"/>
            <a:t>- Impact:  Benefits &amp; Challenges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- Communication &amp; Training Plan for the College</a:t>
          </a:r>
        </a:p>
        <a:p>
          <a:pPr algn="l">
            <a:lnSpc>
              <a:spcPct val="90000"/>
            </a:lnSpc>
            <a:buNone/>
          </a:pPr>
          <a:endParaRPr lang="en-US" dirty="0"/>
        </a:p>
        <a:p>
          <a:pPr algn="l">
            <a:lnSpc>
              <a:spcPct val="90000"/>
            </a:lnSpc>
            <a:buNone/>
          </a:pPr>
          <a:r>
            <a:rPr lang="en-US" dirty="0"/>
            <a:t>Sympathy</a:t>
          </a:r>
        </a:p>
        <a:p>
          <a:pPr algn="l">
            <a:lnSpc>
              <a:spcPct val="90000"/>
            </a:lnSpc>
            <a:buNone/>
          </a:pPr>
          <a:r>
            <a:rPr lang="en-US" dirty="0"/>
            <a:t>Support</a:t>
          </a:r>
        </a:p>
        <a:p>
          <a:pPr algn="r">
            <a:lnSpc>
              <a:spcPct val="90000"/>
            </a:lnSpc>
            <a:buNone/>
          </a:pPr>
          <a:endParaRPr lang="en-US" dirty="0"/>
        </a:p>
      </dgm:t>
    </dgm:pt>
    <dgm:pt modelId="{C3C7E57C-7483-465E-A987-BD9C7F5AD18A}" type="parTrans" cxnId="{0FAB9013-33A9-40F9-9589-33340043122C}">
      <dgm:prSet/>
      <dgm:spPr/>
      <dgm:t>
        <a:bodyPr/>
        <a:lstStyle/>
        <a:p>
          <a:endParaRPr lang="en-US"/>
        </a:p>
      </dgm:t>
    </dgm:pt>
    <dgm:pt modelId="{B7A0D018-8C0E-47EB-BBE2-83E31CCA0BE6}" type="sibTrans" cxnId="{0FAB9013-33A9-40F9-9589-33340043122C}">
      <dgm:prSet/>
      <dgm:spPr/>
      <dgm:t>
        <a:bodyPr/>
        <a:lstStyle/>
        <a:p>
          <a:endParaRPr lang="en-US"/>
        </a:p>
      </dgm:t>
    </dgm:pt>
    <dgm:pt modelId="{A40EB38C-88E1-4B4E-BC95-ACC06112F8B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Training</a:t>
          </a:r>
        </a:p>
      </dgm:t>
    </dgm:pt>
    <dgm:pt modelId="{BF075F45-47E2-4C25-8454-759E5FC2201B}" type="parTrans" cxnId="{7331DC3E-5361-4B97-8707-C861313B50CA}">
      <dgm:prSet/>
      <dgm:spPr/>
      <dgm:t>
        <a:bodyPr/>
        <a:lstStyle/>
        <a:p>
          <a:endParaRPr lang="en-US"/>
        </a:p>
      </dgm:t>
    </dgm:pt>
    <dgm:pt modelId="{F438BBDA-58FA-460A-90BE-8A211C943E6A}" type="sibTrans" cxnId="{7331DC3E-5361-4B97-8707-C861313B50CA}">
      <dgm:prSet/>
      <dgm:spPr/>
      <dgm:t>
        <a:bodyPr/>
        <a:lstStyle/>
        <a:p>
          <a:endParaRPr lang="en-US"/>
        </a:p>
      </dgm:t>
    </dgm:pt>
    <dgm:pt modelId="{D0AEEEBE-A88A-4AB3-9E28-EEF30C8C1D0D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endParaRPr lang="en-US" dirty="0"/>
        </a:p>
        <a:p>
          <a:pPr algn="ctr"/>
          <a:r>
            <a:rPr lang="en-US" dirty="0"/>
            <a:t>- </a:t>
          </a:r>
          <a:r>
            <a:rPr lang="en-US" spc="0" dirty="0">
              <a:latin typeface="Franklin Gothic Book"/>
              <a:cs typeface="Franklin Gothic Book"/>
            </a:rPr>
            <a:t>Understand changes in the New Chart of Accounts</a:t>
          </a:r>
          <a:endParaRPr lang="en-US" dirty="0"/>
        </a:p>
      </dgm:t>
    </dgm:pt>
    <dgm:pt modelId="{3C3A5D35-451B-4A0F-8EEA-198C99014AD9}" type="parTrans" cxnId="{12667897-8974-41A8-9E5A-DD823C4B71CB}">
      <dgm:prSet/>
      <dgm:spPr/>
      <dgm:t>
        <a:bodyPr/>
        <a:lstStyle/>
        <a:p>
          <a:endParaRPr lang="en-US"/>
        </a:p>
      </dgm:t>
    </dgm:pt>
    <dgm:pt modelId="{5A72D954-1239-4BE1-884F-97894E180401}" type="sibTrans" cxnId="{12667897-8974-41A8-9E5A-DD823C4B71CB}">
      <dgm:prSet/>
      <dgm:spPr/>
      <dgm:t>
        <a:bodyPr/>
        <a:lstStyle/>
        <a:p>
          <a:endParaRPr lang="en-US"/>
        </a:p>
      </dgm:t>
    </dgm:pt>
    <dgm:pt modelId="{EF032104-29FF-4A2F-91E1-C5A2C19D2F7E}">
      <dgm:prSet/>
      <dgm:spPr/>
      <dgm:t>
        <a:bodyPr/>
        <a:lstStyle/>
        <a:p>
          <a:pPr algn="ctr"/>
          <a:r>
            <a:rPr lang="en-US" dirty="0">
              <a:latin typeface="Franklin Gothic Book"/>
              <a:cs typeface="Franklin Gothic Book"/>
            </a:rPr>
            <a:t>- Become familiar with the New Structure &amp; Codes</a:t>
          </a:r>
          <a:endParaRPr lang="en-US" dirty="0">
            <a:latin typeface="Times New Roman"/>
            <a:cs typeface="Times New Roman"/>
          </a:endParaRPr>
        </a:p>
      </dgm:t>
    </dgm:pt>
    <dgm:pt modelId="{6124B563-ED23-4CCF-92AA-1D09CEA6EED2}" type="parTrans" cxnId="{799DD627-9B48-4149-A7B6-ED9A1D46F54F}">
      <dgm:prSet/>
      <dgm:spPr/>
      <dgm:t>
        <a:bodyPr/>
        <a:lstStyle/>
        <a:p>
          <a:endParaRPr lang="en-US"/>
        </a:p>
      </dgm:t>
    </dgm:pt>
    <dgm:pt modelId="{08060602-7414-4479-A9F4-8DA6F103FBED}" type="sibTrans" cxnId="{799DD627-9B48-4149-A7B6-ED9A1D46F54F}">
      <dgm:prSet/>
      <dgm:spPr/>
      <dgm:t>
        <a:bodyPr/>
        <a:lstStyle/>
        <a:p>
          <a:endParaRPr lang="en-US"/>
        </a:p>
      </dgm:t>
    </dgm:pt>
    <dgm:pt modelId="{116A786E-1F06-4E18-B141-EE0981218BA3}">
      <dgm:prSet/>
      <dgm:spPr/>
      <dgm:t>
        <a:bodyPr/>
        <a:lstStyle/>
        <a:p>
          <a:pPr algn="ctr"/>
          <a:r>
            <a:rPr lang="en-US" spc="0" dirty="0">
              <a:latin typeface="Franklin Gothic Book"/>
              <a:cs typeface="Franklin Gothic Book"/>
            </a:rPr>
            <a:t>-Vandal Web Access  How to navigate it.</a:t>
          </a:r>
          <a:endParaRPr lang="en-US" dirty="0">
            <a:latin typeface="Times New Roman"/>
            <a:cs typeface="Times New Roman"/>
          </a:endParaRPr>
        </a:p>
      </dgm:t>
    </dgm:pt>
    <dgm:pt modelId="{B86026BA-7326-4EC6-934F-684DD0315CBE}" type="parTrans" cxnId="{FB5F750D-081E-4BD3-B42E-0C9702855191}">
      <dgm:prSet/>
      <dgm:spPr/>
      <dgm:t>
        <a:bodyPr/>
        <a:lstStyle/>
        <a:p>
          <a:endParaRPr lang="en-US"/>
        </a:p>
      </dgm:t>
    </dgm:pt>
    <dgm:pt modelId="{1AA62E4D-D2D4-44F0-A1F2-D64491B96796}" type="sibTrans" cxnId="{FB5F750D-081E-4BD3-B42E-0C9702855191}">
      <dgm:prSet/>
      <dgm:spPr/>
      <dgm:t>
        <a:bodyPr/>
        <a:lstStyle/>
        <a:p>
          <a:endParaRPr lang="en-US"/>
        </a:p>
      </dgm:t>
    </dgm:pt>
    <dgm:pt modelId="{A0FB4D06-8072-4798-A926-81FA6042F888}">
      <dgm:prSet/>
      <dgm:spPr/>
      <dgm:t>
        <a:bodyPr/>
        <a:lstStyle/>
        <a:p>
          <a:pPr algn="ctr"/>
          <a:r>
            <a:rPr lang="en-US" dirty="0">
              <a:latin typeface="Franklin Gothic Book"/>
              <a:cs typeface="Franklin Gothic Book"/>
            </a:rPr>
            <a:t>-Dashboard - Screen Shot Tool </a:t>
          </a:r>
        </a:p>
      </dgm:t>
    </dgm:pt>
    <dgm:pt modelId="{AC4BC75C-CC20-4E3A-997E-C624B54621C1}" type="parTrans" cxnId="{E5B7AA97-24AE-40F6-A00B-0148B354D221}">
      <dgm:prSet/>
      <dgm:spPr/>
      <dgm:t>
        <a:bodyPr/>
        <a:lstStyle/>
        <a:p>
          <a:endParaRPr lang="en-US"/>
        </a:p>
      </dgm:t>
    </dgm:pt>
    <dgm:pt modelId="{7FFC9BCF-EB1E-4218-BFB2-36A76974F13C}" type="sibTrans" cxnId="{E5B7AA97-24AE-40F6-A00B-0148B354D221}">
      <dgm:prSet/>
      <dgm:spPr/>
      <dgm:t>
        <a:bodyPr/>
        <a:lstStyle/>
        <a:p>
          <a:endParaRPr lang="en-US"/>
        </a:p>
      </dgm:t>
    </dgm:pt>
    <dgm:pt modelId="{5A98E319-6EEF-4631-AB1D-FECB42E79870}" type="pres">
      <dgm:prSet presAssocID="{4549BAE3-54AF-4D87-B4D0-CAE74B947BF3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E6D8FE1C-ABDD-4A25-8DB9-87975F18FF70}" type="pres">
      <dgm:prSet presAssocID="{A40EB38C-88E1-4B4E-BC95-ACC06112F8BE}" presName="ChildAccent2" presStyleCnt="0"/>
      <dgm:spPr/>
    </dgm:pt>
    <dgm:pt modelId="{2967CEA0-8555-4EB4-ADF8-65BDAD59677A}" type="pres">
      <dgm:prSet presAssocID="{A40EB38C-88E1-4B4E-BC95-ACC06112F8BE}" presName="ChildAccent" presStyleLbl="alignImgPlace1" presStyleIdx="0" presStyleCnt="2" custScaleX="127990" custLinFactNeighborX="36058" custLinFactNeighborY="-219"/>
      <dgm:spPr/>
    </dgm:pt>
    <dgm:pt modelId="{2959A831-8173-4C25-8733-945D1685FF93}" type="pres">
      <dgm:prSet presAssocID="{A40EB38C-88E1-4B4E-BC95-ACC06112F8BE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AA05694-0D69-4DE3-A1CA-09F1E69EAD5E}" type="pres">
      <dgm:prSet presAssocID="{A40EB38C-88E1-4B4E-BC95-ACC06112F8BE}" presName="Parent2" presStyleLbl="node1" presStyleIdx="0" presStyleCnt="2" custScaleX="133166" custScaleY="85229" custLinFactNeighborX="36524" custLinFactNeighborY="8752">
        <dgm:presLayoutVars>
          <dgm:chMax val="2"/>
          <dgm:chPref val="1"/>
          <dgm:bulletEnabled val="1"/>
        </dgm:presLayoutVars>
      </dgm:prSet>
      <dgm:spPr/>
    </dgm:pt>
    <dgm:pt modelId="{10B11EF1-65E3-4177-A2DF-1AC16EA88E01}" type="pres">
      <dgm:prSet presAssocID="{55DD044B-BD81-4AF4-BE31-0376843FE45C}" presName="ChildAccent1" presStyleCnt="0"/>
      <dgm:spPr/>
    </dgm:pt>
    <dgm:pt modelId="{7EF70CD0-5197-4ACE-9778-8C321D3ECA04}" type="pres">
      <dgm:prSet presAssocID="{55DD044B-BD81-4AF4-BE31-0376843FE45C}" presName="ChildAccent" presStyleLbl="alignImgPlace1" presStyleIdx="1" presStyleCnt="2" custScaleX="137702" custScaleY="105029"/>
      <dgm:spPr/>
    </dgm:pt>
    <dgm:pt modelId="{0AC66250-CD43-4366-B3A1-D6BC8E9EA98F}" type="pres">
      <dgm:prSet presAssocID="{55DD044B-BD81-4AF4-BE31-0376843FE45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A5CA928-52CA-40C3-9B66-9D352B9AA441}" type="pres">
      <dgm:prSet presAssocID="{55DD044B-BD81-4AF4-BE31-0376843FE45C}" presName="Parent1" presStyleLbl="node1" presStyleIdx="1" presStyleCnt="2" custScaleX="136830">
        <dgm:presLayoutVars>
          <dgm:chMax val="2"/>
          <dgm:chPref val="1"/>
          <dgm:bulletEnabled val="1"/>
        </dgm:presLayoutVars>
      </dgm:prSet>
      <dgm:spPr/>
    </dgm:pt>
  </dgm:ptLst>
  <dgm:cxnLst>
    <dgm:cxn modelId="{C7410D0A-9652-4090-BFDD-49EE8CFB2C44}" type="presOf" srcId="{EF032104-29FF-4A2F-91E1-C5A2C19D2F7E}" destId="{2959A831-8173-4C25-8733-945D1685FF93}" srcOrd="1" destOrd="1" presId="urn:microsoft.com/office/officeart/2011/layout/InterconnectedBlockProcess"/>
    <dgm:cxn modelId="{B293840B-AC6E-4023-B9EB-67B218FA415E}" type="presOf" srcId="{85784688-FBA5-4B33-87FA-083DF2F92011}" destId="{7EF70CD0-5197-4ACE-9778-8C321D3ECA04}" srcOrd="0" destOrd="0" presId="urn:microsoft.com/office/officeart/2011/layout/InterconnectedBlockProcess"/>
    <dgm:cxn modelId="{FB5F750D-081E-4BD3-B42E-0C9702855191}" srcId="{A40EB38C-88E1-4B4E-BC95-ACC06112F8BE}" destId="{116A786E-1F06-4E18-B141-EE0981218BA3}" srcOrd="2" destOrd="0" parTransId="{B86026BA-7326-4EC6-934F-684DD0315CBE}" sibTransId="{1AA62E4D-D2D4-44F0-A1F2-D64491B96796}"/>
    <dgm:cxn modelId="{0FAB9013-33A9-40F9-9589-33340043122C}" srcId="{55DD044B-BD81-4AF4-BE31-0376843FE45C}" destId="{85784688-FBA5-4B33-87FA-083DF2F92011}" srcOrd="0" destOrd="0" parTransId="{C3C7E57C-7483-465E-A987-BD9C7F5AD18A}" sibTransId="{B7A0D018-8C0E-47EB-BBE2-83E31CCA0BE6}"/>
    <dgm:cxn modelId="{799DD627-9B48-4149-A7B6-ED9A1D46F54F}" srcId="{A40EB38C-88E1-4B4E-BC95-ACC06112F8BE}" destId="{EF032104-29FF-4A2F-91E1-C5A2C19D2F7E}" srcOrd="1" destOrd="0" parTransId="{6124B563-ED23-4CCF-92AA-1D09CEA6EED2}" sibTransId="{08060602-7414-4479-A9F4-8DA6F103FBED}"/>
    <dgm:cxn modelId="{DE659528-F367-4DE5-A388-7B68ED34B466}" type="presOf" srcId="{116A786E-1F06-4E18-B141-EE0981218BA3}" destId="{2959A831-8173-4C25-8733-945D1685FF93}" srcOrd="1" destOrd="2" presId="urn:microsoft.com/office/officeart/2011/layout/InterconnectedBlockProcess"/>
    <dgm:cxn modelId="{7331DC3E-5361-4B97-8707-C861313B50CA}" srcId="{4549BAE3-54AF-4D87-B4D0-CAE74B947BF3}" destId="{A40EB38C-88E1-4B4E-BC95-ACC06112F8BE}" srcOrd="1" destOrd="0" parTransId="{BF075F45-47E2-4C25-8454-759E5FC2201B}" sibTransId="{F438BBDA-58FA-460A-90BE-8A211C943E6A}"/>
    <dgm:cxn modelId="{E11B395B-715E-4CDE-91F5-7829BE1DFB25}" type="presOf" srcId="{EF032104-29FF-4A2F-91E1-C5A2C19D2F7E}" destId="{2967CEA0-8555-4EB4-ADF8-65BDAD59677A}" srcOrd="0" destOrd="1" presId="urn:microsoft.com/office/officeart/2011/layout/InterconnectedBlockProcess"/>
    <dgm:cxn modelId="{18877C62-DBBE-4C40-B11C-8C2D3CFA588C}" type="presOf" srcId="{A0FB4D06-8072-4798-A926-81FA6042F888}" destId="{2967CEA0-8555-4EB4-ADF8-65BDAD59677A}" srcOrd="0" destOrd="3" presId="urn:microsoft.com/office/officeart/2011/layout/InterconnectedBlockProcess"/>
    <dgm:cxn modelId="{ACB65544-8783-4270-AFFF-AB2772394559}" type="presOf" srcId="{85784688-FBA5-4B33-87FA-083DF2F92011}" destId="{0AC66250-CD43-4366-B3A1-D6BC8E9EA98F}" srcOrd="1" destOrd="0" presId="urn:microsoft.com/office/officeart/2011/layout/InterconnectedBlockProcess"/>
    <dgm:cxn modelId="{202DA654-BAF9-4852-AB9F-DEC771B9F846}" type="presOf" srcId="{D0AEEEBE-A88A-4AB3-9E28-EEF30C8C1D0D}" destId="{2959A831-8173-4C25-8733-945D1685FF93}" srcOrd="1" destOrd="0" presId="urn:microsoft.com/office/officeart/2011/layout/InterconnectedBlockProcess"/>
    <dgm:cxn modelId="{CBE9D474-D550-47AF-87B1-705509843638}" type="presOf" srcId="{A0FB4D06-8072-4798-A926-81FA6042F888}" destId="{2959A831-8173-4C25-8733-945D1685FF93}" srcOrd="1" destOrd="3" presId="urn:microsoft.com/office/officeart/2011/layout/InterconnectedBlockProcess"/>
    <dgm:cxn modelId="{21F54385-B4A5-48CD-A4D7-2C057C933988}" srcId="{4549BAE3-54AF-4D87-B4D0-CAE74B947BF3}" destId="{55DD044B-BD81-4AF4-BE31-0376843FE45C}" srcOrd="0" destOrd="0" parTransId="{6C8E8422-E3BF-46A4-9EBC-A06EDEC62B2E}" sibTransId="{6A4B79E1-121F-4C76-B99B-8EAA01905BD5}"/>
    <dgm:cxn modelId="{404EC48D-225E-4B58-9019-02A568D229A0}" type="presOf" srcId="{116A786E-1F06-4E18-B141-EE0981218BA3}" destId="{2967CEA0-8555-4EB4-ADF8-65BDAD59677A}" srcOrd="0" destOrd="2" presId="urn:microsoft.com/office/officeart/2011/layout/InterconnectedBlockProcess"/>
    <dgm:cxn modelId="{C5CCC492-5C02-440D-B3CD-4CB7DAB954FE}" type="presOf" srcId="{A40EB38C-88E1-4B4E-BC95-ACC06112F8BE}" destId="{1AA05694-0D69-4DE3-A1CA-09F1E69EAD5E}" srcOrd="0" destOrd="0" presId="urn:microsoft.com/office/officeart/2011/layout/InterconnectedBlockProcess"/>
    <dgm:cxn modelId="{12667897-8974-41A8-9E5A-DD823C4B71CB}" srcId="{A40EB38C-88E1-4B4E-BC95-ACC06112F8BE}" destId="{D0AEEEBE-A88A-4AB3-9E28-EEF30C8C1D0D}" srcOrd="0" destOrd="0" parTransId="{3C3A5D35-451B-4A0F-8EEA-198C99014AD9}" sibTransId="{5A72D954-1239-4BE1-884F-97894E180401}"/>
    <dgm:cxn modelId="{E5B7AA97-24AE-40F6-A00B-0148B354D221}" srcId="{A40EB38C-88E1-4B4E-BC95-ACC06112F8BE}" destId="{A0FB4D06-8072-4798-A926-81FA6042F888}" srcOrd="3" destOrd="0" parTransId="{AC4BC75C-CC20-4E3A-997E-C624B54621C1}" sibTransId="{7FFC9BCF-EB1E-4218-BFB2-36A76974F13C}"/>
    <dgm:cxn modelId="{018496A5-AB21-4AA5-BD3F-80AC95D34B60}" type="presOf" srcId="{4549BAE3-54AF-4D87-B4D0-CAE74B947BF3}" destId="{5A98E319-6EEF-4631-AB1D-FECB42E79870}" srcOrd="0" destOrd="0" presId="urn:microsoft.com/office/officeart/2011/layout/InterconnectedBlockProcess"/>
    <dgm:cxn modelId="{57EB81AB-A580-4A50-BE08-31B16941AF77}" type="presOf" srcId="{55DD044B-BD81-4AF4-BE31-0376843FE45C}" destId="{3A5CA928-52CA-40C3-9B66-9D352B9AA441}" srcOrd="0" destOrd="0" presId="urn:microsoft.com/office/officeart/2011/layout/InterconnectedBlockProcess"/>
    <dgm:cxn modelId="{865306F4-DB81-4E7A-9005-16F40D9616CA}" type="presOf" srcId="{D0AEEEBE-A88A-4AB3-9E28-EEF30C8C1D0D}" destId="{2967CEA0-8555-4EB4-ADF8-65BDAD59677A}" srcOrd="0" destOrd="0" presId="urn:microsoft.com/office/officeart/2011/layout/InterconnectedBlockProcess"/>
    <dgm:cxn modelId="{E9F002CC-C6C4-4CA8-86CE-F8F59BC2D1B7}" type="presParOf" srcId="{5A98E319-6EEF-4631-AB1D-FECB42E79870}" destId="{E6D8FE1C-ABDD-4A25-8DB9-87975F18FF70}" srcOrd="0" destOrd="0" presId="urn:microsoft.com/office/officeart/2011/layout/InterconnectedBlockProcess"/>
    <dgm:cxn modelId="{7A7C25EC-559D-4910-B921-0762C8E6B2B0}" type="presParOf" srcId="{E6D8FE1C-ABDD-4A25-8DB9-87975F18FF70}" destId="{2967CEA0-8555-4EB4-ADF8-65BDAD59677A}" srcOrd="0" destOrd="0" presId="urn:microsoft.com/office/officeart/2011/layout/InterconnectedBlockProcess"/>
    <dgm:cxn modelId="{21CE77CA-5F37-4B10-8CB0-9B09D29AE4F2}" type="presParOf" srcId="{5A98E319-6EEF-4631-AB1D-FECB42E79870}" destId="{2959A831-8173-4C25-8733-945D1685FF93}" srcOrd="1" destOrd="0" presId="urn:microsoft.com/office/officeart/2011/layout/InterconnectedBlockProcess"/>
    <dgm:cxn modelId="{38D45DA1-5259-44B9-B209-EC5D9AB848D1}" type="presParOf" srcId="{5A98E319-6EEF-4631-AB1D-FECB42E79870}" destId="{1AA05694-0D69-4DE3-A1CA-09F1E69EAD5E}" srcOrd="2" destOrd="0" presId="urn:microsoft.com/office/officeart/2011/layout/InterconnectedBlockProcess"/>
    <dgm:cxn modelId="{3050472D-9B8A-47FD-8497-B1B15E9F490E}" type="presParOf" srcId="{5A98E319-6EEF-4631-AB1D-FECB42E79870}" destId="{10B11EF1-65E3-4177-A2DF-1AC16EA88E01}" srcOrd="3" destOrd="0" presId="urn:microsoft.com/office/officeart/2011/layout/InterconnectedBlockProcess"/>
    <dgm:cxn modelId="{18BDC601-8F93-4F11-9593-C181485A8904}" type="presParOf" srcId="{10B11EF1-65E3-4177-A2DF-1AC16EA88E01}" destId="{7EF70CD0-5197-4ACE-9778-8C321D3ECA04}" srcOrd="0" destOrd="0" presId="urn:microsoft.com/office/officeart/2011/layout/InterconnectedBlockProcess"/>
    <dgm:cxn modelId="{B150EDE4-6470-49B1-B9FB-22F7B4D3EF79}" type="presParOf" srcId="{5A98E319-6EEF-4631-AB1D-FECB42E79870}" destId="{0AC66250-CD43-4366-B3A1-D6BC8E9EA98F}" srcOrd="4" destOrd="0" presId="urn:microsoft.com/office/officeart/2011/layout/InterconnectedBlockProcess"/>
    <dgm:cxn modelId="{6A5AFAD3-E6C6-40C6-9442-9AEF7031E38B}" type="presParOf" srcId="{5A98E319-6EEF-4631-AB1D-FECB42E79870}" destId="{3A5CA928-52CA-40C3-9B66-9D352B9AA441}" srcOrd="5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FB28F9B-C1A6-475D-A276-453A9D3058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11EB65-3747-47F5-A22A-D3E231912A6A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Leadership Team</a:t>
          </a:r>
        </a:p>
        <a:p>
          <a:r>
            <a:rPr lang="en-US" dirty="0">
              <a:solidFill>
                <a:schemeClr val="tx1"/>
              </a:solidFill>
            </a:rPr>
            <a:t>25 people</a:t>
          </a:r>
        </a:p>
      </dgm:t>
    </dgm:pt>
    <dgm:pt modelId="{4B3894DF-49CF-4325-B1D2-FCEE251C76AB}" type="parTrans" cxnId="{EF16CB28-3FCA-43F7-BFA6-8A96CF68837B}">
      <dgm:prSet/>
      <dgm:spPr/>
      <dgm:t>
        <a:bodyPr/>
        <a:lstStyle/>
        <a:p>
          <a:endParaRPr lang="en-US"/>
        </a:p>
      </dgm:t>
    </dgm:pt>
    <dgm:pt modelId="{4F9A84CB-73CC-491C-B6FF-BA23AD30FCD2}" type="sibTrans" cxnId="{EF16CB28-3FCA-43F7-BFA6-8A96CF68837B}">
      <dgm:prSet/>
      <dgm:spPr/>
      <dgm:t>
        <a:bodyPr/>
        <a:lstStyle/>
        <a:p>
          <a:endParaRPr lang="en-US"/>
        </a:p>
      </dgm:t>
    </dgm:pt>
    <dgm:pt modelId="{392D1B0E-E48C-41B0-B327-D9DD4CAA448D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Department Heads</a:t>
          </a:r>
        </a:p>
      </dgm:t>
    </dgm:pt>
    <dgm:pt modelId="{28F4FDDE-9A74-4494-84F2-EBCEA609F529}" type="parTrans" cxnId="{2C2AA8EE-F9DE-49C7-9BFD-3687460EEAD7}">
      <dgm:prSet/>
      <dgm:spPr/>
      <dgm:t>
        <a:bodyPr/>
        <a:lstStyle/>
        <a:p>
          <a:endParaRPr lang="en-US"/>
        </a:p>
      </dgm:t>
    </dgm:pt>
    <dgm:pt modelId="{771A9806-58F8-4AFE-8C3B-22F9A97B96DB}" type="sibTrans" cxnId="{2C2AA8EE-F9DE-49C7-9BFD-3687460EEAD7}">
      <dgm:prSet/>
      <dgm:spPr/>
      <dgm:t>
        <a:bodyPr/>
        <a:lstStyle/>
        <a:p>
          <a:endParaRPr lang="en-US"/>
        </a:p>
      </dgm:t>
    </dgm:pt>
    <dgm:pt modelId="{14896B2A-A7EB-459E-835E-B9A18BA32F05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District Directors</a:t>
          </a:r>
        </a:p>
      </dgm:t>
    </dgm:pt>
    <dgm:pt modelId="{7179D357-974B-410C-8F04-C05408498FCE}" type="parTrans" cxnId="{57FF00A8-9080-4795-8C14-FFA59CF25C52}">
      <dgm:prSet/>
      <dgm:spPr/>
      <dgm:t>
        <a:bodyPr/>
        <a:lstStyle/>
        <a:p>
          <a:endParaRPr lang="en-US"/>
        </a:p>
      </dgm:t>
    </dgm:pt>
    <dgm:pt modelId="{C364E9CC-F583-4F80-BB96-CDF11DC44C4C}" type="sibTrans" cxnId="{57FF00A8-9080-4795-8C14-FFA59CF25C52}">
      <dgm:prSet/>
      <dgm:spPr/>
      <dgm:t>
        <a:bodyPr/>
        <a:lstStyle/>
        <a:p>
          <a:endParaRPr lang="en-US"/>
        </a:p>
      </dgm:t>
    </dgm:pt>
    <dgm:pt modelId="{2694B3AD-D7F2-4157-8B6A-96326711D028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R&amp;E Directors</a:t>
          </a:r>
        </a:p>
      </dgm:t>
    </dgm:pt>
    <dgm:pt modelId="{375F266B-AE90-45AE-AD27-4234F8E28FED}" type="parTrans" cxnId="{EB40502A-D80C-4C63-B33E-A0505362E474}">
      <dgm:prSet/>
      <dgm:spPr/>
      <dgm:t>
        <a:bodyPr/>
        <a:lstStyle/>
        <a:p>
          <a:endParaRPr lang="en-US"/>
        </a:p>
      </dgm:t>
    </dgm:pt>
    <dgm:pt modelId="{0931FD4E-1916-42C5-A3D1-CE8B506190E2}" type="sibTrans" cxnId="{EB40502A-D80C-4C63-B33E-A0505362E474}">
      <dgm:prSet/>
      <dgm:spPr/>
      <dgm:t>
        <a:bodyPr/>
        <a:lstStyle/>
        <a:p>
          <a:endParaRPr lang="en-US"/>
        </a:p>
      </dgm:t>
    </dgm:pt>
    <dgm:pt modelId="{2F71B26D-B480-4D05-BEA6-EA9EA7B6774D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Dean &amp;Directors</a:t>
          </a:r>
        </a:p>
      </dgm:t>
    </dgm:pt>
    <dgm:pt modelId="{FB93DD15-4CA0-4012-AE23-6FF026D412D8}" type="parTrans" cxnId="{994370B2-EC51-462E-B37A-52CB5BBD0C0F}">
      <dgm:prSet/>
      <dgm:spPr/>
      <dgm:t>
        <a:bodyPr/>
        <a:lstStyle/>
        <a:p>
          <a:endParaRPr lang="en-US"/>
        </a:p>
      </dgm:t>
    </dgm:pt>
    <dgm:pt modelId="{B28C4B12-EB48-4AFB-BC53-715525AF7B71}" type="sibTrans" cxnId="{994370B2-EC51-462E-B37A-52CB5BBD0C0F}">
      <dgm:prSet/>
      <dgm:spPr/>
      <dgm:t>
        <a:bodyPr/>
        <a:lstStyle/>
        <a:p>
          <a:endParaRPr lang="en-US"/>
        </a:p>
      </dgm:t>
    </dgm:pt>
    <dgm:pt modelId="{6E2CBC85-5ECC-4F71-8A09-C73E802CB53C}" type="pres">
      <dgm:prSet presAssocID="{1FB28F9B-C1A6-475D-A276-453A9D305873}" presName="Name0" presStyleCnt="0">
        <dgm:presLayoutVars>
          <dgm:dir/>
          <dgm:resizeHandles val="exact"/>
        </dgm:presLayoutVars>
      </dgm:prSet>
      <dgm:spPr/>
    </dgm:pt>
    <dgm:pt modelId="{3AF71BDA-818B-4EA3-BC93-257571E3908E}" type="pres">
      <dgm:prSet presAssocID="{3C11EB65-3747-47F5-A22A-D3E231912A6A}" presName="node" presStyleLbl="node1" presStyleIdx="0" presStyleCnt="1">
        <dgm:presLayoutVars>
          <dgm:bulletEnabled val="1"/>
        </dgm:presLayoutVars>
      </dgm:prSet>
      <dgm:spPr/>
    </dgm:pt>
  </dgm:ptLst>
  <dgm:cxnLst>
    <dgm:cxn modelId="{EF16CB28-3FCA-43F7-BFA6-8A96CF68837B}" srcId="{1FB28F9B-C1A6-475D-A276-453A9D305873}" destId="{3C11EB65-3747-47F5-A22A-D3E231912A6A}" srcOrd="0" destOrd="0" parTransId="{4B3894DF-49CF-4325-B1D2-FCEE251C76AB}" sibTransId="{4F9A84CB-73CC-491C-B6FF-BA23AD30FCD2}"/>
    <dgm:cxn modelId="{EB40502A-D80C-4C63-B33E-A0505362E474}" srcId="{3C11EB65-3747-47F5-A22A-D3E231912A6A}" destId="{2694B3AD-D7F2-4157-8B6A-96326711D028}" srcOrd="2" destOrd="0" parTransId="{375F266B-AE90-45AE-AD27-4234F8E28FED}" sibTransId="{0931FD4E-1916-42C5-A3D1-CE8B506190E2}"/>
    <dgm:cxn modelId="{94EE4C81-B5FC-436D-84A9-9C942B10E5D7}" type="presOf" srcId="{2694B3AD-D7F2-4157-8B6A-96326711D028}" destId="{3AF71BDA-818B-4EA3-BC93-257571E3908E}" srcOrd="0" destOrd="3" presId="urn:microsoft.com/office/officeart/2005/8/layout/hList6"/>
    <dgm:cxn modelId="{CC7B5A90-39B6-4E7B-B190-0D1A72A8EA03}" type="presOf" srcId="{14896B2A-A7EB-459E-835E-B9A18BA32F05}" destId="{3AF71BDA-818B-4EA3-BC93-257571E3908E}" srcOrd="0" destOrd="2" presId="urn:microsoft.com/office/officeart/2005/8/layout/hList6"/>
    <dgm:cxn modelId="{57FF00A8-9080-4795-8C14-FFA59CF25C52}" srcId="{3C11EB65-3747-47F5-A22A-D3E231912A6A}" destId="{14896B2A-A7EB-459E-835E-B9A18BA32F05}" srcOrd="1" destOrd="0" parTransId="{7179D357-974B-410C-8F04-C05408498FCE}" sibTransId="{C364E9CC-F583-4F80-BB96-CDF11DC44C4C}"/>
    <dgm:cxn modelId="{994370B2-EC51-462E-B37A-52CB5BBD0C0F}" srcId="{3C11EB65-3747-47F5-A22A-D3E231912A6A}" destId="{2F71B26D-B480-4D05-BEA6-EA9EA7B6774D}" srcOrd="3" destOrd="0" parTransId="{FB93DD15-4CA0-4012-AE23-6FF026D412D8}" sibTransId="{B28C4B12-EB48-4AFB-BC53-715525AF7B71}"/>
    <dgm:cxn modelId="{905154B6-BBF6-4518-B783-FC8AA7B94F1E}" type="presOf" srcId="{3C11EB65-3747-47F5-A22A-D3E231912A6A}" destId="{3AF71BDA-818B-4EA3-BC93-257571E3908E}" srcOrd="0" destOrd="0" presId="urn:microsoft.com/office/officeart/2005/8/layout/hList6"/>
    <dgm:cxn modelId="{103648C0-1865-4BC3-8FE4-9798F6D43F5F}" type="presOf" srcId="{2F71B26D-B480-4D05-BEA6-EA9EA7B6774D}" destId="{3AF71BDA-818B-4EA3-BC93-257571E3908E}" srcOrd="0" destOrd="4" presId="urn:microsoft.com/office/officeart/2005/8/layout/hList6"/>
    <dgm:cxn modelId="{5E7BDED4-22DD-4104-ADCD-9D37F51B34EC}" type="presOf" srcId="{1FB28F9B-C1A6-475D-A276-453A9D305873}" destId="{6E2CBC85-5ECC-4F71-8A09-C73E802CB53C}" srcOrd="0" destOrd="0" presId="urn:microsoft.com/office/officeart/2005/8/layout/hList6"/>
    <dgm:cxn modelId="{A21A8FD8-F1BF-4427-BA5A-3D5EA8DFA545}" type="presOf" srcId="{392D1B0E-E48C-41B0-B327-D9DD4CAA448D}" destId="{3AF71BDA-818B-4EA3-BC93-257571E3908E}" srcOrd="0" destOrd="1" presId="urn:microsoft.com/office/officeart/2005/8/layout/hList6"/>
    <dgm:cxn modelId="{2C2AA8EE-F9DE-49C7-9BFD-3687460EEAD7}" srcId="{3C11EB65-3747-47F5-A22A-D3E231912A6A}" destId="{392D1B0E-E48C-41B0-B327-D9DD4CAA448D}" srcOrd="0" destOrd="0" parTransId="{28F4FDDE-9A74-4494-84F2-EBCEA609F529}" sibTransId="{771A9806-58F8-4AFE-8C3B-22F9A97B96DB}"/>
    <dgm:cxn modelId="{AD1CDAAC-BB57-403F-ABF6-2BFB2CB70DF2}" type="presParOf" srcId="{6E2CBC85-5ECC-4F71-8A09-C73E802CB53C}" destId="{3AF71BDA-818B-4EA3-BC93-257571E3908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B76E2-A04B-4274-8765-B44B36601FBC}">
      <dsp:nvSpPr>
        <dsp:cNvPr id="0" name=""/>
        <dsp:cNvSpPr/>
      </dsp:nvSpPr>
      <dsp:spPr>
        <a:xfrm rot="16200000">
          <a:off x="-294085" y="296103"/>
          <a:ext cx="5837571" cy="5245364"/>
        </a:xfrm>
        <a:prstGeom prst="flowChartManualOperati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2016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</a:rPr>
            <a:t>Deans &amp; Directors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9 People</a:t>
          </a:r>
        </a:p>
      </dsp:txBody>
      <dsp:txXfrm rot="5400000">
        <a:off x="2019" y="1167513"/>
        <a:ext cx="5245364" cy="3502543"/>
      </dsp:txXfrm>
    </dsp:sp>
    <dsp:sp modelId="{3AF71BDA-818B-4EA3-BC93-257571E3908E}">
      <dsp:nvSpPr>
        <dsp:cNvPr id="0" name=""/>
        <dsp:cNvSpPr/>
      </dsp:nvSpPr>
      <dsp:spPr>
        <a:xfrm rot="16200000">
          <a:off x="5344681" y="296103"/>
          <a:ext cx="5837571" cy="5245364"/>
        </a:xfrm>
        <a:prstGeom prst="flowChartManualOperation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2016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</a:rPr>
            <a:t>Leadership Team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25 people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Department Heads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District Directors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R&amp;E Directors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Dean &amp;Directors</a:t>
          </a:r>
        </a:p>
      </dsp:txBody>
      <dsp:txXfrm rot="5400000">
        <a:off x="5640785" y="1167513"/>
        <a:ext cx="5245364" cy="3502543"/>
      </dsp:txXfrm>
    </dsp:sp>
    <dsp:sp modelId="{6B78C8F9-B9CE-4B6F-B8C5-F526FD1D5E0F}">
      <dsp:nvSpPr>
        <dsp:cNvPr id="0" name=""/>
        <dsp:cNvSpPr/>
      </dsp:nvSpPr>
      <dsp:spPr>
        <a:xfrm rot="16200000">
          <a:off x="10983448" y="296103"/>
          <a:ext cx="5837571" cy="5245364"/>
        </a:xfrm>
        <a:prstGeom prst="flowChartManualOperation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2016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</a:rPr>
            <a:t>Admin Service Team 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40+ People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Finance Specialists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Admin Assistants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Grant Management Office</a:t>
          </a:r>
        </a:p>
      </dsp:txBody>
      <dsp:txXfrm rot="5400000">
        <a:off x="11279552" y="1167513"/>
        <a:ext cx="5245364" cy="350254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B76E2-A04B-4274-8765-B44B36601FBC}">
      <dsp:nvSpPr>
        <dsp:cNvPr id="0" name=""/>
        <dsp:cNvSpPr/>
      </dsp:nvSpPr>
      <dsp:spPr>
        <a:xfrm rot="16200000">
          <a:off x="-431437" y="431437"/>
          <a:ext cx="5121609" cy="4258734"/>
        </a:xfrm>
        <a:prstGeom prst="flowChartManualOperati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>
              <a:solidFill>
                <a:schemeClr val="tx1"/>
              </a:solidFill>
            </a:rPr>
            <a:t>Faculty</a:t>
          </a: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100" kern="1200" dirty="0">
              <a:solidFill>
                <a:schemeClr val="tx1"/>
              </a:solidFill>
            </a:rPr>
            <a:t>200+ people</a:t>
          </a:r>
        </a:p>
      </dsp:txBody>
      <dsp:txXfrm rot="5400000">
        <a:off x="1" y="1024321"/>
        <a:ext cx="4258734" cy="307296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7CEA0-8555-4EB4-ADF8-65BDAD59677A}">
      <dsp:nvSpPr>
        <dsp:cNvPr id="0" name=""/>
        <dsp:cNvSpPr/>
      </dsp:nvSpPr>
      <dsp:spPr>
        <a:xfrm>
          <a:off x="7543810" y="1371607"/>
          <a:ext cx="4648205" cy="7493915"/>
        </a:xfrm>
        <a:prstGeom prst="wedgeRectCallout">
          <a:avLst>
            <a:gd name="adj1" fmla="val 0"/>
            <a:gd name="adj2" fmla="val 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25" tIns="149225" rIns="149225" bIns="149225" numCol="1" spcCol="1270" anchor="t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 dirty="0"/>
        </a:p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- </a:t>
          </a:r>
          <a:r>
            <a:rPr lang="en-US" sz="4700" kern="1200" spc="0" dirty="0">
              <a:latin typeface="Franklin Gothic Book"/>
              <a:cs typeface="Franklin Gothic Book"/>
            </a:rPr>
            <a:t>Through Finance Specialist</a:t>
          </a:r>
          <a:endParaRPr lang="en-US" sz="4700" kern="1200" dirty="0"/>
        </a:p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latin typeface="Franklin Gothic Book"/>
              <a:cs typeface="Franklin Gothic Book"/>
            </a:rPr>
            <a:t>-</a:t>
          </a:r>
          <a:r>
            <a:rPr lang="en-US" sz="4700" kern="1200" spc="0" dirty="0">
              <a:latin typeface="Franklin Gothic Book"/>
              <a:cs typeface="Franklin Gothic Book"/>
            </a:rPr>
            <a:t>-Vandal Web Access  How to navigate it.</a:t>
          </a:r>
          <a:endParaRPr lang="en-US" sz="4700" kern="1200" dirty="0">
            <a:latin typeface="Times New Roman"/>
            <a:cs typeface="Times New Roman"/>
          </a:endParaRPr>
        </a:p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 dirty="0">
            <a:latin typeface="Franklin Gothic Book"/>
            <a:cs typeface="Franklin Gothic Book"/>
          </a:endParaRPr>
        </a:p>
      </dsp:txBody>
      <dsp:txXfrm>
        <a:off x="8134132" y="1371607"/>
        <a:ext cx="4057883" cy="7493915"/>
      </dsp:txXfrm>
    </dsp:sp>
    <dsp:sp modelId="{1AA05694-0D69-4DE3-A1CA-09F1E69EAD5E}">
      <dsp:nvSpPr>
        <dsp:cNvPr id="0" name=""/>
        <dsp:cNvSpPr/>
      </dsp:nvSpPr>
      <dsp:spPr>
        <a:xfrm>
          <a:off x="7466746" y="179358"/>
          <a:ext cx="4836181" cy="122835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Training</a:t>
          </a:r>
        </a:p>
      </dsp:txBody>
      <dsp:txXfrm>
        <a:off x="7466746" y="179358"/>
        <a:ext cx="4836181" cy="1228355"/>
      </dsp:txXfrm>
    </dsp:sp>
    <dsp:sp modelId="{7EF70CD0-5197-4ACE-9778-8C321D3ECA04}">
      <dsp:nvSpPr>
        <dsp:cNvPr id="0" name=""/>
        <dsp:cNvSpPr/>
      </dsp:nvSpPr>
      <dsp:spPr>
        <a:xfrm>
          <a:off x="2426245" y="1214076"/>
          <a:ext cx="5000915" cy="7265483"/>
        </a:xfrm>
        <a:prstGeom prst="wedgeRectCallout">
          <a:avLst>
            <a:gd name="adj1" fmla="val 62500"/>
            <a:gd name="adj2" fmla="val 2083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25" tIns="149225" rIns="149225" bIns="149225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US" sz="4700" kern="1200" dirty="0"/>
        </a:p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4700" kern="1200" dirty="0"/>
            <a:t>-Through Leadership Team</a:t>
          </a:r>
        </a:p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4700" kern="1200" dirty="0"/>
            <a:t>- Through Finance Specialists</a:t>
          </a:r>
        </a:p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 dirty="0"/>
        </a:p>
        <a:p>
          <a:pPr marL="0" lvl="0" indent="0" algn="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 dirty="0"/>
        </a:p>
      </dsp:txBody>
      <dsp:txXfrm>
        <a:off x="3061361" y="1214076"/>
        <a:ext cx="4365799" cy="7265483"/>
      </dsp:txXfrm>
    </dsp:sp>
    <dsp:sp modelId="{3A5CA928-52CA-40C3-9B66-9D352B9AA441}">
      <dsp:nvSpPr>
        <dsp:cNvPr id="0" name=""/>
        <dsp:cNvSpPr/>
      </dsp:nvSpPr>
      <dsp:spPr>
        <a:xfrm>
          <a:off x="2442079" y="235384"/>
          <a:ext cx="4969247" cy="115263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Communication</a:t>
          </a:r>
        </a:p>
      </dsp:txBody>
      <dsp:txXfrm>
        <a:off x="2442079" y="235384"/>
        <a:ext cx="4969247" cy="1152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B76E2-A04B-4274-8765-B44B36601FBC}">
      <dsp:nvSpPr>
        <dsp:cNvPr id="0" name=""/>
        <dsp:cNvSpPr/>
      </dsp:nvSpPr>
      <dsp:spPr>
        <a:xfrm rot="16200000">
          <a:off x="-1007223" y="1007223"/>
          <a:ext cx="5837571" cy="3823124"/>
        </a:xfrm>
        <a:prstGeom prst="flowChartManualOperation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0" tIns="0" rIns="400844" bIns="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 dirty="0">
              <a:solidFill>
                <a:schemeClr val="tx1"/>
              </a:solidFill>
            </a:rPr>
            <a:t>Deans &amp; Directors</a:t>
          </a:r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900" kern="1200" dirty="0">
              <a:solidFill>
                <a:schemeClr val="tx1"/>
              </a:solidFill>
            </a:rPr>
            <a:t>9 People</a:t>
          </a:r>
        </a:p>
      </dsp:txBody>
      <dsp:txXfrm rot="5400000">
        <a:off x="1" y="1167513"/>
        <a:ext cx="3823124" cy="3502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7CEA0-8555-4EB4-ADF8-65BDAD59677A}">
      <dsp:nvSpPr>
        <dsp:cNvPr id="0" name=""/>
        <dsp:cNvSpPr/>
      </dsp:nvSpPr>
      <dsp:spPr>
        <a:xfrm>
          <a:off x="7543810" y="1371607"/>
          <a:ext cx="4648205" cy="7493915"/>
        </a:xfrm>
        <a:prstGeom prst="wedgeRectCallout">
          <a:avLst>
            <a:gd name="adj1" fmla="val 0"/>
            <a:gd name="adj2" fmla="val 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75" tIns="104775" rIns="104775" bIns="104775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Main Changes: 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Fund Levels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New Terminology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Reference Sheet</a:t>
          </a:r>
        </a:p>
      </dsp:txBody>
      <dsp:txXfrm>
        <a:off x="8134132" y="1371607"/>
        <a:ext cx="4057883" cy="7493915"/>
      </dsp:txXfrm>
    </dsp:sp>
    <dsp:sp modelId="{1AA05694-0D69-4DE3-A1CA-09F1E69EAD5E}">
      <dsp:nvSpPr>
        <dsp:cNvPr id="0" name=""/>
        <dsp:cNvSpPr/>
      </dsp:nvSpPr>
      <dsp:spPr>
        <a:xfrm>
          <a:off x="7466746" y="179358"/>
          <a:ext cx="4836181" cy="122835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Training</a:t>
          </a:r>
        </a:p>
      </dsp:txBody>
      <dsp:txXfrm>
        <a:off x="7466746" y="179358"/>
        <a:ext cx="4836181" cy="1228355"/>
      </dsp:txXfrm>
    </dsp:sp>
    <dsp:sp modelId="{7EF70CD0-5197-4ACE-9778-8C321D3ECA04}">
      <dsp:nvSpPr>
        <dsp:cNvPr id="0" name=""/>
        <dsp:cNvSpPr/>
      </dsp:nvSpPr>
      <dsp:spPr>
        <a:xfrm>
          <a:off x="2426245" y="1214076"/>
          <a:ext cx="5000915" cy="7265483"/>
        </a:xfrm>
        <a:prstGeom prst="wedgeRectCallout">
          <a:avLst>
            <a:gd name="adj1" fmla="val 62500"/>
            <a:gd name="adj2" fmla="val 2083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75" tIns="104775" rIns="104775" bIns="104775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US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-Timeline &amp; Updates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What? When? Why?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- Impact:  Benefits &amp; Challenges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Communication &amp; Training Plan for the College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Sympathy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Support</a:t>
          </a:r>
        </a:p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3061361" y="1214076"/>
        <a:ext cx="4365799" cy="7265483"/>
      </dsp:txXfrm>
    </dsp:sp>
    <dsp:sp modelId="{3A5CA928-52CA-40C3-9B66-9D352B9AA441}">
      <dsp:nvSpPr>
        <dsp:cNvPr id="0" name=""/>
        <dsp:cNvSpPr/>
      </dsp:nvSpPr>
      <dsp:spPr>
        <a:xfrm>
          <a:off x="2442079" y="235384"/>
          <a:ext cx="4969247" cy="115263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Communication</a:t>
          </a:r>
        </a:p>
      </dsp:txBody>
      <dsp:txXfrm>
        <a:off x="2442079" y="235384"/>
        <a:ext cx="4969247" cy="11526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4C356-0278-4784-8BF9-ACEA271AB4AA}">
      <dsp:nvSpPr>
        <dsp:cNvPr id="0" name=""/>
        <dsp:cNvSpPr/>
      </dsp:nvSpPr>
      <dsp:spPr>
        <a:xfrm>
          <a:off x="1638350" y="1533855"/>
          <a:ext cx="14145756" cy="7310441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9E816-B076-400F-8EAE-81F426C2B455}">
      <dsp:nvSpPr>
        <dsp:cNvPr id="0" name=""/>
        <dsp:cNvSpPr/>
      </dsp:nvSpPr>
      <dsp:spPr>
        <a:xfrm>
          <a:off x="2061097" y="2388820"/>
          <a:ext cx="6568834" cy="6253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Opportunity to rebuild our current reports because they all need to be updated.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en-US" sz="3100" kern="1200" dirty="0"/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en-US" sz="3100" kern="1200" dirty="0"/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Different ways to roll up the data: By Location, By spending authority, By Department, By fund types. 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en-US" sz="3100" kern="1200" dirty="0"/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The new banner is going to be easier to learn for new user. Friendlier window based environment.</a:t>
          </a:r>
        </a:p>
      </dsp:txBody>
      <dsp:txXfrm>
        <a:off x="2061097" y="2388820"/>
        <a:ext cx="6568834" cy="6253993"/>
      </dsp:txXfrm>
    </dsp:sp>
    <dsp:sp modelId="{FEC669E7-D28D-4028-8FC3-7C7F5BD6ECA5}">
      <dsp:nvSpPr>
        <dsp:cNvPr id="0" name=""/>
        <dsp:cNvSpPr/>
      </dsp:nvSpPr>
      <dsp:spPr>
        <a:xfrm>
          <a:off x="8776266" y="2388820"/>
          <a:ext cx="6568834" cy="6253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Slow beginning of year with Chart V Conversion activities at the top of the regular year end activities.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i="1" kern="1200" dirty="0">
              <a:solidFill>
                <a:srgbClr val="FF0000"/>
              </a:solidFill>
            </a:rPr>
            <a:t>Rollover balances. Sept-15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en-US" sz="3100" kern="1200" dirty="0"/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Argos is the new reporting system and requires good excel skills that our staff need to master. </a:t>
          </a:r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en-US" sz="3100" kern="1200" dirty="0"/>
        </a:p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sz="3100" kern="1200" dirty="0"/>
            <a:t>Limited IT Resources to convert old banner reports and build new Argos Reports</a:t>
          </a:r>
        </a:p>
      </dsp:txBody>
      <dsp:txXfrm>
        <a:off x="8776266" y="2388820"/>
        <a:ext cx="6568834" cy="6253993"/>
      </dsp:txXfrm>
    </dsp:sp>
    <dsp:sp modelId="{2FAC80B3-6BE0-4DB9-88ED-83B2D88A96FE}">
      <dsp:nvSpPr>
        <dsp:cNvPr id="0" name=""/>
        <dsp:cNvSpPr/>
      </dsp:nvSpPr>
      <dsp:spPr>
        <a:xfrm>
          <a:off x="174996" y="70875"/>
          <a:ext cx="2764113" cy="2764113"/>
        </a:xfrm>
        <a:prstGeom prst="plus">
          <a:avLst>
            <a:gd name="adj" fmla="val 32810"/>
          </a:avLst>
        </a:prstGeom>
        <a:solidFill>
          <a:srgbClr val="DC9F3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2F5F42-BAB0-4923-BA9D-F8679B7A496F}">
      <dsp:nvSpPr>
        <dsp:cNvPr id="0" name=""/>
        <dsp:cNvSpPr/>
      </dsp:nvSpPr>
      <dsp:spPr>
        <a:xfrm>
          <a:off x="13832968" y="1064917"/>
          <a:ext cx="2601518" cy="891517"/>
        </a:xfrm>
        <a:prstGeom prst="rect">
          <a:avLst/>
        </a:prstGeom>
        <a:solidFill>
          <a:srgbClr val="DC9F30"/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3DD50-B175-45D4-8B7E-659BEA559A41}">
      <dsp:nvSpPr>
        <dsp:cNvPr id="0" name=""/>
        <dsp:cNvSpPr/>
      </dsp:nvSpPr>
      <dsp:spPr>
        <a:xfrm>
          <a:off x="8711228" y="2402193"/>
          <a:ext cx="1625" cy="5973165"/>
        </a:xfrm>
        <a:prstGeom prst="line">
          <a:avLst/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C8F9-B9CE-4B6F-B8C5-F526FD1D5E0F}">
      <dsp:nvSpPr>
        <dsp:cNvPr id="0" name=""/>
        <dsp:cNvSpPr/>
      </dsp:nvSpPr>
      <dsp:spPr>
        <a:xfrm rot="16200000">
          <a:off x="-370318" y="370318"/>
          <a:ext cx="5837571" cy="5096934"/>
        </a:xfrm>
        <a:prstGeom prst="flowChartManualOperation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2016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</a:rPr>
            <a:t>Admin Service Team 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40+ People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Finance Specialists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Admin Assistants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Grant Management Office</a:t>
          </a:r>
        </a:p>
      </dsp:txBody>
      <dsp:txXfrm rot="5400000">
        <a:off x="1" y="1167513"/>
        <a:ext cx="5096934" cy="35025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7CEA0-8555-4EB4-ADF8-65BDAD59677A}">
      <dsp:nvSpPr>
        <dsp:cNvPr id="0" name=""/>
        <dsp:cNvSpPr/>
      </dsp:nvSpPr>
      <dsp:spPr>
        <a:xfrm>
          <a:off x="7543810" y="1371607"/>
          <a:ext cx="4648205" cy="7493915"/>
        </a:xfrm>
        <a:prstGeom prst="wedgeRectCallout">
          <a:avLst>
            <a:gd name="adj1" fmla="val 0"/>
            <a:gd name="adj2" fmla="val 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75" tIns="104775" rIns="104775" bIns="104775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Chart V in CALS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Reference Sheet: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Project: Review Chart of Account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Argos Navigating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Excel Pivot tables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-Argos/ Banner Reports</a:t>
          </a:r>
        </a:p>
        <a:p>
          <a:pPr marL="0" lvl="0" indent="0" algn="l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Finance</a:t>
          </a:r>
        </a:p>
        <a:p>
          <a:pPr marL="0" lvl="0" indent="0" algn="l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Human Resources</a:t>
          </a:r>
        </a:p>
      </dsp:txBody>
      <dsp:txXfrm>
        <a:off x="8134132" y="1371607"/>
        <a:ext cx="4057883" cy="7493915"/>
      </dsp:txXfrm>
    </dsp:sp>
    <dsp:sp modelId="{1AA05694-0D69-4DE3-A1CA-09F1E69EAD5E}">
      <dsp:nvSpPr>
        <dsp:cNvPr id="0" name=""/>
        <dsp:cNvSpPr/>
      </dsp:nvSpPr>
      <dsp:spPr>
        <a:xfrm>
          <a:off x="7466746" y="179358"/>
          <a:ext cx="4836181" cy="122835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Training</a:t>
          </a:r>
        </a:p>
      </dsp:txBody>
      <dsp:txXfrm>
        <a:off x="7466746" y="179358"/>
        <a:ext cx="4836181" cy="1228355"/>
      </dsp:txXfrm>
    </dsp:sp>
    <dsp:sp modelId="{7EF70CD0-5197-4ACE-9778-8C321D3ECA04}">
      <dsp:nvSpPr>
        <dsp:cNvPr id="0" name=""/>
        <dsp:cNvSpPr/>
      </dsp:nvSpPr>
      <dsp:spPr>
        <a:xfrm>
          <a:off x="2426245" y="1214076"/>
          <a:ext cx="5000915" cy="7265483"/>
        </a:xfrm>
        <a:prstGeom prst="wedgeRectCallout">
          <a:avLst>
            <a:gd name="adj1" fmla="val 62500"/>
            <a:gd name="adj2" fmla="val 2083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US" sz="3200" kern="1200" dirty="0"/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-Timeline &amp; Updates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What? When? Why?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- Input from CUIIBO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- New Processes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- Reminders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-Q&amp;A Session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Get Alignment &amp; Change Grief</a:t>
          </a:r>
        </a:p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3061361" y="1214076"/>
        <a:ext cx="4365799" cy="7265483"/>
      </dsp:txXfrm>
    </dsp:sp>
    <dsp:sp modelId="{3A5CA928-52CA-40C3-9B66-9D352B9AA441}">
      <dsp:nvSpPr>
        <dsp:cNvPr id="0" name=""/>
        <dsp:cNvSpPr/>
      </dsp:nvSpPr>
      <dsp:spPr>
        <a:xfrm>
          <a:off x="2442079" y="235384"/>
          <a:ext cx="4969247" cy="115263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Communication</a:t>
          </a:r>
        </a:p>
      </dsp:txBody>
      <dsp:txXfrm>
        <a:off x="2442079" y="235384"/>
        <a:ext cx="4969247" cy="11526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7CEA0-8555-4EB4-ADF8-65BDAD59677A}">
      <dsp:nvSpPr>
        <dsp:cNvPr id="0" name=""/>
        <dsp:cNvSpPr/>
      </dsp:nvSpPr>
      <dsp:spPr>
        <a:xfrm>
          <a:off x="7543810" y="1371607"/>
          <a:ext cx="4648205" cy="7493915"/>
        </a:xfrm>
        <a:prstGeom prst="wedgeRectCallout">
          <a:avLst>
            <a:gd name="adj1" fmla="val 0"/>
            <a:gd name="adj2" fmla="val 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75" tIns="104775" rIns="104775" bIns="104775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</a:t>
          </a:r>
          <a:r>
            <a:rPr lang="en-US" sz="3300" kern="1200" spc="0" dirty="0">
              <a:latin typeface="Franklin Gothic Book"/>
              <a:cs typeface="Franklin Gothic Book"/>
            </a:rPr>
            <a:t>Understand changes in the New Chart of Accounts</a:t>
          </a:r>
          <a:endParaRPr lang="en-US" sz="3300" kern="1200" dirty="0"/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Franklin Gothic Book"/>
              <a:cs typeface="Franklin Gothic Book"/>
            </a:rPr>
            <a:t>- Become familiar with the New Structure &amp; Codes</a:t>
          </a:r>
          <a:endParaRPr lang="en-US" sz="3300" kern="1200" dirty="0">
            <a:latin typeface="Times New Roman"/>
            <a:cs typeface="Times New Roman"/>
          </a:endParaRP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spc="0" dirty="0">
              <a:latin typeface="Franklin Gothic Book"/>
              <a:cs typeface="Franklin Gothic Book"/>
            </a:rPr>
            <a:t>-Vandal Web Access  How to navigate it.</a:t>
          </a:r>
          <a:endParaRPr lang="en-US" sz="3300" kern="1200" dirty="0">
            <a:latin typeface="Times New Roman"/>
            <a:cs typeface="Times New Roman"/>
          </a:endParaRP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Franklin Gothic Book"/>
              <a:cs typeface="Franklin Gothic Book"/>
            </a:rPr>
            <a:t>-Dashboard - Screen Shot Tool </a:t>
          </a:r>
        </a:p>
      </dsp:txBody>
      <dsp:txXfrm>
        <a:off x="8134132" y="1371607"/>
        <a:ext cx="4057883" cy="7493915"/>
      </dsp:txXfrm>
    </dsp:sp>
    <dsp:sp modelId="{1AA05694-0D69-4DE3-A1CA-09F1E69EAD5E}">
      <dsp:nvSpPr>
        <dsp:cNvPr id="0" name=""/>
        <dsp:cNvSpPr/>
      </dsp:nvSpPr>
      <dsp:spPr>
        <a:xfrm>
          <a:off x="7466746" y="179358"/>
          <a:ext cx="4836181" cy="122835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Training</a:t>
          </a:r>
        </a:p>
      </dsp:txBody>
      <dsp:txXfrm>
        <a:off x="7466746" y="179358"/>
        <a:ext cx="4836181" cy="1228355"/>
      </dsp:txXfrm>
    </dsp:sp>
    <dsp:sp modelId="{7EF70CD0-5197-4ACE-9778-8C321D3ECA04}">
      <dsp:nvSpPr>
        <dsp:cNvPr id="0" name=""/>
        <dsp:cNvSpPr/>
      </dsp:nvSpPr>
      <dsp:spPr>
        <a:xfrm>
          <a:off x="2426245" y="1214076"/>
          <a:ext cx="5000915" cy="7265483"/>
        </a:xfrm>
        <a:prstGeom prst="wedgeRectCallout">
          <a:avLst>
            <a:gd name="adj1" fmla="val 62500"/>
            <a:gd name="adj2" fmla="val 2083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775" tIns="104775" rIns="104775" bIns="104775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US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-Timeline &amp; Updates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What? When? Why?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300" kern="1200" dirty="0"/>
            <a:t>- Impact:  Benefits &amp; Challenges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- Communication &amp; Training Plan for the College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Sympathy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Support</a:t>
          </a:r>
        </a:p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3061361" y="1214076"/>
        <a:ext cx="4365799" cy="7265483"/>
      </dsp:txXfrm>
    </dsp:sp>
    <dsp:sp modelId="{3A5CA928-52CA-40C3-9B66-9D352B9AA441}">
      <dsp:nvSpPr>
        <dsp:cNvPr id="0" name=""/>
        <dsp:cNvSpPr/>
      </dsp:nvSpPr>
      <dsp:spPr>
        <a:xfrm>
          <a:off x="2442079" y="235384"/>
          <a:ext cx="4969247" cy="115263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chemeClr val="tx1"/>
              </a:solidFill>
            </a:rPr>
            <a:t>Communication</a:t>
          </a:r>
        </a:p>
      </dsp:txBody>
      <dsp:txXfrm>
        <a:off x="2442079" y="235384"/>
        <a:ext cx="4969247" cy="11526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71BDA-818B-4EA3-BC93-257571E3908E}">
      <dsp:nvSpPr>
        <dsp:cNvPr id="0" name=""/>
        <dsp:cNvSpPr/>
      </dsp:nvSpPr>
      <dsp:spPr>
        <a:xfrm rot="16200000">
          <a:off x="-522718" y="522718"/>
          <a:ext cx="5837571" cy="4792134"/>
        </a:xfrm>
        <a:prstGeom prst="flowChartManualOperation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2016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schemeClr val="tx1"/>
              </a:solidFill>
            </a:rPr>
            <a:t>Leadership Team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25 people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Department Heads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District Directors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R&amp;E Directors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>
              <a:solidFill>
                <a:schemeClr val="tx1"/>
              </a:solidFill>
            </a:rPr>
            <a:t>Dean &amp;Directors</a:t>
          </a:r>
        </a:p>
      </dsp:txBody>
      <dsp:txXfrm rot="5400000">
        <a:off x="1" y="1167513"/>
        <a:ext cx="4792134" cy="3502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B2B16-9371-4537-8184-987685A81A7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F28DE-7E98-4229-B807-E8FD9754F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F28DE-7E98-4229-B807-E8FD9754FE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4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F28DE-7E98-4229-B807-E8FD9754FE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10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F28DE-7E98-4229-B807-E8FD9754FE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5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100" b="1" i="0">
                <a:solidFill>
                  <a:schemeClr val="tx1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655179"/>
            <a:ext cx="10052685" cy="5654040"/>
          </a:xfrm>
          <a:custGeom>
            <a:avLst/>
            <a:gdLst/>
            <a:ahLst/>
            <a:cxnLst/>
            <a:rect l="l" t="t" r="r" b="b"/>
            <a:pathLst>
              <a:path w="10052685" h="5654040">
                <a:moveTo>
                  <a:pt x="0" y="5653925"/>
                </a:moveTo>
                <a:lnTo>
                  <a:pt x="10052678" y="5653925"/>
                </a:lnTo>
                <a:lnTo>
                  <a:pt x="10052678" y="0"/>
                </a:lnTo>
                <a:lnTo>
                  <a:pt x="0" y="0"/>
                </a:lnTo>
                <a:lnTo>
                  <a:pt x="0" y="5653925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0052678" y="5655179"/>
            <a:ext cx="10052050" cy="5654040"/>
          </a:xfrm>
          <a:custGeom>
            <a:avLst/>
            <a:gdLst/>
            <a:ahLst/>
            <a:cxnLst/>
            <a:rect l="l" t="t" r="r" b="b"/>
            <a:pathLst>
              <a:path w="10052050" h="5654040">
                <a:moveTo>
                  <a:pt x="0" y="5653925"/>
                </a:moveTo>
                <a:lnTo>
                  <a:pt x="10051422" y="5653925"/>
                </a:lnTo>
                <a:lnTo>
                  <a:pt x="10051422" y="0"/>
                </a:lnTo>
                <a:lnTo>
                  <a:pt x="0" y="0"/>
                </a:lnTo>
                <a:lnTo>
                  <a:pt x="0" y="5653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0052678" y="0"/>
            <a:ext cx="10052050" cy="5655310"/>
          </a:xfrm>
          <a:custGeom>
            <a:avLst/>
            <a:gdLst/>
            <a:ahLst/>
            <a:cxnLst/>
            <a:rect l="l" t="t" r="r" b="b"/>
            <a:pathLst>
              <a:path w="10052050" h="5655310">
                <a:moveTo>
                  <a:pt x="0" y="5655181"/>
                </a:moveTo>
                <a:lnTo>
                  <a:pt x="10051422" y="5655181"/>
                </a:lnTo>
                <a:lnTo>
                  <a:pt x="10051422" y="0"/>
                </a:lnTo>
                <a:lnTo>
                  <a:pt x="0" y="0"/>
                </a:lnTo>
                <a:lnTo>
                  <a:pt x="0" y="5655181"/>
                </a:lnTo>
                <a:close/>
              </a:path>
            </a:pathLst>
          </a:custGeom>
          <a:solidFill>
            <a:srgbClr val="F0B3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36955" y="0"/>
            <a:ext cx="17767300" cy="11309350"/>
          </a:xfrm>
          <a:custGeom>
            <a:avLst/>
            <a:gdLst/>
            <a:ahLst/>
            <a:cxnLst/>
            <a:rect l="l" t="t" r="r" b="b"/>
            <a:pathLst>
              <a:path w="17767300" h="11309350">
                <a:moveTo>
                  <a:pt x="17767145" y="0"/>
                </a:moveTo>
                <a:lnTo>
                  <a:pt x="1994160" y="0"/>
                </a:lnTo>
                <a:lnTo>
                  <a:pt x="0" y="11309105"/>
                </a:lnTo>
                <a:lnTo>
                  <a:pt x="17767145" y="11309105"/>
                </a:lnTo>
                <a:lnTo>
                  <a:pt x="17767145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8405409" y="0"/>
            <a:ext cx="742950" cy="1558290"/>
          </a:xfrm>
          <a:custGeom>
            <a:avLst/>
            <a:gdLst/>
            <a:ahLst/>
            <a:cxnLst/>
            <a:rect l="l" t="t" r="r" b="b"/>
            <a:pathLst>
              <a:path w="742950" h="1558290">
                <a:moveTo>
                  <a:pt x="0" y="0"/>
                </a:moveTo>
                <a:lnTo>
                  <a:pt x="0" y="1557970"/>
                </a:lnTo>
                <a:lnTo>
                  <a:pt x="742547" y="1557970"/>
                </a:lnTo>
                <a:lnTo>
                  <a:pt x="742547" y="0"/>
                </a:lnTo>
                <a:lnTo>
                  <a:pt x="0" y="0"/>
                </a:lnTo>
                <a:close/>
              </a:path>
            </a:pathLst>
          </a:custGeom>
          <a:solidFill>
            <a:srgbClr val="F0B3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8542482" y="1406981"/>
            <a:ext cx="470534" cy="0"/>
          </a:xfrm>
          <a:custGeom>
            <a:avLst/>
            <a:gdLst/>
            <a:ahLst/>
            <a:cxnLst/>
            <a:rect l="l" t="t" r="r" b="b"/>
            <a:pathLst>
              <a:path w="470534">
                <a:moveTo>
                  <a:pt x="0" y="0"/>
                </a:moveTo>
                <a:lnTo>
                  <a:pt x="470297" y="0"/>
                </a:lnTo>
              </a:path>
            </a:pathLst>
          </a:custGeom>
          <a:ln w="279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18556186" y="1198896"/>
            <a:ext cx="0" cy="194310"/>
          </a:xfrm>
          <a:custGeom>
            <a:avLst/>
            <a:gdLst/>
            <a:ahLst/>
            <a:cxnLst/>
            <a:rect l="l" t="t" r="r" b="b"/>
            <a:pathLst>
              <a:path h="194309">
                <a:moveTo>
                  <a:pt x="0" y="0"/>
                </a:moveTo>
                <a:lnTo>
                  <a:pt x="0" y="194128"/>
                </a:lnTo>
              </a:path>
            </a:pathLst>
          </a:custGeom>
          <a:ln w="274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8542482" y="1185574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872" y="0"/>
                </a:lnTo>
              </a:path>
            </a:pathLst>
          </a:custGeom>
          <a:ln w="266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8639339" y="757350"/>
            <a:ext cx="0" cy="415290"/>
          </a:xfrm>
          <a:custGeom>
            <a:avLst/>
            <a:gdLst/>
            <a:ahLst/>
            <a:cxnLst/>
            <a:rect l="l" t="t" r="r" b="b"/>
            <a:pathLst>
              <a:path h="415290">
                <a:moveTo>
                  <a:pt x="0" y="0"/>
                </a:moveTo>
                <a:lnTo>
                  <a:pt x="0" y="414901"/>
                </a:lnTo>
              </a:path>
            </a:pathLst>
          </a:custGeom>
          <a:ln w="280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8542482" y="743393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872" y="0"/>
                </a:lnTo>
              </a:path>
            </a:pathLst>
          </a:custGeom>
          <a:ln w="279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18556186" y="536577"/>
            <a:ext cx="0" cy="193040"/>
          </a:xfrm>
          <a:custGeom>
            <a:avLst/>
            <a:gdLst/>
            <a:ahLst/>
            <a:cxnLst/>
            <a:rect l="l" t="t" r="r" b="b"/>
            <a:pathLst>
              <a:path h="193040">
                <a:moveTo>
                  <a:pt x="0" y="0"/>
                </a:moveTo>
                <a:lnTo>
                  <a:pt x="0" y="192859"/>
                </a:lnTo>
              </a:path>
            </a:pathLst>
          </a:custGeom>
          <a:ln w="274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18542482" y="522620"/>
            <a:ext cx="470534" cy="0"/>
          </a:xfrm>
          <a:custGeom>
            <a:avLst/>
            <a:gdLst/>
            <a:ahLst/>
            <a:cxnLst/>
            <a:rect l="l" t="t" r="r" b="b"/>
            <a:pathLst>
              <a:path w="470534">
                <a:moveTo>
                  <a:pt x="0" y="0"/>
                </a:moveTo>
                <a:lnTo>
                  <a:pt x="470297" y="0"/>
                </a:lnTo>
              </a:path>
            </a:pathLst>
          </a:custGeom>
          <a:ln w="279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18999074" y="1198896"/>
            <a:ext cx="0" cy="194310"/>
          </a:xfrm>
          <a:custGeom>
            <a:avLst/>
            <a:gdLst/>
            <a:ahLst/>
            <a:cxnLst/>
            <a:rect l="l" t="t" r="r" b="b"/>
            <a:pathLst>
              <a:path h="194309">
                <a:moveTo>
                  <a:pt x="0" y="0"/>
                </a:moveTo>
                <a:lnTo>
                  <a:pt x="0" y="194128"/>
                </a:lnTo>
              </a:path>
            </a:pathLst>
          </a:custGeom>
          <a:ln w="274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18902515" y="1185574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263" y="0"/>
                </a:lnTo>
              </a:path>
            </a:pathLst>
          </a:custGeom>
          <a:ln w="266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18916223" y="757350"/>
            <a:ext cx="0" cy="415290"/>
          </a:xfrm>
          <a:custGeom>
            <a:avLst/>
            <a:gdLst/>
            <a:ahLst/>
            <a:cxnLst/>
            <a:rect l="l" t="t" r="r" b="b"/>
            <a:pathLst>
              <a:path h="415290">
                <a:moveTo>
                  <a:pt x="0" y="0"/>
                </a:moveTo>
                <a:lnTo>
                  <a:pt x="0" y="414901"/>
                </a:lnTo>
              </a:path>
            </a:pathLst>
          </a:custGeom>
          <a:ln w="274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18902515" y="743393"/>
            <a:ext cx="110489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0" y="0"/>
                </a:moveTo>
                <a:lnTo>
                  <a:pt x="110263" y="0"/>
                </a:lnTo>
              </a:path>
            </a:pathLst>
          </a:custGeom>
          <a:ln w="279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18999074" y="536577"/>
            <a:ext cx="0" cy="193040"/>
          </a:xfrm>
          <a:custGeom>
            <a:avLst/>
            <a:gdLst/>
            <a:ahLst/>
            <a:cxnLst/>
            <a:rect l="l" t="t" r="r" b="b"/>
            <a:pathLst>
              <a:path h="193040">
                <a:moveTo>
                  <a:pt x="0" y="0"/>
                </a:moveTo>
                <a:lnTo>
                  <a:pt x="0" y="192859"/>
                </a:lnTo>
              </a:path>
            </a:pathLst>
          </a:custGeom>
          <a:ln w="274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bk object 30"/>
          <p:cNvSpPr/>
          <p:nvPr/>
        </p:nvSpPr>
        <p:spPr>
          <a:xfrm>
            <a:off x="18597917" y="1227402"/>
            <a:ext cx="360045" cy="138430"/>
          </a:xfrm>
          <a:custGeom>
            <a:avLst/>
            <a:gdLst/>
            <a:ahLst/>
            <a:cxnLst/>
            <a:rect l="l" t="t" r="r" b="b"/>
            <a:pathLst>
              <a:path w="360044" h="138430">
                <a:moveTo>
                  <a:pt x="360034" y="0"/>
                </a:moveTo>
                <a:lnTo>
                  <a:pt x="0" y="0"/>
                </a:lnTo>
                <a:lnTo>
                  <a:pt x="0" y="138071"/>
                </a:lnTo>
                <a:lnTo>
                  <a:pt x="360034" y="138071"/>
                </a:lnTo>
                <a:lnTo>
                  <a:pt x="3600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bk object 31"/>
          <p:cNvSpPr/>
          <p:nvPr/>
        </p:nvSpPr>
        <p:spPr>
          <a:xfrm>
            <a:off x="18680771" y="702450"/>
            <a:ext cx="194310" cy="525145"/>
          </a:xfrm>
          <a:custGeom>
            <a:avLst/>
            <a:gdLst/>
            <a:ahLst/>
            <a:cxnLst/>
            <a:rect l="l" t="t" r="r" b="b"/>
            <a:pathLst>
              <a:path w="194309" h="525144">
                <a:moveTo>
                  <a:pt x="193717" y="0"/>
                </a:moveTo>
                <a:lnTo>
                  <a:pt x="0" y="0"/>
                </a:lnTo>
                <a:lnTo>
                  <a:pt x="0" y="524952"/>
                </a:lnTo>
                <a:lnTo>
                  <a:pt x="193717" y="524952"/>
                </a:lnTo>
                <a:lnTo>
                  <a:pt x="1937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bk object 32"/>
          <p:cNvSpPr/>
          <p:nvPr/>
        </p:nvSpPr>
        <p:spPr>
          <a:xfrm>
            <a:off x="18597917" y="563835"/>
            <a:ext cx="360045" cy="139065"/>
          </a:xfrm>
          <a:custGeom>
            <a:avLst/>
            <a:gdLst/>
            <a:ahLst/>
            <a:cxnLst/>
            <a:rect l="l" t="t" r="r" b="b"/>
            <a:pathLst>
              <a:path w="360044" h="139065">
                <a:moveTo>
                  <a:pt x="360034" y="0"/>
                </a:moveTo>
                <a:lnTo>
                  <a:pt x="0" y="0"/>
                </a:lnTo>
                <a:lnTo>
                  <a:pt x="0" y="138614"/>
                </a:lnTo>
                <a:lnTo>
                  <a:pt x="360034" y="138614"/>
                </a:lnTo>
                <a:lnTo>
                  <a:pt x="3600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8950" y="1751282"/>
            <a:ext cx="17066198" cy="1793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100" b="1" i="0">
                <a:solidFill>
                  <a:schemeClr val="tx1"/>
                </a:solidFill>
                <a:latin typeface="Franklin Gothic Demi"/>
                <a:cs typeface="Franklin Gothic Dem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4842" y="3067139"/>
            <a:ext cx="13726160" cy="3400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microsoft.com/office/2007/relationships/diagramDrawing" Target="../diagrams/drawing11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openxmlformats.org/officeDocument/2006/relationships/diagramQuickStyle" Target="../diagrams/quickStyle11.xml"/><Relationship Id="rId5" Type="http://schemas.openxmlformats.org/officeDocument/2006/relationships/diagramColors" Target="../diagrams/colors10.xml"/><Relationship Id="rId10" Type="http://schemas.openxmlformats.org/officeDocument/2006/relationships/diagramLayout" Target="../diagrams/layout11.xml"/><Relationship Id="rId4" Type="http://schemas.openxmlformats.org/officeDocument/2006/relationships/diagramQuickStyle" Target="../diagrams/quickStyle10.xml"/><Relationship Id="rId9" Type="http://schemas.openxmlformats.org/officeDocument/2006/relationships/diagramData" Target="../diagrams/data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microsoft.com/office/2007/relationships/diagramDrawing" Target="../diagrams/drawing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QuickStyle" Target="../diagrams/quickStyle3.xml"/><Relationship Id="rId5" Type="http://schemas.openxmlformats.org/officeDocument/2006/relationships/diagramColors" Target="../diagrams/colors2.xml"/><Relationship Id="rId10" Type="http://schemas.openxmlformats.org/officeDocument/2006/relationships/diagramLayout" Target="../diagrams/layout3.xml"/><Relationship Id="rId4" Type="http://schemas.openxmlformats.org/officeDocument/2006/relationships/diagramQuickStyle" Target="../diagrams/quickStyle2.xml"/><Relationship Id="rId9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diagramColors" Target="../diagrams/colors8.xml"/><Relationship Id="rId18" Type="http://schemas.openxmlformats.org/officeDocument/2006/relationships/diagramColors" Target="../diagrams/colors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diagramQuickStyle" Target="../diagrams/quickStyle8.xml"/><Relationship Id="rId17" Type="http://schemas.openxmlformats.org/officeDocument/2006/relationships/diagramQuickStyle" Target="../diagrams/quickStyle9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Layout" Target="../diagrams/layout8.xml"/><Relationship Id="rId5" Type="http://schemas.openxmlformats.org/officeDocument/2006/relationships/diagramQuickStyle" Target="../diagrams/quickStyle7.xml"/><Relationship Id="rId15" Type="http://schemas.openxmlformats.org/officeDocument/2006/relationships/diagramData" Target="../diagrams/data9.xml"/><Relationship Id="rId10" Type="http://schemas.openxmlformats.org/officeDocument/2006/relationships/diagramData" Target="../diagrams/data8.xml"/><Relationship Id="rId19" Type="http://schemas.microsoft.com/office/2007/relationships/diagramDrawing" Target="../diagrams/drawing9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2.svg"/><Relationship Id="rId14" Type="http://schemas.microsoft.com/office/2007/relationships/diagramDrawing" Target="../diagrams/drawin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73210" cy="11309350"/>
          </a:xfrm>
          <a:custGeom>
            <a:avLst/>
            <a:gdLst/>
            <a:ahLst/>
            <a:cxnLst/>
            <a:rect l="l" t="t" r="r" b="b"/>
            <a:pathLst>
              <a:path w="9173210" h="11309350">
                <a:moveTo>
                  <a:pt x="9173179" y="0"/>
                </a:moveTo>
                <a:lnTo>
                  <a:pt x="0" y="0"/>
                </a:lnTo>
                <a:lnTo>
                  <a:pt x="0" y="11309105"/>
                </a:lnTo>
                <a:lnTo>
                  <a:pt x="7179123" y="11309105"/>
                </a:lnTo>
                <a:lnTo>
                  <a:pt x="91731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526888" y="5554305"/>
            <a:ext cx="977265" cy="0"/>
          </a:xfrm>
          <a:custGeom>
            <a:avLst/>
            <a:gdLst/>
            <a:ahLst/>
            <a:cxnLst/>
            <a:rect l="l" t="t" r="r" b="b"/>
            <a:pathLst>
              <a:path w="977264">
                <a:moveTo>
                  <a:pt x="0" y="0"/>
                </a:moveTo>
                <a:lnTo>
                  <a:pt x="977231" y="0"/>
                </a:lnTo>
              </a:path>
            </a:pathLst>
          </a:custGeom>
          <a:ln w="58324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555830" y="5124479"/>
            <a:ext cx="0" cy="400685"/>
          </a:xfrm>
          <a:custGeom>
            <a:avLst/>
            <a:gdLst/>
            <a:ahLst/>
            <a:cxnLst/>
            <a:rect l="l" t="t" r="r" b="b"/>
            <a:pathLst>
              <a:path h="400685">
                <a:moveTo>
                  <a:pt x="0" y="0"/>
                </a:moveTo>
                <a:lnTo>
                  <a:pt x="0" y="400663"/>
                </a:lnTo>
              </a:path>
            </a:pathLst>
          </a:custGeom>
          <a:ln w="57882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3526888" y="5095951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25" y="0"/>
                </a:lnTo>
              </a:path>
            </a:pathLst>
          </a:custGeom>
          <a:ln w="5705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727760" y="4210306"/>
            <a:ext cx="0" cy="857250"/>
          </a:xfrm>
          <a:custGeom>
            <a:avLst/>
            <a:gdLst/>
            <a:ahLst/>
            <a:cxnLst/>
            <a:rect l="l" t="t" r="r" b="b"/>
            <a:pathLst>
              <a:path h="857250">
                <a:moveTo>
                  <a:pt x="0" y="0"/>
                </a:moveTo>
                <a:lnTo>
                  <a:pt x="0" y="857116"/>
                </a:lnTo>
              </a:path>
            </a:pathLst>
          </a:custGeom>
          <a:ln w="5790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3526888" y="418114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25" y="0"/>
                </a:lnTo>
              </a:path>
            </a:pathLst>
          </a:custGeom>
          <a:ln w="58324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3555830" y="3752586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395"/>
                </a:lnTo>
              </a:path>
            </a:pathLst>
          </a:custGeom>
          <a:ln w="57882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3526888" y="3727227"/>
            <a:ext cx="977265" cy="0"/>
          </a:xfrm>
          <a:custGeom>
            <a:avLst/>
            <a:gdLst/>
            <a:ahLst/>
            <a:cxnLst/>
            <a:rect l="l" t="t" r="r" b="b"/>
            <a:pathLst>
              <a:path w="977264">
                <a:moveTo>
                  <a:pt x="0" y="0"/>
                </a:moveTo>
                <a:lnTo>
                  <a:pt x="977231" y="0"/>
                </a:lnTo>
              </a:path>
            </a:pathLst>
          </a:custGeom>
          <a:ln w="5071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475167" y="5124479"/>
            <a:ext cx="0" cy="400685"/>
          </a:xfrm>
          <a:custGeom>
            <a:avLst/>
            <a:gdLst/>
            <a:ahLst/>
            <a:cxnLst/>
            <a:rect l="l" t="t" r="r" b="b"/>
            <a:pathLst>
              <a:path h="400685">
                <a:moveTo>
                  <a:pt x="0" y="0"/>
                </a:moveTo>
                <a:lnTo>
                  <a:pt x="0" y="400663"/>
                </a:lnTo>
              </a:path>
            </a:pathLst>
          </a:custGeom>
          <a:ln w="5790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4274271" y="5095951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48" y="0"/>
                </a:lnTo>
              </a:path>
            </a:pathLst>
          </a:custGeom>
          <a:ln w="5705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4302347" y="4210306"/>
            <a:ext cx="0" cy="857250"/>
          </a:xfrm>
          <a:custGeom>
            <a:avLst/>
            <a:gdLst/>
            <a:ahLst/>
            <a:cxnLst/>
            <a:rect l="l" t="t" r="r" b="b"/>
            <a:pathLst>
              <a:path h="857250">
                <a:moveTo>
                  <a:pt x="0" y="0"/>
                </a:moveTo>
                <a:lnTo>
                  <a:pt x="0" y="857116"/>
                </a:lnTo>
              </a:path>
            </a:pathLst>
          </a:custGeom>
          <a:ln w="56153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4274271" y="4181144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848" y="0"/>
                </a:lnTo>
              </a:path>
            </a:pathLst>
          </a:custGeom>
          <a:ln w="58324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4475167" y="3752586"/>
            <a:ext cx="0" cy="399415"/>
          </a:xfrm>
          <a:custGeom>
            <a:avLst/>
            <a:gdLst/>
            <a:ahLst/>
            <a:cxnLst/>
            <a:rect l="l" t="t" r="r" b="b"/>
            <a:pathLst>
              <a:path h="399414">
                <a:moveTo>
                  <a:pt x="0" y="0"/>
                </a:moveTo>
                <a:lnTo>
                  <a:pt x="0" y="399395"/>
                </a:lnTo>
              </a:path>
            </a:pathLst>
          </a:custGeom>
          <a:ln w="57906">
            <a:solidFill>
              <a:srgbClr val="EBAC0D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3642678" y="5182495"/>
            <a:ext cx="746125" cy="287020"/>
          </a:xfrm>
          <a:custGeom>
            <a:avLst/>
            <a:gdLst/>
            <a:ahLst/>
            <a:cxnLst/>
            <a:rect l="l" t="t" r="r" b="b"/>
            <a:pathLst>
              <a:path w="746125" h="287020">
                <a:moveTo>
                  <a:pt x="745652" y="0"/>
                </a:moveTo>
                <a:lnTo>
                  <a:pt x="0" y="0"/>
                </a:lnTo>
                <a:lnTo>
                  <a:pt x="0" y="286792"/>
                </a:lnTo>
                <a:lnTo>
                  <a:pt x="745652" y="286792"/>
                </a:lnTo>
                <a:lnTo>
                  <a:pt x="745652" y="0"/>
                </a:lnTo>
                <a:close/>
              </a:path>
            </a:pathLst>
          </a:custGeom>
          <a:solidFill>
            <a:srgbClr val="EBAC0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3814620" y="4094907"/>
            <a:ext cx="401955" cy="1087755"/>
          </a:xfrm>
          <a:custGeom>
            <a:avLst/>
            <a:gdLst/>
            <a:ahLst/>
            <a:cxnLst/>
            <a:rect l="l" t="t" r="r" b="b"/>
            <a:pathLst>
              <a:path w="401954" h="1087754">
                <a:moveTo>
                  <a:pt x="401767" y="0"/>
                </a:moveTo>
                <a:lnTo>
                  <a:pt x="0" y="0"/>
                </a:lnTo>
                <a:lnTo>
                  <a:pt x="0" y="1087588"/>
                </a:lnTo>
                <a:lnTo>
                  <a:pt x="401767" y="1087588"/>
                </a:lnTo>
                <a:lnTo>
                  <a:pt x="401767" y="0"/>
                </a:lnTo>
                <a:close/>
              </a:path>
            </a:pathLst>
          </a:custGeom>
          <a:solidFill>
            <a:srgbClr val="EBAC0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3642678" y="3808068"/>
            <a:ext cx="746125" cy="287020"/>
          </a:xfrm>
          <a:custGeom>
            <a:avLst/>
            <a:gdLst/>
            <a:ahLst/>
            <a:cxnLst/>
            <a:rect l="l" t="t" r="r" b="b"/>
            <a:pathLst>
              <a:path w="746125" h="287020">
                <a:moveTo>
                  <a:pt x="745652" y="0"/>
                </a:moveTo>
                <a:lnTo>
                  <a:pt x="0" y="0"/>
                </a:lnTo>
                <a:lnTo>
                  <a:pt x="0" y="286838"/>
                </a:lnTo>
                <a:lnTo>
                  <a:pt x="745652" y="286838"/>
                </a:lnTo>
                <a:lnTo>
                  <a:pt x="745652" y="0"/>
                </a:lnTo>
                <a:close/>
              </a:path>
            </a:pathLst>
          </a:custGeom>
          <a:solidFill>
            <a:srgbClr val="EBAC0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393494" y="5960642"/>
            <a:ext cx="3231515" cy="1296670"/>
          </a:xfrm>
          <a:custGeom>
            <a:avLst/>
            <a:gdLst/>
            <a:ahLst/>
            <a:cxnLst/>
            <a:rect l="l" t="t" r="r" b="b"/>
            <a:pathLst>
              <a:path w="3231515" h="1296670">
                <a:moveTo>
                  <a:pt x="1138653" y="636498"/>
                </a:moveTo>
                <a:lnTo>
                  <a:pt x="1042151" y="636498"/>
                </a:lnTo>
                <a:lnTo>
                  <a:pt x="1042151" y="1173329"/>
                </a:lnTo>
                <a:lnTo>
                  <a:pt x="1138653" y="1173329"/>
                </a:lnTo>
                <a:lnTo>
                  <a:pt x="1138653" y="636498"/>
                </a:lnTo>
                <a:close/>
              </a:path>
              <a:path w="3231515" h="1296670">
                <a:moveTo>
                  <a:pt x="1031631" y="160872"/>
                </a:moveTo>
                <a:lnTo>
                  <a:pt x="942141" y="160872"/>
                </a:lnTo>
                <a:lnTo>
                  <a:pt x="942141" y="535090"/>
                </a:lnTo>
                <a:lnTo>
                  <a:pt x="1031631" y="535090"/>
                </a:lnTo>
                <a:lnTo>
                  <a:pt x="1031631" y="160872"/>
                </a:lnTo>
                <a:close/>
              </a:path>
              <a:path w="3231515" h="1296670">
                <a:moveTo>
                  <a:pt x="822845" y="972246"/>
                </a:moveTo>
                <a:lnTo>
                  <a:pt x="757925" y="972246"/>
                </a:lnTo>
                <a:lnTo>
                  <a:pt x="748426" y="1033184"/>
                </a:lnTo>
                <a:lnTo>
                  <a:pt x="739216" y="1087324"/>
                </a:lnTo>
                <a:lnTo>
                  <a:pt x="727663" y="1135734"/>
                </a:lnTo>
                <a:lnTo>
                  <a:pt x="711139" y="1179481"/>
                </a:lnTo>
                <a:lnTo>
                  <a:pt x="687013" y="1219635"/>
                </a:lnTo>
                <a:lnTo>
                  <a:pt x="652656" y="1257263"/>
                </a:lnTo>
                <a:lnTo>
                  <a:pt x="690295" y="1296484"/>
                </a:lnTo>
                <a:lnTo>
                  <a:pt x="692256" y="1296484"/>
                </a:lnTo>
                <a:lnTo>
                  <a:pt x="729018" y="1259919"/>
                </a:lnTo>
                <a:lnTo>
                  <a:pt x="757699" y="1218166"/>
                </a:lnTo>
                <a:lnTo>
                  <a:pt x="778952" y="1172957"/>
                </a:lnTo>
                <a:lnTo>
                  <a:pt x="794435" y="1125026"/>
                </a:lnTo>
                <a:lnTo>
                  <a:pt x="805807" y="1075108"/>
                </a:lnTo>
                <a:lnTo>
                  <a:pt x="814724" y="1023936"/>
                </a:lnTo>
                <a:lnTo>
                  <a:pt x="822845" y="972246"/>
                </a:lnTo>
                <a:close/>
              </a:path>
              <a:path w="3231515" h="1296670">
                <a:moveTo>
                  <a:pt x="584230" y="916276"/>
                </a:moveTo>
                <a:lnTo>
                  <a:pt x="526773" y="927429"/>
                </a:lnTo>
                <a:lnTo>
                  <a:pt x="482467" y="958242"/>
                </a:lnTo>
                <a:lnTo>
                  <a:pt x="449142" y="1008302"/>
                </a:lnTo>
                <a:lnTo>
                  <a:pt x="436857" y="1070161"/>
                </a:lnTo>
                <a:lnTo>
                  <a:pt x="438556" y="1092318"/>
                </a:lnTo>
                <a:lnTo>
                  <a:pt x="453140" y="1133355"/>
                </a:lnTo>
                <a:lnTo>
                  <a:pt x="482536" y="1162618"/>
                </a:lnTo>
                <a:lnTo>
                  <a:pt x="523429" y="1178136"/>
                </a:lnTo>
                <a:lnTo>
                  <a:pt x="549140" y="1180322"/>
                </a:lnTo>
                <a:lnTo>
                  <a:pt x="576307" y="1177781"/>
                </a:lnTo>
                <a:lnTo>
                  <a:pt x="601994" y="1170487"/>
                </a:lnTo>
                <a:lnTo>
                  <a:pt x="625380" y="1158930"/>
                </a:lnTo>
                <a:lnTo>
                  <a:pt x="645643" y="1143602"/>
                </a:lnTo>
                <a:lnTo>
                  <a:pt x="658566" y="1129611"/>
                </a:lnTo>
                <a:lnTo>
                  <a:pt x="556153" y="1129611"/>
                </a:lnTo>
                <a:lnTo>
                  <a:pt x="544208" y="1128655"/>
                </a:lnTo>
                <a:lnTo>
                  <a:pt x="511667" y="1106798"/>
                </a:lnTo>
                <a:lnTo>
                  <a:pt x="503530" y="1070161"/>
                </a:lnTo>
                <a:lnTo>
                  <a:pt x="505174" y="1046280"/>
                </a:lnTo>
                <a:lnTo>
                  <a:pt x="518334" y="1005737"/>
                </a:lnTo>
                <a:lnTo>
                  <a:pt x="551782" y="973108"/>
                </a:lnTo>
                <a:lnTo>
                  <a:pt x="578970" y="966980"/>
                </a:lnTo>
                <a:lnTo>
                  <a:pt x="680991" y="966980"/>
                </a:lnTo>
                <a:lnTo>
                  <a:pt x="679965" y="964718"/>
                </a:lnTo>
                <a:lnTo>
                  <a:pt x="666706" y="947756"/>
                </a:lnTo>
                <a:lnTo>
                  <a:pt x="651593" y="934718"/>
                </a:lnTo>
                <a:lnTo>
                  <a:pt x="632700" y="924799"/>
                </a:lnTo>
                <a:lnTo>
                  <a:pt x="610191" y="918489"/>
                </a:lnTo>
                <a:lnTo>
                  <a:pt x="584230" y="916276"/>
                </a:lnTo>
                <a:close/>
              </a:path>
              <a:path w="3231515" h="1296670">
                <a:moveTo>
                  <a:pt x="680991" y="966980"/>
                </a:moveTo>
                <a:lnTo>
                  <a:pt x="578970" y="966980"/>
                </a:lnTo>
                <a:lnTo>
                  <a:pt x="590161" y="967939"/>
                </a:lnTo>
                <a:lnTo>
                  <a:pt x="600030" y="970705"/>
                </a:lnTo>
                <a:lnTo>
                  <a:pt x="627659" y="1001312"/>
                </a:lnTo>
                <a:lnTo>
                  <a:pt x="631616" y="1028193"/>
                </a:lnTo>
                <a:lnTo>
                  <a:pt x="629393" y="1053330"/>
                </a:lnTo>
                <a:lnTo>
                  <a:pt x="613104" y="1095078"/>
                </a:lnTo>
                <a:lnTo>
                  <a:pt x="579408" y="1124585"/>
                </a:lnTo>
                <a:lnTo>
                  <a:pt x="556153" y="1129611"/>
                </a:lnTo>
                <a:lnTo>
                  <a:pt x="658566" y="1129611"/>
                </a:lnTo>
                <a:lnTo>
                  <a:pt x="666641" y="1120869"/>
                </a:lnTo>
                <a:lnTo>
                  <a:pt x="682045" y="1092891"/>
                </a:lnTo>
                <a:lnTo>
                  <a:pt x="691526" y="1060979"/>
                </a:lnTo>
                <a:lnTo>
                  <a:pt x="694759" y="1026445"/>
                </a:lnTo>
                <a:lnTo>
                  <a:pt x="693335" y="1004556"/>
                </a:lnTo>
                <a:lnTo>
                  <a:pt x="688622" y="983815"/>
                </a:lnTo>
                <a:lnTo>
                  <a:pt x="680991" y="966980"/>
                </a:lnTo>
                <a:close/>
              </a:path>
              <a:path w="3231515" h="1296670">
                <a:moveTo>
                  <a:pt x="896531" y="923267"/>
                </a:moveTo>
                <a:lnTo>
                  <a:pt x="722836" y="923267"/>
                </a:lnTo>
                <a:lnTo>
                  <a:pt x="708809" y="972246"/>
                </a:lnTo>
                <a:lnTo>
                  <a:pt x="877221" y="972246"/>
                </a:lnTo>
                <a:lnTo>
                  <a:pt x="896531" y="923267"/>
                </a:lnTo>
                <a:close/>
              </a:path>
              <a:path w="3231515" h="1296670">
                <a:moveTo>
                  <a:pt x="884258" y="797370"/>
                </a:moveTo>
                <a:lnTo>
                  <a:pt x="818681" y="816829"/>
                </a:lnTo>
                <a:lnTo>
                  <a:pt x="789260" y="846806"/>
                </a:lnTo>
                <a:lnTo>
                  <a:pt x="770199" y="895305"/>
                </a:lnTo>
                <a:lnTo>
                  <a:pt x="764939" y="923267"/>
                </a:lnTo>
                <a:lnTo>
                  <a:pt x="831612" y="923267"/>
                </a:lnTo>
                <a:lnTo>
                  <a:pt x="836872" y="900548"/>
                </a:lnTo>
                <a:lnTo>
                  <a:pt x="844300" y="877130"/>
                </a:lnTo>
                <a:lnTo>
                  <a:pt x="855515" y="861414"/>
                </a:lnTo>
                <a:lnTo>
                  <a:pt x="869694" y="852583"/>
                </a:lnTo>
                <a:lnTo>
                  <a:pt x="886011" y="849821"/>
                </a:lnTo>
                <a:lnTo>
                  <a:pt x="932035" y="849821"/>
                </a:lnTo>
                <a:lnTo>
                  <a:pt x="950908" y="814869"/>
                </a:lnTo>
                <a:lnTo>
                  <a:pt x="934083" y="806227"/>
                </a:lnTo>
                <a:lnTo>
                  <a:pt x="917583" y="800868"/>
                </a:lnTo>
                <a:lnTo>
                  <a:pt x="901083" y="798135"/>
                </a:lnTo>
                <a:lnTo>
                  <a:pt x="884258" y="797370"/>
                </a:lnTo>
                <a:close/>
              </a:path>
              <a:path w="3231515" h="1296670">
                <a:moveTo>
                  <a:pt x="932035" y="849821"/>
                </a:moveTo>
                <a:lnTo>
                  <a:pt x="886011" y="849821"/>
                </a:lnTo>
                <a:lnTo>
                  <a:pt x="896258" y="850480"/>
                </a:lnTo>
                <a:lnTo>
                  <a:pt x="906178" y="852454"/>
                </a:lnTo>
                <a:lnTo>
                  <a:pt x="916102" y="855739"/>
                </a:lnTo>
                <a:lnTo>
                  <a:pt x="926361" y="860330"/>
                </a:lnTo>
                <a:lnTo>
                  <a:pt x="932035" y="849821"/>
                </a:lnTo>
                <a:close/>
              </a:path>
              <a:path w="3231515" h="1296670">
                <a:moveTo>
                  <a:pt x="1410582" y="788632"/>
                </a:moveTo>
                <a:lnTo>
                  <a:pt x="1357917" y="793623"/>
                </a:lnTo>
                <a:lnTo>
                  <a:pt x="1310405" y="808004"/>
                </a:lnTo>
                <a:lnTo>
                  <a:pt x="1269122" y="830889"/>
                </a:lnTo>
                <a:lnTo>
                  <a:pt x="1235143" y="861390"/>
                </a:lnTo>
                <a:lnTo>
                  <a:pt x="1209541" y="898620"/>
                </a:lnTo>
                <a:lnTo>
                  <a:pt x="1193392" y="941693"/>
                </a:lnTo>
                <a:lnTo>
                  <a:pt x="1187770" y="989722"/>
                </a:lnTo>
                <a:lnTo>
                  <a:pt x="1193565" y="1040473"/>
                </a:lnTo>
                <a:lnTo>
                  <a:pt x="1210072" y="1083332"/>
                </a:lnTo>
                <a:lnTo>
                  <a:pt x="1235971" y="1118330"/>
                </a:lnTo>
                <a:lnTo>
                  <a:pt x="1269940" y="1145497"/>
                </a:lnTo>
                <a:lnTo>
                  <a:pt x="1310661" y="1164865"/>
                </a:lnTo>
                <a:lnTo>
                  <a:pt x="1356813" y="1176463"/>
                </a:lnTo>
                <a:lnTo>
                  <a:pt x="1407075" y="1180322"/>
                </a:lnTo>
                <a:lnTo>
                  <a:pt x="1453104" y="1178136"/>
                </a:lnTo>
                <a:lnTo>
                  <a:pt x="1493701" y="1172016"/>
                </a:lnTo>
                <a:lnTo>
                  <a:pt x="1528705" y="1162618"/>
                </a:lnTo>
                <a:lnTo>
                  <a:pt x="1557954" y="1150597"/>
                </a:lnTo>
                <a:lnTo>
                  <a:pt x="1557954" y="1112126"/>
                </a:lnTo>
                <a:lnTo>
                  <a:pt x="1417595" y="1112126"/>
                </a:lnTo>
                <a:lnTo>
                  <a:pt x="1367972" y="1105902"/>
                </a:lnTo>
                <a:lnTo>
                  <a:pt x="1328790" y="1088347"/>
                </a:lnTo>
                <a:lnTo>
                  <a:pt x="1300386" y="1061140"/>
                </a:lnTo>
                <a:lnTo>
                  <a:pt x="1283097" y="1025958"/>
                </a:lnTo>
                <a:lnTo>
                  <a:pt x="1277259" y="984479"/>
                </a:lnTo>
                <a:lnTo>
                  <a:pt x="1284079" y="940988"/>
                </a:lnTo>
                <a:lnTo>
                  <a:pt x="1303192" y="905555"/>
                </a:lnTo>
                <a:lnTo>
                  <a:pt x="1332577" y="879103"/>
                </a:lnTo>
                <a:lnTo>
                  <a:pt x="1370216" y="862556"/>
                </a:lnTo>
                <a:lnTo>
                  <a:pt x="1414089" y="856835"/>
                </a:lnTo>
                <a:lnTo>
                  <a:pt x="1557954" y="856835"/>
                </a:lnTo>
                <a:lnTo>
                  <a:pt x="1557954" y="793875"/>
                </a:lnTo>
                <a:lnTo>
                  <a:pt x="1466735" y="793875"/>
                </a:lnTo>
                <a:lnTo>
                  <a:pt x="1441288" y="790598"/>
                </a:lnTo>
                <a:lnTo>
                  <a:pt x="1426759" y="789205"/>
                </a:lnTo>
                <a:lnTo>
                  <a:pt x="1410582" y="788632"/>
                </a:lnTo>
                <a:close/>
              </a:path>
              <a:path w="3231515" h="1296670">
                <a:moveTo>
                  <a:pt x="1557954" y="856835"/>
                </a:moveTo>
                <a:lnTo>
                  <a:pt x="1414089" y="856835"/>
                </a:lnTo>
                <a:lnTo>
                  <a:pt x="1430704" y="857190"/>
                </a:lnTo>
                <a:lnTo>
                  <a:pt x="1444357" y="858364"/>
                </a:lnTo>
                <a:lnTo>
                  <a:pt x="1456037" y="860521"/>
                </a:lnTo>
                <a:lnTo>
                  <a:pt x="1466735" y="863825"/>
                </a:lnTo>
                <a:lnTo>
                  <a:pt x="1466735" y="1105131"/>
                </a:lnTo>
                <a:lnTo>
                  <a:pt x="1456338" y="1107700"/>
                </a:lnTo>
                <a:lnTo>
                  <a:pt x="1444138" y="1109940"/>
                </a:lnTo>
                <a:lnTo>
                  <a:pt x="1430951" y="1111525"/>
                </a:lnTo>
                <a:lnTo>
                  <a:pt x="1417595" y="1112126"/>
                </a:lnTo>
                <a:lnTo>
                  <a:pt x="1557954" y="1112126"/>
                </a:lnTo>
                <a:lnTo>
                  <a:pt x="1557954" y="856835"/>
                </a:lnTo>
                <a:close/>
              </a:path>
              <a:path w="3231515" h="1296670">
                <a:moveTo>
                  <a:pt x="1557954" y="636498"/>
                </a:moveTo>
                <a:lnTo>
                  <a:pt x="1466735" y="636498"/>
                </a:lnTo>
                <a:lnTo>
                  <a:pt x="1466735" y="793875"/>
                </a:lnTo>
                <a:lnTo>
                  <a:pt x="1557954" y="793875"/>
                </a:lnTo>
                <a:lnTo>
                  <a:pt x="1557954" y="636498"/>
                </a:lnTo>
                <a:close/>
              </a:path>
              <a:path w="3231515" h="1296670">
                <a:moveTo>
                  <a:pt x="2947450" y="160872"/>
                </a:moveTo>
                <a:lnTo>
                  <a:pt x="2593046" y="160872"/>
                </a:lnTo>
                <a:lnTo>
                  <a:pt x="2593046" y="225579"/>
                </a:lnTo>
                <a:lnTo>
                  <a:pt x="2886201" y="225579"/>
                </a:lnTo>
                <a:lnTo>
                  <a:pt x="2909325" y="275371"/>
                </a:lnTo>
                <a:lnTo>
                  <a:pt x="2935107" y="331466"/>
                </a:lnTo>
                <a:lnTo>
                  <a:pt x="2961282" y="388816"/>
                </a:lnTo>
                <a:lnTo>
                  <a:pt x="2985584" y="442375"/>
                </a:lnTo>
                <a:lnTo>
                  <a:pt x="3005747" y="487094"/>
                </a:lnTo>
                <a:lnTo>
                  <a:pt x="3024596" y="529824"/>
                </a:lnTo>
                <a:lnTo>
                  <a:pt x="3019014" y="543920"/>
                </a:lnTo>
                <a:lnTo>
                  <a:pt x="3001817" y="574964"/>
                </a:lnTo>
                <a:lnTo>
                  <a:pt x="2972333" y="615575"/>
                </a:lnTo>
                <a:lnTo>
                  <a:pt x="2929889" y="658369"/>
                </a:lnTo>
                <a:lnTo>
                  <a:pt x="2873811" y="695963"/>
                </a:lnTo>
                <a:lnTo>
                  <a:pt x="2915891" y="751909"/>
                </a:lnTo>
                <a:lnTo>
                  <a:pt x="3057515" y="624151"/>
                </a:lnTo>
                <a:lnTo>
                  <a:pt x="3148580" y="447641"/>
                </a:lnTo>
                <a:lnTo>
                  <a:pt x="3068546" y="447641"/>
                </a:lnTo>
                <a:lnTo>
                  <a:pt x="3028914" y="357840"/>
                </a:lnTo>
                <a:lnTo>
                  <a:pt x="2989589" y="264262"/>
                </a:lnTo>
                <a:lnTo>
                  <a:pt x="2959468" y="190682"/>
                </a:lnTo>
                <a:lnTo>
                  <a:pt x="2947450" y="160872"/>
                </a:lnTo>
                <a:close/>
              </a:path>
              <a:path w="3231515" h="1296670">
                <a:moveTo>
                  <a:pt x="2754585" y="225579"/>
                </a:moveTo>
                <a:lnTo>
                  <a:pt x="2665049" y="225579"/>
                </a:lnTo>
                <a:lnTo>
                  <a:pt x="2665049" y="458150"/>
                </a:lnTo>
                <a:lnTo>
                  <a:pt x="2670502" y="492190"/>
                </a:lnTo>
                <a:lnTo>
                  <a:pt x="2687637" y="519348"/>
                </a:lnTo>
                <a:lnTo>
                  <a:pt x="2717615" y="537326"/>
                </a:lnTo>
                <a:lnTo>
                  <a:pt x="2761598" y="543828"/>
                </a:lnTo>
                <a:lnTo>
                  <a:pt x="2792431" y="541231"/>
                </a:lnTo>
                <a:lnTo>
                  <a:pt x="2825565" y="533550"/>
                </a:lnTo>
                <a:lnTo>
                  <a:pt x="2858743" y="520954"/>
                </a:lnTo>
                <a:lnTo>
                  <a:pt x="2889708" y="503610"/>
                </a:lnTo>
                <a:lnTo>
                  <a:pt x="2875321" y="472130"/>
                </a:lnTo>
                <a:lnTo>
                  <a:pt x="2794794" y="472130"/>
                </a:lnTo>
                <a:lnTo>
                  <a:pt x="2777466" y="469509"/>
                </a:lnTo>
                <a:lnTo>
                  <a:pt x="2764871" y="461642"/>
                </a:lnTo>
                <a:lnTo>
                  <a:pt x="2757186" y="448528"/>
                </a:lnTo>
                <a:lnTo>
                  <a:pt x="2754585" y="430165"/>
                </a:lnTo>
                <a:lnTo>
                  <a:pt x="2754585" y="225579"/>
                </a:lnTo>
                <a:close/>
              </a:path>
              <a:path w="3231515" h="1296670">
                <a:moveTo>
                  <a:pt x="2864927" y="449388"/>
                </a:moveTo>
                <a:lnTo>
                  <a:pt x="2850517" y="457375"/>
                </a:lnTo>
                <a:lnTo>
                  <a:pt x="2833806" y="464700"/>
                </a:lnTo>
                <a:lnTo>
                  <a:pt x="2815122" y="470055"/>
                </a:lnTo>
                <a:lnTo>
                  <a:pt x="2794794" y="472130"/>
                </a:lnTo>
                <a:lnTo>
                  <a:pt x="2875321" y="472130"/>
                </a:lnTo>
                <a:lnTo>
                  <a:pt x="2864927" y="449388"/>
                </a:lnTo>
                <a:close/>
              </a:path>
              <a:path w="3231515" h="1296670">
                <a:moveTo>
                  <a:pt x="3231488" y="160872"/>
                </a:moveTo>
                <a:lnTo>
                  <a:pt x="3165096" y="160872"/>
                </a:lnTo>
                <a:lnTo>
                  <a:pt x="3157670" y="191665"/>
                </a:lnTo>
                <a:lnTo>
                  <a:pt x="3137247" y="266884"/>
                </a:lnTo>
                <a:lnTo>
                  <a:pt x="3106612" y="360789"/>
                </a:lnTo>
                <a:lnTo>
                  <a:pt x="3068546" y="447641"/>
                </a:lnTo>
                <a:lnTo>
                  <a:pt x="3148580" y="447641"/>
                </a:lnTo>
                <a:lnTo>
                  <a:pt x="3160304" y="424916"/>
                </a:lnTo>
                <a:lnTo>
                  <a:pt x="3222941" y="241418"/>
                </a:lnTo>
                <a:lnTo>
                  <a:pt x="3231488" y="208901"/>
                </a:lnTo>
                <a:lnTo>
                  <a:pt x="3231488" y="160872"/>
                </a:lnTo>
                <a:close/>
              </a:path>
              <a:path w="3231515" h="1296670">
                <a:moveTo>
                  <a:pt x="2754585" y="50703"/>
                </a:moveTo>
                <a:lnTo>
                  <a:pt x="2665049" y="76940"/>
                </a:lnTo>
                <a:lnTo>
                  <a:pt x="2665049" y="160872"/>
                </a:lnTo>
                <a:lnTo>
                  <a:pt x="2754585" y="160872"/>
                </a:lnTo>
                <a:lnTo>
                  <a:pt x="2754585" y="50703"/>
                </a:lnTo>
                <a:close/>
              </a:path>
              <a:path w="3231515" h="1296670">
                <a:moveTo>
                  <a:pt x="2605436" y="788632"/>
                </a:moveTo>
                <a:lnTo>
                  <a:pt x="2563955" y="792155"/>
                </a:lnTo>
                <a:lnTo>
                  <a:pt x="2526595" y="802397"/>
                </a:lnTo>
                <a:lnTo>
                  <a:pt x="2464936" y="841083"/>
                </a:lnTo>
                <a:lnTo>
                  <a:pt x="2440138" y="870155"/>
                </a:lnTo>
                <a:lnTo>
                  <a:pt x="2421366" y="904471"/>
                </a:lnTo>
                <a:lnTo>
                  <a:pt x="2409476" y="943380"/>
                </a:lnTo>
                <a:lnTo>
                  <a:pt x="2405323" y="986227"/>
                </a:lnTo>
                <a:lnTo>
                  <a:pt x="2409506" y="1030347"/>
                </a:lnTo>
                <a:lnTo>
                  <a:pt x="2421600" y="1070374"/>
                </a:lnTo>
                <a:lnTo>
                  <a:pt x="2440927" y="1105486"/>
                </a:lnTo>
                <a:lnTo>
                  <a:pt x="2466806" y="1134859"/>
                </a:lnTo>
                <a:lnTo>
                  <a:pt x="2527530" y="1168738"/>
                </a:lnTo>
                <a:lnTo>
                  <a:pt x="2605436" y="1180322"/>
                </a:lnTo>
                <a:lnTo>
                  <a:pt x="2647073" y="1176825"/>
                </a:lnTo>
                <a:lnTo>
                  <a:pt x="2685007" y="1166771"/>
                </a:lnTo>
                <a:lnTo>
                  <a:pt x="2718689" y="1150815"/>
                </a:lnTo>
                <a:lnTo>
                  <a:pt x="2747572" y="1129611"/>
                </a:lnTo>
                <a:lnTo>
                  <a:pt x="2759264" y="1115624"/>
                </a:lnTo>
                <a:lnTo>
                  <a:pt x="2605436" y="1115624"/>
                </a:lnTo>
                <a:lnTo>
                  <a:pt x="2560598" y="1106198"/>
                </a:lnTo>
                <a:lnTo>
                  <a:pt x="2526916" y="1079560"/>
                </a:lnTo>
                <a:lnTo>
                  <a:pt x="2505726" y="1038167"/>
                </a:lnTo>
                <a:lnTo>
                  <a:pt x="2498366" y="984479"/>
                </a:lnTo>
                <a:lnTo>
                  <a:pt x="2505204" y="932540"/>
                </a:lnTo>
                <a:lnTo>
                  <a:pt x="2525367" y="891586"/>
                </a:lnTo>
                <a:lnTo>
                  <a:pt x="2558330" y="864731"/>
                </a:lnTo>
                <a:lnTo>
                  <a:pt x="2603565" y="855087"/>
                </a:lnTo>
                <a:lnTo>
                  <a:pt x="2759854" y="855087"/>
                </a:lnTo>
                <a:lnTo>
                  <a:pt x="2749208" y="842831"/>
                </a:lnTo>
                <a:lnTo>
                  <a:pt x="2720333" y="819607"/>
                </a:lnTo>
                <a:lnTo>
                  <a:pt x="2686527" y="802616"/>
                </a:lnTo>
                <a:lnTo>
                  <a:pt x="2648118" y="792182"/>
                </a:lnTo>
                <a:lnTo>
                  <a:pt x="2605436" y="788632"/>
                </a:lnTo>
                <a:close/>
              </a:path>
              <a:path w="3231515" h="1296670">
                <a:moveTo>
                  <a:pt x="2759854" y="855087"/>
                </a:moveTo>
                <a:lnTo>
                  <a:pt x="2603565" y="855087"/>
                </a:lnTo>
                <a:lnTo>
                  <a:pt x="2649484" y="864485"/>
                </a:lnTo>
                <a:lnTo>
                  <a:pt x="2683722" y="890930"/>
                </a:lnTo>
                <a:lnTo>
                  <a:pt x="2705116" y="931802"/>
                </a:lnTo>
                <a:lnTo>
                  <a:pt x="2712505" y="984479"/>
                </a:lnTo>
                <a:lnTo>
                  <a:pt x="2705638" y="1037430"/>
                </a:lnTo>
                <a:lnTo>
                  <a:pt x="2685270" y="1078904"/>
                </a:lnTo>
                <a:lnTo>
                  <a:pt x="2651753" y="1105952"/>
                </a:lnTo>
                <a:lnTo>
                  <a:pt x="2605436" y="1115624"/>
                </a:lnTo>
                <a:lnTo>
                  <a:pt x="2759264" y="1115624"/>
                </a:lnTo>
                <a:lnTo>
                  <a:pt x="2772078" y="1100295"/>
                </a:lnTo>
                <a:lnTo>
                  <a:pt x="2790207" y="1065567"/>
                </a:lnTo>
                <a:lnTo>
                  <a:pt x="2801453" y="1026578"/>
                </a:lnTo>
                <a:lnTo>
                  <a:pt x="2805314" y="984479"/>
                </a:lnTo>
                <a:lnTo>
                  <a:pt x="2801742" y="942670"/>
                </a:lnTo>
                <a:lnTo>
                  <a:pt x="2791112" y="904471"/>
                </a:lnTo>
                <a:lnTo>
                  <a:pt x="2773557" y="870865"/>
                </a:lnTo>
                <a:lnTo>
                  <a:pt x="2759854" y="855087"/>
                </a:lnTo>
                <a:close/>
              </a:path>
              <a:path w="3231515" h="1296670">
                <a:moveTo>
                  <a:pt x="1922965" y="855087"/>
                </a:moveTo>
                <a:lnTo>
                  <a:pt x="1764987" y="855087"/>
                </a:lnTo>
                <a:lnTo>
                  <a:pt x="1797112" y="858910"/>
                </a:lnTo>
                <a:lnTo>
                  <a:pt x="1823317" y="871255"/>
                </a:lnTo>
                <a:lnTo>
                  <a:pt x="1840970" y="893435"/>
                </a:lnTo>
                <a:lnTo>
                  <a:pt x="1847440" y="926762"/>
                </a:lnTo>
                <a:lnTo>
                  <a:pt x="1847440" y="937271"/>
                </a:lnTo>
                <a:lnTo>
                  <a:pt x="1770247" y="939018"/>
                </a:lnTo>
                <a:lnTo>
                  <a:pt x="1711453" y="945886"/>
                </a:lnTo>
                <a:lnTo>
                  <a:pt x="1664115" y="962070"/>
                </a:lnTo>
                <a:lnTo>
                  <a:pt x="1629157" y="987235"/>
                </a:lnTo>
                <a:lnTo>
                  <a:pt x="1607504" y="1021047"/>
                </a:lnTo>
                <a:lnTo>
                  <a:pt x="1600081" y="1063168"/>
                </a:lnTo>
                <a:lnTo>
                  <a:pt x="1610523" y="1112455"/>
                </a:lnTo>
                <a:lnTo>
                  <a:pt x="1638891" y="1149284"/>
                </a:lnTo>
                <a:lnTo>
                  <a:pt x="1680746" y="1172344"/>
                </a:lnTo>
                <a:lnTo>
                  <a:pt x="1731650" y="1180322"/>
                </a:lnTo>
                <a:lnTo>
                  <a:pt x="1771295" y="1176716"/>
                </a:lnTo>
                <a:lnTo>
                  <a:pt x="1804030" y="1167208"/>
                </a:lnTo>
                <a:lnTo>
                  <a:pt x="1830843" y="1153766"/>
                </a:lnTo>
                <a:lnTo>
                  <a:pt x="1852723" y="1138356"/>
                </a:lnTo>
                <a:lnTo>
                  <a:pt x="1940368" y="1138356"/>
                </a:lnTo>
                <a:lnTo>
                  <a:pt x="1940217" y="1136826"/>
                </a:lnTo>
                <a:lnTo>
                  <a:pt x="1939374" y="1113876"/>
                </a:lnTo>
                <a:lnTo>
                  <a:pt x="1761480" y="1113876"/>
                </a:lnTo>
                <a:lnTo>
                  <a:pt x="1730533" y="1109532"/>
                </a:lnTo>
                <a:lnTo>
                  <a:pt x="1708629" y="1097483"/>
                </a:lnTo>
                <a:lnTo>
                  <a:pt x="1695606" y="1079206"/>
                </a:lnTo>
                <a:lnTo>
                  <a:pt x="1691300" y="1056177"/>
                </a:lnTo>
                <a:lnTo>
                  <a:pt x="1696373" y="1032923"/>
                </a:lnTo>
                <a:lnTo>
                  <a:pt x="1712139" y="1015732"/>
                </a:lnTo>
                <a:lnTo>
                  <a:pt x="1739419" y="1004772"/>
                </a:lnTo>
                <a:lnTo>
                  <a:pt x="1779037" y="1000208"/>
                </a:lnTo>
                <a:lnTo>
                  <a:pt x="1845686" y="998460"/>
                </a:lnTo>
                <a:lnTo>
                  <a:pt x="1938682" y="998460"/>
                </a:lnTo>
                <a:lnTo>
                  <a:pt x="1938682" y="921519"/>
                </a:lnTo>
                <a:lnTo>
                  <a:pt x="1931538" y="870772"/>
                </a:lnTo>
                <a:lnTo>
                  <a:pt x="1922965" y="855087"/>
                </a:lnTo>
                <a:close/>
              </a:path>
              <a:path w="3231515" h="1296670">
                <a:moveTo>
                  <a:pt x="1940368" y="1138356"/>
                </a:moveTo>
                <a:lnTo>
                  <a:pt x="1852723" y="1138356"/>
                </a:lnTo>
                <a:lnTo>
                  <a:pt x="1870256" y="1173329"/>
                </a:lnTo>
                <a:lnTo>
                  <a:pt x="1945696" y="1173329"/>
                </a:lnTo>
                <a:lnTo>
                  <a:pt x="1942381" y="1158766"/>
                </a:lnTo>
                <a:lnTo>
                  <a:pt x="1940368" y="1138356"/>
                </a:lnTo>
                <a:close/>
              </a:path>
              <a:path w="3231515" h="1296670">
                <a:moveTo>
                  <a:pt x="1938682" y="998460"/>
                </a:moveTo>
                <a:lnTo>
                  <a:pt x="1845686" y="998460"/>
                </a:lnTo>
                <a:lnTo>
                  <a:pt x="1845686" y="1084148"/>
                </a:lnTo>
                <a:lnTo>
                  <a:pt x="1832779" y="1093957"/>
                </a:lnTo>
                <a:lnTo>
                  <a:pt x="1814769" y="1103602"/>
                </a:lnTo>
                <a:lnTo>
                  <a:pt x="1791167" y="1110952"/>
                </a:lnTo>
                <a:lnTo>
                  <a:pt x="1761480" y="1113876"/>
                </a:lnTo>
                <a:lnTo>
                  <a:pt x="1939374" y="1113876"/>
                </a:lnTo>
                <a:lnTo>
                  <a:pt x="1939039" y="1104724"/>
                </a:lnTo>
                <a:lnTo>
                  <a:pt x="1938710" y="1063168"/>
                </a:lnTo>
                <a:lnTo>
                  <a:pt x="1938682" y="998460"/>
                </a:lnTo>
                <a:close/>
              </a:path>
              <a:path w="3231515" h="1296670">
                <a:moveTo>
                  <a:pt x="1782543" y="788632"/>
                </a:moveTo>
                <a:lnTo>
                  <a:pt x="1742843" y="790789"/>
                </a:lnTo>
                <a:lnTo>
                  <a:pt x="1704462" y="798028"/>
                </a:lnTo>
                <a:lnTo>
                  <a:pt x="1666081" y="811497"/>
                </a:lnTo>
                <a:lnTo>
                  <a:pt x="1626381" y="832345"/>
                </a:lnTo>
                <a:lnTo>
                  <a:pt x="1657964" y="884796"/>
                </a:lnTo>
                <a:lnTo>
                  <a:pt x="1678391" y="873519"/>
                </a:lnTo>
                <a:lnTo>
                  <a:pt x="1702928" y="864044"/>
                </a:lnTo>
                <a:lnTo>
                  <a:pt x="1731738" y="857517"/>
                </a:lnTo>
                <a:lnTo>
                  <a:pt x="1764987" y="855087"/>
                </a:lnTo>
                <a:lnTo>
                  <a:pt x="1922965" y="855087"/>
                </a:lnTo>
                <a:lnTo>
                  <a:pt x="1911003" y="833200"/>
                </a:lnTo>
                <a:lnTo>
                  <a:pt x="1878426" y="807713"/>
                </a:lnTo>
                <a:lnTo>
                  <a:pt x="1835157" y="793220"/>
                </a:lnTo>
                <a:lnTo>
                  <a:pt x="1782543" y="788632"/>
                </a:lnTo>
                <a:close/>
              </a:path>
              <a:path w="3231515" h="1296670">
                <a:moveTo>
                  <a:pt x="2096575" y="636498"/>
                </a:moveTo>
                <a:lnTo>
                  <a:pt x="2005355" y="636498"/>
                </a:lnTo>
                <a:lnTo>
                  <a:pt x="2005355" y="1173329"/>
                </a:lnTo>
                <a:lnTo>
                  <a:pt x="2096575" y="1173329"/>
                </a:lnTo>
                <a:lnTo>
                  <a:pt x="2096575" y="909286"/>
                </a:lnTo>
                <a:lnTo>
                  <a:pt x="2120235" y="892315"/>
                </a:lnTo>
                <a:lnTo>
                  <a:pt x="2146361" y="877154"/>
                </a:lnTo>
                <a:lnTo>
                  <a:pt x="2174787" y="866256"/>
                </a:lnTo>
                <a:lnTo>
                  <a:pt x="2205351" y="862078"/>
                </a:lnTo>
                <a:lnTo>
                  <a:pt x="2350044" y="862078"/>
                </a:lnTo>
                <a:lnTo>
                  <a:pt x="2339636" y="841083"/>
                </a:lnTo>
                <a:lnTo>
                  <a:pt x="2096575" y="841083"/>
                </a:lnTo>
                <a:lnTo>
                  <a:pt x="2096575" y="636498"/>
                </a:lnTo>
                <a:close/>
              </a:path>
              <a:path w="3231515" h="1296670">
                <a:moveTo>
                  <a:pt x="2350044" y="862078"/>
                </a:moveTo>
                <a:lnTo>
                  <a:pt x="2205351" y="862078"/>
                </a:lnTo>
                <a:lnTo>
                  <a:pt x="2239184" y="869591"/>
                </a:lnTo>
                <a:lnTo>
                  <a:pt x="2258868" y="889398"/>
                </a:lnTo>
                <a:lnTo>
                  <a:pt x="2268024" y="917402"/>
                </a:lnTo>
                <a:lnTo>
                  <a:pt x="2270271" y="949504"/>
                </a:lnTo>
                <a:lnTo>
                  <a:pt x="2270271" y="1173329"/>
                </a:lnTo>
                <a:lnTo>
                  <a:pt x="2361607" y="1173329"/>
                </a:lnTo>
                <a:lnTo>
                  <a:pt x="2361607" y="926762"/>
                </a:lnTo>
                <a:lnTo>
                  <a:pt x="2354354" y="870772"/>
                </a:lnTo>
                <a:lnTo>
                  <a:pt x="2350044" y="862078"/>
                </a:lnTo>
                <a:close/>
              </a:path>
              <a:path w="3231515" h="1296670">
                <a:moveTo>
                  <a:pt x="2235181" y="788632"/>
                </a:moveTo>
                <a:lnTo>
                  <a:pt x="2195521" y="792646"/>
                </a:lnTo>
                <a:lnTo>
                  <a:pt x="2159969" y="803708"/>
                </a:lnTo>
                <a:lnTo>
                  <a:pt x="2127371" y="820344"/>
                </a:lnTo>
                <a:lnTo>
                  <a:pt x="2096575" y="841083"/>
                </a:lnTo>
                <a:lnTo>
                  <a:pt x="2339636" y="841083"/>
                </a:lnTo>
                <a:lnTo>
                  <a:pt x="2334792" y="831312"/>
                </a:lnTo>
                <a:lnTo>
                  <a:pt x="2306213" y="806035"/>
                </a:lnTo>
                <a:lnTo>
                  <a:pt x="2271912" y="792591"/>
                </a:lnTo>
                <a:lnTo>
                  <a:pt x="2235181" y="788632"/>
                </a:lnTo>
                <a:close/>
              </a:path>
              <a:path w="3231515" h="1296670">
                <a:moveTo>
                  <a:pt x="2124651" y="444146"/>
                </a:moveTo>
                <a:lnTo>
                  <a:pt x="2113799" y="470759"/>
                </a:lnTo>
                <a:lnTo>
                  <a:pt x="2103600" y="491800"/>
                </a:lnTo>
                <a:lnTo>
                  <a:pt x="2096031" y="505627"/>
                </a:lnTo>
                <a:lnTo>
                  <a:pt x="2093068" y="510601"/>
                </a:lnTo>
                <a:lnTo>
                  <a:pt x="2120482" y="523903"/>
                </a:lnTo>
                <a:lnTo>
                  <a:pt x="2153158" y="534423"/>
                </a:lnTo>
                <a:lnTo>
                  <a:pt x="2191755" y="541340"/>
                </a:lnTo>
                <a:lnTo>
                  <a:pt x="2236934" y="543828"/>
                </a:lnTo>
                <a:lnTo>
                  <a:pt x="2286929" y="539715"/>
                </a:lnTo>
                <a:lnTo>
                  <a:pt x="2331541" y="526873"/>
                </a:lnTo>
                <a:lnTo>
                  <a:pt x="2367481" y="504545"/>
                </a:lnTo>
                <a:lnTo>
                  <a:pt x="2384912" y="480868"/>
                </a:lnTo>
                <a:lnTo>
                  <a:pt x="2231674" y="480868"/>
                </a:lnTo>
                <a:lnTo>
                  <a:pt x="2200891" y="478083"/>
                </a:lnTo>
                <a:lnTo>
                  <a:pt x="2172245" y="470380"/>
                </a:lnTo>
                <a:lnTo>
                  <a:pt x="2146558" y="458741"/>
                </a:lnTo>
                <a:lnTo>
                  <a:pt x="2124651" y="444146"/>
                </a:lnTo>
                <a:close/>
              </a:path>
              <a:path w="3231515" h="1296670">
                <a:moveTo>
                  <a:pt x="1928163" y="160872"/>
                </a:moveTo>
                <a:lnTo>
                  <a:pt x="1852723" y="160872"/>
                </a:lnTo>
                <a:lnTo>
                  <a:pt x="1852723" y="535090"/>
                </a:lnTo>
                <a:lnTo>
                  <a:pt x="1942189" y="535090"/>
                </a:lnTo>
                <a:lnTo>
                  <a:pt x="1942189" y="265797"/>
                </a:lnTo>
                <a:lnTo>
                  <a:pt x="1962917" y="250465"/>
                </a:lnTo>
                <a:lnTo>
                  <a:pt x="1982986" y="238908"/>
                </a:lnTo>
                <a:lnTo>
                  <a:pt x="2002393" y="231614"/>
                </a:lnTo>
                <a:lnTo>
                  <a:pt x="2021135" y="229075"/>
                </a:lnTo>
                <a:lnTo>
                  <a:pt x="2083539" y="229075"/>
                </a:lnTo>
                <a:lnTo>
                  <a:pt x="2089702" y="209916"/>
                </a:lnTo>
                <a:lnTo>
                  <a:pt x="2093167" y="202837"/>
                </a:lnTo>
                <a:lnTo>
                  <a:pt x="1938682" y="202837"/>
                </a:lnTo>
                <a:lnTo>
                  <a:pt x="1928163" y="160872"/>
                </a:lnTo>
                <a:close/>
              </a:path>
              <a:path w="3231515" h="1296670">
                <a:moveTo>
                  <a:pt x="2268517" y="152134"/>
                </a:moveTo>
                <a:lnTo>
                  <a:pt x="2204504" y="160193"/>
                </a:lnTo>
                <a:lnTo>
                  <a:pt x="2157766" y="182516"/>
                </a:lnTo>
                <a:lnTo>
                  <a:pt x="2129122" y="216315"/>
                </a:lnTo>
                <a:lnTo>
                  <a:pt x="2119392" y="258807"/>
                </a:lnTo>
                <a:lnTo>
                  <a:pt x="2127533" y="300461"/>
                </a:lnTo>
                <a:lnTo>
                  <a:pt x="2148997" y="330414"/>
                </a:lnTo>
                <a:lnTo>
                  <a:pt x="2179343" y="351720"/>
                </a:lnTo>
                <a:lnTo>
                  <a:pt x="2214129" y="367432"/>
                </a:lnTo>
                <a:lnTo>
                  <a:pt x="2248916" y="380603"/>
                </a:lnTo>
                <a:lnTo>
                  <a:pt x="2279262" y="394287"/>
                </a:lnTo>
                <a:lnTo>
                  <a:pt x="2300726" y="411538"/>
                </a:lnTo>
                <a:lnTo>
                  <a:pt x="2308867" y="435408"/>
                </a:lnTo>
                <a:lnTo>
                  <a:pt x="2303220" y="454317"/>
                </a:lnTo>
                <a:lnTo>
                  <a:pt x="2287374" y="468632"/>
                </a:lnTo>
                <a:lnTo>
                  <a:pt x="2262977" y="477700"/>
                </a:lnTo>
                <a:lnTo>
                  <a:pt x="2231674" y="480868"/>
                </a:lnTo>
                <a:lnTo>
                  <a:pt x="2384912" y="480868"/>
                </a:lnTo>
                <a:lnTo>
                  <a:pt x="2391457" y="471978"/>
                </a:lnTo>
                <a:lnTo>
                  <a:pt x="2400180" y="428417"/>
                </a:lnTo>
                <a:lnTo>
                  <a:pt x="2391884" y="387558"/>
                </a:lnTo>
                <a:lnTo>
                  <a:pt x="2370012" y="357598"/>
                </a:lnTo>
                <a:lnTo>
                  <a:pt x="2339090" y="335835"/>
                </a:lnTo>
                <a:lnTo>
                  <a:pt x="2303642" y="319562"/>
                </a:lnTo>
                <a:lnTo>
                  <a:pt x="2268195" y="306076"/>
                </a:lnTo>
                <a:lnTo>
                  <a:pt x="2237272" y="292671"/>
                </a:lnTo>
                <a:lnTo>
                  <a:pt x="2215401" y="276644"/>
                </a:lnTo>
                <a:lnTo>
                  <a:pt x="2207104" y="255289"/>
                </a:lnTo>
                <a:lnTo>
                  <a:pt x="2211820" y="238218"/>
                </a:lnTo>
                <a:lnTo>
                  <a:pt x="2225091" y="226223"/>
                </a:lnTo>
                <a:lnTo>
                  <a:pt x="2245597" y="219143"/>
                </a:lnTo>
                <a:lnTo>
                  <a:pt x="2272024" y="216818"/>
                </a:lnTo>
                <a:lnTo>
                  <a:pt x="2380408" y="216818"/>
                </a:lnTo>
                <a:lnTo>
                  <a:pt x="2380379" y="214886"/>
                </a:lnTo>
                <a:lnTo>
                  <a:pt x="2381098" y="192561"/>
                </a:lnTo>
                <a:lnTo>
                  <a:pt x="2382125" y="177123"/>
                </a:lnTo>
                <a:lnTo>
                  <a:pt x="2382647" y="171357"/>
                </a:lnTo>
                <a:lnTo>
                  <a:pt x="2359101" y="163930"/>
                </a:lnTo>
                <a:lnTo>
                  <a:pt x="2332788" y="157813"/>
                </a:lnTo>
                <a:lnTo>
                  <a:pt x="2302873" y="153663"/>
                </a:lnTo>
                <a:lnTo>
                  <a:pt x="2268517" y="152134"/>
                </a:lnTo>
                <a:close/>
              </a:path>
              <a:path w="3231515" h="1296670">
                <a:moveTo>
                  <a:pt x="2083539" y="229075"/>
                </a:moveTo>
                <a:lnTo>
                  <a:pt x="2021135" y="229075"/>
                </a:lnTo>
                <a:lnTo>
                  <a:pt x="2036357" y="229785"/>
                </a:lnTo>
                <a:lnTo>
                  <a:pt x="2052070" y="232133"/>
                </a:lnTo>
                <a:lnTo>
                  <a:pt x="2066792" y="236447"/>
                </a:lnTo>
                <a:lnTo>
                  <a:pt x="2079042" y="243055"/>
                </a:lnTo>
                <a:lnTo>
                  <a:pt x="2083539" y="229075"/>
                </a:lnTo>
                <a:close/>
              </a:path>
              <a:path w="3231515" h="1296670">
                <a:moveTo>
                  <a:pt x="2380408" y="216818"/>
                </a:moveTo>
                <a:lnTo>
                  <a:pt x="2272024" y="216818"/>
                </a:lnTo>
                <a:lnTo>
                  <a:pt x="2303343" y="218679"/>
                </a:lnTo>
                <a:lnTo>
                  <a:pt x="2331713" y="223820"/>
                </a:lnTo>
                <a:lnTo>
                  <a:pt x="2357501" y="231614"/>
                </a:lnTo>
                <a:lnTo>
                  <a:pt x="2380777" y="241308"/>
                </a:lnTo>
                <a:lnTo>
                  <a:pt x="2380408" y="216818"/>
                </a:lnTo>
                <a:close/>
              </a:path>
              <a:path w="3231515" h="1296670">
                <a:moveTo>
                  <a:pt x="2049212" y="148638"/>
                </a:moveTo>
                <a:lnTo>
                  <a:pt x="2023059" y="151697"/>
                </a:lnTo>
                <a:lnTo>
                  <a:pt x="1997892" y="161311"/>
                </a:lnTo>
                <a:lnTo>
                  <a:pt x="1970753" y="178139"/>
                </a:lnTo>
                <a:lnTo>
                  <a:pt x="1938682" y="202837"/>
                </a:lnTo>
                <a:lnTo>
                  <a:pt x="2093167" y="202837"/>
                </a:lnTo>
                <a:lnTo>
                  <a:pt x="2101189" y="186445"/>
                </a:lnTo>
                <a:lnTo>
                  <a:pt x="2110375" y="172481"/>
                </a:lnTo>
                <a:lnTo>
                  <a:pt x="2114132" y="167862"/>
                </a:lnTo>
                <a:lnTo>
                  <a:pt x="2100776" y="159697"/>
                </a:lnTo>
                <a:lnTo>
                  <a:pt x="2083644" y="153663"/>
                </a:lnTo>
                <a:lnTo>
                  <a:pt x="2065526" y="149922"/>
                </a:lnTo>
                <a:lnTo>
                  <a:pt x="2049212" y="148638"/>
                </a:lnTo>
                <a:close/>
              </a:path>
              <a:path w="3231515" h="1296670">
                <a:moveTo>
                  <a:pt x="2542316" y="160872"/>
                </a:moveTo>
                <a:lnTo>
                  <a:pt x="2450910" y="160872"/>
                </a:lnTo>
                <a:lnTo>
                  <a:pt x="2450910" y="535090"/>
                </a:lnTo>
                <a:lnTo>
                  <a:pt x="2542316" y="535090"/>
                </a:lnTo>
                <a:lnTo>
                  <a:pt x="2542316" y="160872"/>
                </a:lnTo>
                <a:close/>
              </a:path>
              <a:path w="3231515" h="1296670">
                <a:moveTo>
                  <a:pt x="1624627" y="152134"/>
                </a:moveTo>
                <a:lnTo>
                  <a:pt x="1572255" y="159104"/>
                </a:lnTo>
                <a:lnTo>
                  <a:pt x="1527874" y="178751"/>
                </a:lnTo>
                <a:lnTo>
                  <a:pt x="1492167" y="209181"/>
                </a:lnTo>
                <a:lnTo>
                  <a:pt x="1465817" y="248501"/>
                </a:lnTo>
                <a:lnTo>
                  <a:pt x="1449507" y="294816"/>
                </a:lnTo>
                <a:lnTo>
                  <a:pt x="1443918" y="346233"/>
                </a:lnTo>
                <a:lnTo>
                  <a:pt x="1447724" y="389109"/>
                </a:lnTo>
                <a:lnTo>
                  <a:pt x="1459326" y="429754"/>
                </a:lnTo>
                <a:lnTo>
                  <a:pt x="1479000" y="466577"/>
                </a:lnTo>
                <a:lnTo>
                  <a:pt x="1507022" y="497988"/>
                </a:lnTo>
                <a:lnTo>
                  <a:pt x="1543669" y="522394"/>
                </a:lnTo>
                <a:lnTo>
                  <a:pt x="1589215" y="538205"/>
                </a:lnTo>
                <a:lnTo>
                  <a:pt x="1643937" y="543828"/>
                </a:lnTo>
                <a:lnTo>
                  <a:pt x="1680998" y="541231"/>
                </a:lnTo>
                <a:lnTo>
                  <a:pt x="1719377" y="533550"/>
                </a:lnTo>
                <a:lnTo>
                  <a:pt x="1756441" y="520954"/>
                </a:lnTo>
                <a:lnTo>
                  <a:pt x="1789557" y="503610"/>
                </a:lnTo>
                <a:lnTo>
                  <a:pt x="1787224" y="498746"/>
                </a:lnTo>
                <a:lnTo>
                  <a:pt x="1781436" y="485683"/>
                </a:lnTo>
                <a:lnTo>
                  <a:pt x="1777494" y="475626"/>
                </a:lnTo>
                <a:lnTo>
                  <a:pt x="1661471" y="475626"/>
                </a:lnTo>
                <a:lnTo>
                  <a:pt x="1610429" y="467539"/>
                </a:lnTo>
                <a:lnTo>
                  <a:pt x="1571560" y="445025"/>
                </a:lnTo>
                <a:lnTo>
                  <a:pt x="1546507" y="410707"/>
                </a:lnTo>
                <a:lnTo>
                  <a:pt x="1536915" y="367205"/>
                </a:lnTo>
                <a:lnTo>
                  <a:pt x="1801830" y="367205"/>
                </a:lnTo>
                <a:lnTo>
                  <a:pt x="1801830" y="344486"/>
                </a:lnTo>
                <a:lnTo>
                  <a:pt x="1797884" y="306015"/>
                </a:lnTo>
                <a:lnTo>
                  <a:pt x="1536915" y="306015"/>
                </a:lnTo>
                <a:lnTo>
                  <a:pt x="1542973" y="272900"/>
                </a:lnTo>
                <a:lnTo>
                  <a:pt x="1560380" y="244369"/>
                </a:lnTo>
                <a:lnTo>
                  <a:pt x="1587982" y="224362"/>
                </a:lnTo>
                <a:lnTo>
                  <a:pt x="1624627" y="216818"/>
                </a:lnTo>
                <a:lnTo>
                  <a:pt x="1762036" y="216818"/>
                </a:lnTo>
                <a:lnTo>
                  <a:pt x="1754020" y="205031"/>
                </a:lnTo>
                <a:lnTo>
                  <a:pt x="1718914" y="176356"/>
                </a:lnTo>
                <a:lnTo>
                  <a:pt x="1675523" y="158367"/>
                </a:lnTo>
                <a:lnTo>
                  <a:pt x="1624627" y="152134"/>
                </a:lnTo>
                <a:close/>
              </a:path>
              <a:path w="3231515" h="1296670">
                <a:moveTo>
                  <a:pt x="1157940" y="160872"/>
                </a:moveTo>
                <a:lnTo>
                  <a:pt x="1068474" y="160872"/>
                </a:lnTo>
                <a:lnTo>
                  <a:pt x="1226366" y="538586"/>
                </a:lnTo>
                <a:lnTo>
                  <a:pt x="1291286" y="538586"/>
                </a:lnTo>
                <a:lnTo>
                  <a:pt x="1338628" y="430165"/>
                </a:lnTo>
                <a:lnTo>
                  <a:pt x="1259703" y="430165"/>
                </a:lnTo>
                <a:lnTo>
                  <a:pt x="1157940" y="160872"/>
                </a:lnTo>
                <a:close/>
              </a:path>
              <a:path w="3231515" h="1296670">
                <a:moveTo>
                  <a:pt x="1766740" y="444146"/>
                </a:moveTo>
                <a:lnTo>
                  <a:pt x="1741162" y="457921"/>
                </a:lnTo>
                <a:lnTo>
                  <a:pt x="1714763" y="467758"/>
                </a:lnTo>
                <a:lnTo>
                  <a:pt x="1688035" y="473659"/>
                </a:lnTo>
                <a:lnTo>
                  <a:pt x="1661471" y="475626"/>
                </a:lnTo>
                <a:lnTo>
                  <a:pt x="1777494" y="475626"/>
                </a:lnTo>
                <a:lnTo>
                  <a:pt x="1773958" y="466577"/>
                </a:lnTo>
                <a:lnTo>
                  <a:pt x="1766740" y="444146"/>
                </a:lnTo>
                <a:close/>
              </a:path>
              <a:path w="3231515" h="1296670">
                <a:moveTo>
                  <a:pt x="1456215" y="160872"/>
                </a:moveTo>
                <a:lnTo>
                  <a:pt x="1370232" y="160872"/>
                </a:lnTo>
                <a:lnTo>
                  <a:pt x="1261456" y="430165"/>
                </a:lnTo>
                <a:lnTo>
                  <a:pt x="1338628" y="430165"/>
                </a:lnTo>
                <a:lnTo>
                  <a:pt x="1456215" y="160872"/>
                </a:lnTo>
                <a:close/>
              </a:path>
              <a:path w="3231515" h="1296670">
                <a:moveTo>
                  <a:pt x="1762036" y="216818"/>
                </a:moveTo>
                <a:lnTo>
                  <a:pt x="1624627" y="216818"/>
                </a:lnTo>
                <a:lnTo>
                  <a:pt x="1662766" y="224854"/>
                </a:lnTo>
                <a:lnTo>
                  <a:pt x="1690210" y="245680"/>
                </a:lnTo>
                <a:lnTo>
                  <a:pt x="1706798" y="274374"/>
                </a:lnTo>
                <a:lnTo>
                  <a:pt x="1712364" y="306015"/>
                </a:lnTo>
                <a:lnTo>
                  <a:pt x="1797884" y="306015"/>
                </a:lnTo>
                <a:lnTo>
                  <a:pt x="1796258" y="290164"/>
                </a:lnTo>
                <a:lnTo>
                  <a:pt x="1780061" y="243323"/>
                </a:lnTo>
                <a:lnTo>
                  <a:pt x="1762036" y="216818"/>
                </a:lnTo>
                <a:close/>
              </a:path>
              <a:path w="3231515" h="1296670">
                <a:moveTo>
                  <a:pt x="2496496" y="0"/>
                </a:moveTo>
                <a:lnTo>
                  <a:pt x="2473469" y="4263"/>
                </a:lnTo>
                <a:lnTo>
                  <a:pt x="2455176" y="15740"/>
                </a:lnTo>
                <a:lnTo>
                  <a:pt x="2443107" y="32459"/>
                </a:lnTo>
                <a:lnTo>
                  <a:pt x="2438753" y="52451"/>
                </a:lnTo>
                <a:lnTo>
                  <a:pt x="2443107" y="72183"/>
                </a:lnTo>
                <a:lnTo>
                  <a:pt x="2455176" y="88309"/>
                </a:lnTo>
                <a:lnTo>
                  <a:pt x="2473469" y="99187"/>
                </a:lnTo>
                <a:lnTo>
                  <a:pt x="2496496" y="103178"/>
                </a:lnTo>
                <a:lnTo>
                  <a:pt x="2518968" y="99187"/>
                </a:lnTo>
                <a:lnTo>
                  <a:pt x="2537407" y="88309"/>
                </a:lnTo>
                <a:lnTo>
                  <a:pt x="2549885" y="72183"/>
                </a:lnTo>
                <a:lnTo>
                  <a:pt x="2554472" y="52451"/>
                </a:lnTo>
                <a:lnTo>
                  <a:pt x="2549885" y="31722"/>
                </a:lnTo>
                <a:lnTo>
                  <a:pt x="2537407" y="15084"/>
                </a:lnTo>
                <a:lnTo>
                  <a:pt x="2518968" y="4017"/>
                </a:lnTo>
                <a:lnTo>
                  <a:pt x="2496496" y="0"/>
                </a:lnTo>
                <a:close/>
              </a:path>
              <a:path w="3231515" h="1296670">
                <a:moveTo>
                  <a:pt x="96495" y="0"/>
                </a:moveTo>
                <a:lnTo>
                  <a:pt x="0" y="0"/>
                </a:lnTo>
                <a:lnTo>
                  <a:pt x="110" y="347981"/>
                </a:lnTo>
                <a:lnTo>
                  <a:pt x="2576" y="386886"/>
                </a:lnTo>
                <a:lnTo>
                  <a:pt x="11403" y="426230"/>
                </a:lnTo>
                <a:lnTo>
                  <a:pt x="28126" y="462293"/>
                </a:lnTo>
                <a:lnTo>
                  <a:pt x="54388" y="493102"/>
                </a:lnTo>
                <a:lnTo>
                  <a:pt x="125224" y="530270"/>
                </a:lnTo>
                <a:lnTo>
                  <a:pt x="172074" y="540329"/>
                </a:lnTo>
                <a:lnTo>
                  <a:pt x="226325" y="543828"/>
                </a:lnTo>
                <a:lnTo>
                  <a:pt x="283924" y="540002"/>
                </a:lnTo>
                <a:lnTo>
                  <a:pt x="333129" y="528959"/>
                </a:lnTo>
                <a:lnTo>
                  <a:pt x="374107" y="511359"/>
                </a:lnTo>
                <a:lnTo>
                  <a:pt x="407027" y="487859"/>
                </a:lnTo>
                <a:lnTo>
                  <a:pt x="420072" y="472130"/>
                </a:lnTo>
                <a:lnTo>
                  <a:pt x="228081" y="472130"/>
                </a:lnTo>
                <a:lnTo>
                  <a:pt x="197980" y="469891"/>
                </a:lnTo>
                <a:lnTo>
                  <a:pt x="151595" y="452952"/>
                </a:lnTo>
                <a:lnTo>
                  <a:pt x="117219" y="418437"/>
                </a:lnTo>
                <a:lnTo>
                  <a:pt x="98798" y="368338"/>
                </a:lnTo>
                <a:lnTo>
                  <a:pt x="96495" y="340991"/>
                </a:lnTo>
                <a:lnTo>
                  <a:pt x="96495" y="0"/>
                </a:lnTo>
                <a:close/>
              </a:path>
              <a:path w="3231515" h="1296670">
                <a:moveTo>
                  <a:pt x="461427" y="0"/>
                </a:moveTo>
                <a:lnTo>
                  <a:pt x="363171" y="0"/>
                </a:lnTo>
                <a:lnTo>
                  <a:pt x="363056" y="347981"/>
                </a:lnTo>
                <a:lnTo>
                  <a:pt x="361417" y="373011"/>
                </a:lnTo>
                <a:lnTo>
                  <a:pt x="345409" y="420003"/>
                </a:lnTo>
                <a:lnTo>
                  <a:pt x="312215" y="452952"/>
                </a:lnTo>
                <a:lnTo>
                  <a:pt x="262488" y="469891"/>
                </a:lnTo>
                <a:lnTo>
                  <a:pt x="228081" y="472130"/>
                </a:lnTo>
                <a:lnTo>
                  <a:pt x="420072" y="472130"/>
                </a:lnTo>
                <a:lnTo>
                  <a:pt x="431070" y="458869"/>
                </a:lnTo>
                <a:lnTo>
                  <a:pt x="448043" y="425129"/>
                </a:lnTo>
                <a:lnTo>
                  <a:pt x="458108" y="387784"/>
                </a:lnTo>
                <a:lnTo>
                  <a:pt x="461427" y="347981"/>
                </a:lnTo>
                <a:lnTo>
                  <a:pt x="461427" y="0"/>
                </a:lnTo>
                <a:close/>
              </a:path>
              <a:path w="3231515" h="1296670">
                <a:moveTo>
                  <a:pt x="596526" y="160872"/>
                </a:moveTo>
                <a:lnTo>
                  <a:pt x="521087" y="160872"/>
                </a:lnTo>
                <a:lnTo>
                  <a:pt x="521087" y="535090"/>
                </a:lnTo>
                <a:lnTo>
                  <a:pt x="612306" y="535090"/>
                </a:lnTo>
                <a:lnTo>
                  <a:pt x="612306" y="271040"/>
                </a:lnTo>
                <a:lnTo>
                  <a:pt x="637226" y="254343"/>
                </a:lnTo>
                <a:lnTo>
                  <a:pt x="664283" y="239782"/>
                </a:lnTo>
                <a:lnTo>
                  <a:pt x="692984" y="229485"/>
                </a:lnTo>
                <a:lnTo>
                  <a:pt x="722836" y="225579"/>
                </a:lnTo>
                <a:lnTo>
                  <a:pt x="867214" y="225579"/>
                </a:lnTo>
                <a:lnTo>
                  <a:pt x="855391" y="202837"/>
                </a:lnTo>
                <a:lnTo>
                  <a:pt x="607046" y="202837"/>
                </a:lnTo>
                <a:lnTo>
                  <a:pt x="596526" y="160872"/>
                </a:lnTo>
                <a:close/>
              </a:path>
              <a:path w="3231515" h="1296670">
                <a:moveTo>
                  <a:pt x="867214" y="225579"/>
                </a:moveTo>
                <a:lnTo>
                  <a:pt x="722836" y="225579"/>
                </a:lnTo>
                <a:lnTo>
                  <a:pt x="756669" y="233311"/>
                </a:lnTo>
                <a:lnTo>
                  <a:pt x="776353" y="253337"/>
                </a:lnTo>
                <a:lnTo>
                  <a:pt x="785508" y="280904"/>
                </a:lnTo>
                <a:lnTo>
                  <a:pt x="787755" y="311258"/>
                </a:lnTo>
                <a:lnTo>
                  <a:pt x="787755" y="535090"/>
                </a:lnTo>
                <a:lnTo>
                  <a:pt x="878975" y="535090"/>
                </a:lnTo>
                <a:lnTo>
                  <a:pt x="878975" y="285021"/>
                </a:lnTo>
                <a:lnTo>
                  <a:pt x="871734" y="234274"/>
                </a:lnTo>
                <a:lnTo>
                  <a:pt x="867214" y="225579"/>
                </a:lnTo>
                <a:close/>
              </a:path>
              <a:path w="3231515" h="1296670">
                <a:moveTo>
                  <a:pt x="752665" y="152134"/>
                </a:moveTo>
                <a:lnTo>
                  <a:pt x="712637" y="155629"/>
                </a:lnTo>
                <a:lnTo>
                  <a:pt x="675902" y="165680"/>
                </a:lnTo>
                <a:lnTo>
                  <a:pt x="641144" y="181634"/>
                </a:lnTo>
                <a:lnTo>
                  <a:pt x="607046" y="202837"/>
                </a:lnTo>
                <a:lnTo>
                  <a:pt x="855391" y="202837"/>
                </a:lnTo>
                <a:lnTo>
                  <a:pt x="852201" y="196702"/>
                </a:lnTo>
                <a:lnTo>
                  <a:pt x="823657" y="171215"/>
                </a:lnTo>
                <a:lnTo>
                  <a:pt x="789384" y="156722"/>
                </a:lnTo>
                <a:lnTo>
                  <a:pt x="752665" y="152134"/>
                </a:lnTo>
                <a:close/>
              </a:path>
              <a:path w="3231515" h="1296670">
                <a:moveTo>
                  <a:pt x="987774" y="0"/>
                </a:moveTo>
                <a:lnTo>
                  <a:pt x="964389" y="4263"/>
                </a:lnTo>
                <a:lnTo>
                  <a:pt x="945443" y="15740"/>
                </a:lnTo>
                <a:lnTo>
                  <a:pt x="932748" y="32459"/>
                </a:lnTo>
                <a:lnTo>
                  <a:pt x="928115" y="52451"/>
                </a:lnTo>
                <a:lnTo>
                  <a:pt x="932748" y="72183"/>
                </a:lnTo>
                <a:lnTo>
                  <a:pt x="945443" y="88309"/>
                </a:lnTo>
                <a:lnTo>
                  <a:pt x="964389" y="99187"/>
                </a:lnTo>
                <a:lnTo>
                  <a:pt x="987774" y="103178"/>
                </a:lnTo>
                <a:lnTo>
                  <a:pt x="1009859" y="99187"/>
                </a:lnTo>
                <a:lnTo>
                  <a:pt x="1027674" y="88309"/>
                </a:lnTo>
                <a:lnTo>
                  <a:pt x="1039572" y="72183"/>
                </a:lnTo>
                <a:lnTo>
                  <a:pt x="1043904" y="52451"/>
                </a:lnTo>
                <a:lnTo>
                  <a:pt x="1039572" y="31722"/>
                </a:lnTo>
                <a:lnTo>
                  <a:pt x="1027674" y="15084"/>
                </a:lnTo>
                <a:lnTo>
                  <a:pt x="1009859" y="4017"/>
                </a:lnTo>
                <a:lnTo>
                  <a:pt x="987774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9180839" y="3641996"/>
            <a:ext cx="9634211" cy="33714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9070"/>
              </a:lnSpc>
              <a:spcBef>
                <a:spcPts val="114"/>
              </a:spcBef>
            </a:pPr>
            <a:br>
              <a:rPr lang="en-US" sz="7900" dirty="0">
                <a:solidFill>
                  <a:srgbClr val="F0B300"/>
                </a:solidFill>
              </a:rPr>
            </a:br>
            <a:r>
              <a:rPr lang="en-US" sz="7900" dirty="0">
                <a:solidFill>
                  <a:srgbClr val="F0B300"/>
                </a:solidFill>
              </a:rPr>
              <a:t>New Chart of Account</a:t>
            </a:r>
            <a:br>
              <a:rPr lang="en-US" sz="7900" dirty="0">
                <a:solidFill>
                  <a:srgbClr val="F0B300"/>
                </a:solidFill>
              </a:rPr>
            </a:br>
            <a:r>
              <a:rPr lang="en-US" sz="5000" dirty="0">
                <a:solidFill>
                  <a:srgbClr val="F0B300"/>
                </a:solidFill>
              </a:rPr>
              <a:t>Training and Communication</a:t>
            </a:r>
            <a:endParaRPr sz="5000" dirty="0"/>
          </a:p>
        </p:txBody>
      </p:sp>
      <p:sp>
        <p:nvSpPr>
          <p:cNvPr id="20" name="object 20"/>
          <p:cNvSpPr txBox="1"/>
          <p:nvPr/>
        </p:nvSpPr>
        <p:spPr>
          <a:xfrm>
            <a:off x="9320534" y="7530216"/>
            <a:ext cx="481838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950" spc="-100" dirty="0">
                <a:latin typeface="Franklin Gothic Book"/>
                <a:cs typeface="Franklin Gothic Book"/>
              </a:rPr>
              <a:t>Sep 6, </a:t>
            </a:r>
            <a:r>
              <a:rPr sz="4950" spc="-55" dirty="0">
                <a:latin typeface="Franklin Gothic Book"/>
                <a:cs typeface="Franklin Gothic Book"/>
              </a:rPr>
              <a:t>2018</a:t>
            </a:r>
            <a:endParaRPr sz="4950" dirty="0">
              <a:latin typeface="Franklin Gothic Book"/>
              <a:cs typeface="Franklin Gothic Book"/>
            </a:endParaRPr>
          </a:p>
        </p:txBody>
      </p:sp>
      <p:sp>
        <p:nvSpPr>
          <p:cNvPr id="21" name="object 20">
            <a:extLst>
              <a:ext uri="{FF2B5EF4-FFF2-40B4-BE49-F238E27FC236}">
                <a16:creationId xmlns:a16="http://schemas.microsoft.com/office/drawing/2014/main" id="{AAFB05D0-46EA-47DB-98DF-AF454E1F1FCD}"/>
              </a:ext>
            </a:extLst>
          </p:cNvPr>
          <p:cNvSpPr txBox="1"/>
          <p:nvPr/>
        </p:nvSpPr>
        <p:spPr>
          <a:xfrm>
            <a:off x="9151620" y="6803808"/>
            <a:ext cx="9372600" cy="773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950" spc="-100" dirty="0">
                <a:latin typeface="Franklin Gothic Book"/>
                <a:cs typeface="Franklin Gothic Book"/>
              </a:rPr>
              <a:t>College of Agricultural &amp; Life Science</a:t>
            </a:r>
            <a:endParaRPr sz="495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2850" y="385884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Vandal Web</a:t>
            </a:r>
            <a:endParaRPr sz="7400" dirty="0"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87E7ECD5-4B5B-4B84-898F-5DB3E933AC7C}"/>
              </a:ext>
            </a:extLst>
          </p:cNvPr>
          <p:cNvSpPr txBox="1"/>
          <p:nvPr/>
        </p:nvSpPr>
        <p:spPr>
          <a:xfrm>
            <a:off x="908050" y="2216730"/>
            <a:ext cx="8915400" cy="882549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600" b="1" u="sng" dirty="0">
                <a:latin typeface="Franklin Gothic Book"/>
                <a:cs typeface="Franklin Gothic Book"/>
              </a:rPr>
              <a:t>Finance Queries for Non Banner Users</a:t>
            </a:r>
            <a:r>
              <a:rPr lang="en-US" sz="3200" b="1" u="sng" dirty="0">
                <a:latin typeface="Franklin Gothic Book"/>
                <a:cs typeface="Franklin Gothic Book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3200" dirty="0">
                <a:latin typeface="Franklin Gothic Book"/>
                <a:cs typeface="Times New Roman"/>
              </a:rPr>
              <a:t>     </a:t>
            </a:r>
            <a:r>
              <a:rPr lang="en-US" sz="2800" dirty="0">
                <a:latin typeface="Franklin Gothic Book"/>
                <a:cs typeface="Times New Roman"/>
              </a:rPr>
              <a:t>Go to Vandal Web/Employees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dirty="0">
              <a:latin typeface="Franklin Gothic Book"/>
              <a:cs typeface="Times New Roman"/>
            </a:endParaRPr>
          </a:p>
          <a:p>
            <a:pPr marL="927100" lvl="1" indent="-457200"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en-US" sz="3600" i="1" u="sng" dirty="0">
                <a:latin typeface="Franklin Gothic Book"/>
                <a:cs typeface="Times New Roman"/>
              </a:rPr>
              <a:t>Budget Availability</a:t>
            </a:r>
            <a:r>
              <a:rPr lang="en-US" sz="3600" i="1" dirty="0">
                <a:latin typeface="Franklin Gothic Book"/>
                <a:cs typeface="Times New Roman"/>
              </a:rPr>
              <a:t>:    </a:t>
            </a:r>
          </a:p>
          <a:p>
            <a:pPr marL="469900" lvl="1">
              <a:spcBef>
                <a:spcPts val="120"/>
              </a:spcBef>
            </a:pPr>
            <a:endParaRPr lang="en-US" sz="3600" i="1" dirty="0">
              <a:latin typeface="Franklin Gothic Book"/>
              <a:cs typeface="Times New Roman"/>
            </a:endParaRPr>
          </a:p>
          <a:p>
            <a:pPr marL="2127250" lvl="3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All expenses and encumbrances: Approved and Pending</a:t>
            </a:r>
          </a:p>
          <a:p>
            <a:pPr marL="1384300" lvl="3">
              <a:spcBef>
                <a:spcPts val="120"/>
              </a:spcBef>
            </a:pPr>
            <a:endParaRPr lang="en-US" sz="3200" i="1" dirty="0">
              <a:latin typeface="Franklin Gothic Book"/>
              <a:cs typeface="Times New Roman"/>
            </a:endParaRPr>
          </a:p>
          <a:p>
            <a:pPr marL="2127250" lvl="3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Expenses grouped by PER &amp; NON PER</a:t>
            </a:r>
          </a:p>
          <a:p>
            <a:pPr marL="1384300" lvl="3">
              <a:spcBef>
                <a:spcPts val="120"/>
              </a:spcBef>
            </a:pPr>
            <a:endParaRPr lang="en-US" sz="3200" i="1" dirty="0">
              <a:latin typeface="Franklin Gothic Book"/>
              <a:cs typeface="Times New Roman"/>
            </a:endParaRPr>
          </a:p>
          <a:p>
            <a:pPr marL="1384300" lvl="3">
              <a:spcBef>
                <a:spcPts val="120"/>
              </a:spcBef>
            </a:pPr>
            <a:endParaRPr lang="en-US" sz="3200" i="1" dirty="0">
              <a:latin typeface="Franklin Gothic Book"/>
              <a:cs typeface="Times New Roman"/>
            </a:endParaRPr>
          </a:p>
          <a:p>
            <a:pPr marL="1384300" lvl="3">
              <a:spcBef>
                <a:spcPts val="120"/>
              </a:spcBef>
            </a:pPr>
            <a:endParaRPr lang="en-US" sz="3200" i="1" dirty="0">
              <a:latin typeface="Franklin Gothic Book"/>
              <a:cs typeface="Times New Roman"/>
            </a:endParaRPr>
          </a:p>
          <a:p>
            <a:pPr marL="2127250" lvl="3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It </a:t>
            </a:r>
            <a:r>
              <a:rPr lang="en-US" sz="3200" i="1" u="sng" dirty="0">
                <a:latin typeface="Franklin Gothic Book"/>
                <a:cs typeface="Times New Roman"/>
              </a:rPr>
              <a:t>does not work </a:t>
            </a:r>
            <a:r>
              <a:rPr lang="en-US" sz="3200" i="1" dirty="0">
                <a:latin typeface="Franklin Gothic Book"/>
                <a:cs typeface="Times New Roman"/>
              </a:rPr>
              <a:t>for Gen Ed Funds</a:t>
            </a:r>
          </a:p>
          <a:p>
            <a:pPr marL="2127250" lvl="3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Data is updated daily</a:t>
            </a:r>
          </a:p>
          <a:p>
            <a:pPr marL="3041650" lvl="5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endParaRPr lang="en-US" sz="3600" i="1" dirty="0">
              <a:latin typeface="Franklin Gothic Book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02D35121-F635-489C-883D-39B03061110A}"/>
              </a:ext>
            </a:extLst>
          </p:cNvPr>
          <p:cNvSpPr txBox="1"/>
          <p:nvPr/>
        </p:nvSpPr>
        <p:spPr>
          <a:xfrm>
            <a:off x="10433050" y="2204837"/>
            <a:ext cx="9220200" cy="877419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dirty="0">
              <a:latin typeface="Franklin Gothic Book"/>
              <a:cs typeface="Times New Roman"/>
            </a:endParaRPr>
          </a:p>
          <a:p>
            <a:pPr marL="3041650" lvl="5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endParaRPr lang="en-US" sz="3600" i="1" dirty="0">
              <a:latin typeface="Franklin Gothic Book"/>
              <a:cs typeface="Times New Roman"/>
            </a:endParaRPr>
          </a:p>
          <a:p>
            <a:pPr marL="927100" lvl="1" indent="-457200"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en-US" sz="3600" i="1" dirty="0">
                <a:latin typeface="Franklin Gothic Book"/>
                <a:cs typeface="Times New Roman"/>
              </a:rPr>
              <a:t>CALS Detail Expenses(Under </a:t>
            </a:r>
            <a:r>
              <a:rPr lang="en-US" sz="3600" i="1" u="sng" dirty="0">
                <a:latin typeface="Franklin Gothic Book"/>
                <a:cs typeface="Times New Roman"/>
              </a:rPr>
              <a:t>Budget Queries</a:t>
            </a:r>
            <a:r>
              <a:rPr lang="en-US" sz="3600" i="1" dirty="0">
                <a:latin typeface="Franklin Gothic Book"/>
                <a:cs typeface="Times New Roman"/>
              </a:rPr>
              <a:t>)</a:t>
            </a:r>
          </a:p>
          <a:p>
            <a:pPr marL="2584450" lvl="4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Only approved expenses and encumbrances but you can search for pending expenses.</a:t>
            </a:r>
          </a:p>
          <a:p>
            <a:pPr marL="2584450" lvl="4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Detail Expenses but not in a nice format</a:t>
            </a:r>
          </a:p>
          <a:p>
            <a:pPr marL="2584450" lvl="4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Payroll details by person name and hours paid.</a:t>
            </a:r>
          </a:p>
          <a:p>
            <a:pPr marL="2584450" lvl="4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It </a:t>
            </a:r>
            <a:r>
              <a:rPr lang="en-US" sz="3200" i="1" u="sng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works </a:t>
            </a: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for all Funds</a:t>
            </a:r>
          </a:p>
          <a:p>
            <a:pPr marL="2584450" lvl="4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Data is updated daily</a:t>
            </a:r>
          </a:p>
          <a:p>
            <a:pPr marL="927100" lvl="1" indent="-457200"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600" dirty="0">
              <a:latin typeface="Franklin Gothic Book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1FB0F4-7031-44E4-A291-746CF14F6DFA}"/>
              </a:ext>
            </a:extLst>
          </p:cNvPr>
          <p:cNvSpPr/>
          <p:nvPr/>
        </p:nvSpPr>
        <p:spPr>
          <a:xfrm rot="20106302">
            <a:off x="11722507" y="1214391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236440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2850" y="385884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Vandal Web</a:t>
            </a:r>
            <a:endParaRPr sz="7400" dirty="0"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87E7ECD5-4B5B-4B84-898F-5DB3E933AC7C}"/>
              </a:ext>
            </a:extLst>
          </p:cNvPr>
          <p:cNvSpPr txBox="1"/>
          <p:nvPr/>
        </p:nvSpPr>
        <p:spPr>
          <a:xfrm>
            <a:off x="908050" y="2216730"/>
            <a:ext cx="15697200" cy="87254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600" b="1" u="sng" dirty="0">
                <a:latin typeface="Franklin Gothic Book"/>
                <a:cs typeface="Franklin Gothic Book"/>
              </a:rPr>
              <a:t>Finance Queries for Non Banner Users</a:t>
            </a:r>
            <a:r>
              <a:rPr lang="en-US" sz="3200" b="1" u="sng" dirty="0">
                <a:latin typeface="Franklin Gothic Book"/>
                <a:cs typeface="Franklin Gothic Book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3200" dirty="0">
                <a:latin typeface="Franklin Gothic Book"/>
                <a:cs typeface="Times New Roman"/>
              </a:rPr>
              <a:t>     </a:t>
            </a:r>
            <a:r>
              <a:rPr lang="en-US" sz="2800" dirty="0">
                <a:latin typeface="Franklin Gothic Book"/>
                <a:cs typeface="Times New Roman"/>
              </a:rPr>
              <a:t>Go to Vandal Web/Employees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dirty="0">
              <a:latin typeface="Franklin Gothic Book"/>
              <a:cs typeface="Times New Roman"/>
            </a:endParaRPr>
          </a:p>
          <a:p>
            <a:pPr marL="927100" lvl="1" indent="-457200"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en-US" sz="3600" i="1" u="sng" dirty="0">
                <a:latin typeface="Franklin Gothic Book"/>
                <a:cs typeface="Times New Roman"/>
              </a:rPr>
              <a:t>Fund Balance</a:t>
            </a:r>
            <a:r>
              <a:rPr lang="en-US" sz="3600" i="1" dirty="0">
                <a:latin typeface="Franklin Gothic Book"/>
                <a:cs typeface="Times New Roman"/>
              </a:rPr>
              <a:t>:    </a:t>
            </a:r>
          </a:p>
          <a:p>
            <a:pPr marL="469900" lvl="1">
              <a:spcBef>
                <a:spcPts val="120"/>
              </a:spcBef>
            </a:pPr>
            <a:endParaRPr lang="en-US" sz="3600" i="1" dirty="0">
              <a:latin typeface="Franklin Gothic Book"/>
              <a:cs typeface="Times New Roman"/>
            </a:endParaRPr>
          </a:p>
          <a:p>
            <a:pPr marL="1828800" lvl="3" indent="-457200">
              <a:lnSpc>
                <a:spcPct val="15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Most relevant for Local Services and Service Centers (Old Y Accounts).</a:t>
            </a:r>
          </a:p>
          <a:p>
            <a:pPr marL="1828800" lvl="3" indent="-457200">
              <a:lnSpc>
                <a:spcPct val="15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A lump sum screenshot of revenue, expenses, cost transfers and available cash.</a:t>
            </a:r>
          </a:p>
          <a:p>
            <a:pPr marL="1828800" lvl="3" indent="-457200">
              <a:lnSpc>
                <a:spcPct val="15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latin typeface="Franklin Gothic Book"/>
                <a:cs typeface="Times New Roman"/>
              </a:rPr>
              <a:t>It does not break expenses by type. </a:t>
            </a:r>
          </a:p>
          <a:p>
            <a:pPr marL="1828800" lvl="3" indent="-457200">
              <a:lnSpc>
                <a:spcPct val="15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Pending expenses or encumbrances are not included because it is a “cash balance”</a:t>
            </a:r>
          </a:p>
          <a:p>
            <a:pPr marL="1828800" lvl="3" indent="-457200">
              <a:lnSpc>
                <a:spcPct val="15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i="1" dirty="0">
                <a:solidFill>
                  <a:srgbClr val="FF0000"/>
                </a:solidFill>
                <a:latin typeface="Franklin Gothic Book"/>
                <a:cs typeface="Times New Roman"/>
              </a:rPr>
              <a:t>A positive balance means Deficit. </a:t>
            </a:r>
            <a:r>
              <a:rPr lang="en-US" sz="32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A negative balance means a Surplus. </a:t>
            </a:r>
          </a:p>
          <a:p>
            <a:pPr marL="3041650" lvl="3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endParaRPr lang="en-US" sz="3200" i="1" dirty="0">
              <a:latin typeface="Franklin Gothic Book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CB8E89-CD26-4569-8B8F-34C636F2B596}"/>
              </a:ext>
            </a:extLst>
          </p:cNvPr>
          <p:cNvSpPr/>
          <p:nvPr/>
        </p:nvSpPr>
        <p:spPr>
          <a:xfrm rot="20106302">
            <a:off x="11874005" y="1550414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4111392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405" y="168064"/>
            <a:ext cx="12885290" cy="2560316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Dashboard</a:t>
            </a:r>
            <a:br>
              <a:rPr lang="en-US" sz="7400" spc="5" dirty="0"/>
            </a:br>
            <a:endParaRPr sz="7400" dirty="0"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87E7ECD5-4B5B-4B84-898F-5DB3E933AC7C}"/>
              </a:ext>
            </a:extLst>
          </p:cNvPr>
          <p:cNvSpPr txBox="1"/>
          <p:nvPr/>
        </p:nvSpPr>
        <p:spPr>
          <a:xfrm>
            <a:off x="965801" y="2606675"/>
            <a:ext cx="8610600" cy="7209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b="1" u="sng" spc="0" dirty="0">
              <a:latin typeface="Franklin Gothic Book"/>
              <a:cs typeface="Franklin Gothic Book"/>
            </a:endParaRPr>
          </a:p>
          <a:p>
            <a:pPr marL="12700">
              <a:spcBef>
                <a:spcPts val="120"/>
              </a:spcBef>
            </a:pPr>
            <a:r>
              <a:rPr lang="en-US" sz="4400" b="1" spc="5" dirty="0">
                <a:latin typeface="Franklin Gothic Book"/>
              </a:rPr>
              <a:t>Cross Walk</a:t>
            </a: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spc="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/>
                <a:cs typeface="Franklin Gothic Book"/>
              </a:rPr>
              <a:t>Easy conversion from Chart 9 to Chart V Codes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/>
                <a:cs typeface="Franklin Gothic Book"/>
              </a:rPr>
              <a:t>Provide a big picture on the indexes by Departments, Locations, Fund types and spending authority (Activity Codes)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spc="0" dirty="0">
                <a:latin typeface="Franklin Gothic Book"/>
                <a:cs typeface="Franklin Gothic Book"/>
              </a:rPr>
              <a:t>It </a:t>
            </a:r>
            <a:r>
              <a:rPr lang="en-US" sz="3200" dirty="0">
                <a:latin typeface="Franklin Gothic Book"/>
                <a:cs typeface="Franklin Gothic Book"/>
              </a:rPr>
              <a:t>is an screenshot. New indexes will not be updated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spc="0" dirty="0">
                <a:latin typeface="Franklin Gothic Book"/>
                <a:cs typeface="Franklin Gothic Book"/>
              </a:rPr>
              <a:t>It does not work for</a:t>
            </a:r>
            <a:r>
              <a:rPr lang="en-US" sz="3200" dirty="0">
                <a:latin typeface="Franklin Gothic Book"/>
                <a:cs typeface="Franklin Gothic Book"/>
              </a:rPr>
              <a:t> grants. </a:t>
            </a:r>
            <a:endParaRPr lang="en-US" sz="3200" spc="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B5AD7A4F-A1A3-404D-B64A-DB78E598FFCC}"/>
              </a:ext>
            </a:extLst>
          </p:cNvPr>
          <p:cNvSpPr txBox="1"/>
          <p:nvPr/>
        </p:nvSpPr>
        <p:spPr>
          <a:xfrm>
            <a:off x="10551831" y="2607095"/>
            <a:ext cx="8610600" cy="770210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endParaRPr lang="en-US" sz="3200" b="1" u="sng" spc="0" dirty="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400" b="1" spc="5" dirty="0">
                <a:latin typeface="Franklin Gothic Book"/>
                <a:cs typeface="Franklin Gothic Book"/>
              </a:rPr>
              <a:t>Budget Availability &amp; Fund Balance</a:t>
            </a:r>
            <a:endParaRPr lang="en-US" sz="4400" b="1" spc="0" dirty="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spc="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/>
                <a:cs typeface="Franklin Gothic Book"/>
              </a:rPr>
              <a:t>Use new Chart V Codes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/>
                <a:cs typeface="Franklin Gothic Book"/>
              </a:rPr>
              <a:t>Provide a YTD balance by Index, Departments, Locations, Fund Types and Spending Authority (Activity Codes)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spc="0" dirty="0">
                <a:latin typeface="Franklin Gothic Book"/>
                <a:cs typeface="Franklin Gothic Book"/>
              </a:rPr>
              <a:t>It </a:t>
            </a:r>
            <a:r>
              <a:rPr lang="en-US" sz="3200" dirty="0">
                <a:latin typeface="Franklin Gothic Book"/>
                <a:cs typeface="Franklin Gothic Book"/>
              </a:rPr>
              <a:t>is an screenshot. Data changes every day. 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endParaRPr lang="en-US" sz="32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200" spc="0" dirty="0">
                <a:latin typeface="Franklin Gothic Book"/>
                <a:cs typeface="Franklin Gothic Book"/>
              </a:rPr>
              <a:t>It does not work for</a:t>
            </a:r>
            <a:r>
              <a:rPr lang="en-US" sz="3200" dirty="0">
                <a:latin typeface="Franklin Gothic Book"/>
                <a:cs typeface="Franklin Gothic Book"/>
              </a:rPr>
              <a:t> grants now but has potential to work when grant budgets and balances are rolled over.</a:t>
            </a:r>
            <a:endParaRPr lang="en-US" sz="3200" spc="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E38B10-5AC6-4D67-8039-B9FD34129EDC}"/>
              </a:ext>
            </a:extLst>
          </p:cNvPr>
          <p:cNvSpPr/>
          <p:nvPr/>
        </p:nvSpPr>
        <p:spPr>
          <a:xfrm>
            <a:off x="8604250" y="10163136"/>
            <a:ext cx="83160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98700" lvl="5">
              <a:spcBef>
                <a:spcPts val="120"/>
              </a:spcBef>
            </a:pP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Times New Roman"/>
              </a:rPr>
              <a:t>Not easy to replicate - Manual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505FD3-66C9-4DDD-8DC7-6D5680475CE3}"/>
              </a:ext>
            </a:extLst>
          </p:cNvPr>
          <p:cNvSpPr/>
          <p:nvPr/>
        </p:nvSpPr>
        <p:spPr>
          <a:xfrm>
            <a:off x="-158750" y="10166256"/>
            <a:ext cx="7188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1650" lvl="5" indent="-742950">
              <a:spcBef>
                <a:spcPts val="120"/>
              </a:spcBef>
              <a:buFont typeface="Wingdings" panose="05000000000000000000" pitchFamily="2" charset="2"/>
              <a:buChar char="ü"/>
            </a:pPr>
            <a:r>
              <a:rPr lang="en-US" sz="3600" i="1" dirty="0">
                <a:solidFill>
                  <a:schemeClr val="accent3">
                    <a:lumMod val="75000"/>
                  </a:schemeClr>
                </a:solidFill>
                <a:latin typeface="Franklin Gothic Book"/>
                <a:cs typeface="Times New Roman"/>
              </a:rPr>
              <a:t>One Place Shopping</a:t>
            </a:r>
          </a:p>
        </p:txBody>
      </p:sp>
      <p:pic>
        <p:nvPicPr>
          <p:cNvPr id="7" name="Graphic 6" descr="Close">
            <a:extLst>
              <a:ext uri="{FF2B5EF4-FFF2-40B4-BE49-F238E27FC236}">
                <a16:creationId xmlns:a16="http://schemas.microsoft.com/office/drawing/2014/main" id="{5910D425-C8B5-49D4-859D-AF313E708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7646" y="10299501"/>
            <a:ext cx="497767" cy="4977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47FD78A-E0BF-491F-B183-29FE170C03AF}"/>
              </a:ext>
            </a:extLst>
          </p:cNvPr>
          <p:cNvSpPr/>
          <p:nvPr/>
        </p:nvSpPr>
        <p:spPr>
          <a:xfrm rot="20106302">
            <a:off x="11471556" y="986557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104704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405" y="168064"/>
            <a:ext cx="12885290" cy="2560316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Dashboard</a:t>
            </a:r>
            <a:br>
              <a:rPr lang="en-US" sz="7400" spc="5" dirty="0"/>
            </a:br>
            <a:endParaRPr sz="7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7FD78A-E0BF-491F-B183-29FE170C03AF}"/>
              </a:ext>
            </a:extLst>
          </p:cNvPr>
          <p:cNvSpPr/>
          <p:nvPr/>
        </p:nvSpPr>
        <p:spPr>
          <a:xfrm rot="20106302">
            <a:off x="11471556" y="986557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2FA7ED-B8A7-49CE-81DD-325470FCB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755" y="2980059"/>
            <a:ext cx="18642590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2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405" y="168064"/>
            <a:ext cx="12885290" cy="2560316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Dashboard</a:t>
            </a:r>
            <a:br>
              <a:rPr lang="en-US" sz="7400" spc="5" dirty="0"/>
            </a:br>
            <a:endParaRPr sz="7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7FD78A-E0BF-491F-B183-29FE170C03AF}"/>
              </a:ext>
            </a:extLst>
          </p:cNvPr>
          <p:cNvSpPr/>
          <p:nvPr/>
        </p:nvSpPr>
        <p:spPr>
          <a:xfrm rot="20106302">
            <a:off x="11471556" y="986557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39AC51-EE2E-4C15-8674-7E59D7E60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25" y="2911475"/>
            <a:ext cx="19192776" cy="771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73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625475"/>
            <a:ext cx="1440180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NEXT TARGET AUDIENCE - Faculty </a:t>
            </a:r>
            <a:endParaRPr sz="4450" dirty="0">
              <a:latin typeface="Franklin Gothic Book"/>
              <a:cs typeface="Franklin Gothic Book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2F3EE844-DBC3-4E08-81CA-1AF762D59704}"/>
              </a:ext>
            </a:extLst>
          </p:cNvPr>
          <p:cNvSpPr txBox="1"/>
          <p:nvPr/>
        </p:nvSpPr>
        <p:spPr>
          <a:xfrm>
            <a:off x="15386050" y="8621282"/>
            <a:ext cx="14478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NEW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607C92-4FD1-4AD2-BF44-A7B4B152A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665104"/>
              </p:ext>
            </p:extLst>
          </p:nvPr>
        </p:nvGraphicFramePr>
        <p:xfrm>
          <a:off x="2135716" y="2742866"/>
          <a:ext cx="4258734" cy="5121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725F5AF9-9FA7-4504-AF7B-0C7F58D691E9}"/>
              </a:ext>
            </a:extLst>
          </p:cNvPr>
          <p:cNvSpPr txBox="1"/>
          <p:nvPr/>
        </p:nvSpPr>
        <p:spPr>
          <a:xfrm>
            <a:off x="1508125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F372AA2-4C22-463F-94CC-DDCAAA435C7B}"/>
              </a:ext>
            </a:extLst>
          </p:cNvPr>
          <p:cNvSpPr txBox="1"/>
          <p:nvPr/>
        </p:nvSpPr>
        <p:spPr>
          <a:xfrm>
            <a:off x="877951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CBD4FDEA-BD05-4785-80F2-6EAFD9329D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010" y="8621282"/>
            <a:ext cx="914400" cy="914400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BC3AD8B-B9E1-4832-98AC-2F10A57677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4146220"/>
              </p:ext>
            </p:extLst>
          </p:nvPr>
        </p:nvGraphicFramePr>
        <p:xfrm>
          <a:off x="6394450" y="1920875"/>
          <a:ext cx="13402733" cy="89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99449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625475"/>
            <a:ext cx="882396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TARGET AUDIENCE </a:t>
            </a:r>
            <a:endParaRPr sz="4450" dirty="0">
              <a:latin typeface="Franklin Gothic Book"/>
              <a:cs typeface="Franklin Gothic Book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2F3EE844-DBC3-4E08-81CA-1AF762D59704}"/>
              </a:ext>
            </a:extLst>
          </p:cNvPr>
          <p:cNvSpPr txBox="1"/>
          <p:nvPr/>
        </p:nvSpPr>
        <p:spPr>
          <a:xfrm>
            <a:off x="15386050" y="8621282"/>
            <a:ext cx="14478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NEW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607C92-4FD1-4AD2-BF44-A7B4B152AC45}"/>
              </a:ext>
            </a:extLst>
          </p:cNvPr>
          <p:cNvGraphicFramePr/>
          <p:nvPr>
            <p:extLst/>
          </p:nvPr>
        </p:nvGraphicFramePr>
        <p:xfrm>
          <a:off x="2135716" y="2742866"/>
          <a:ext cx="16526934" cy="5837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725F5AF9-9FA7-4504-AF7B-0C7F58D691E9}"/>
              </a:ext>
            </a:extLst>
          </p:cNvPr>
          <p:cNvSpPr txBox="1"/>
          <p:nvPr/>
        </p:nvSpPr>
        <p:spPr>
          <a:xfrm>
            <a:off x="1508125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EF20E676-78FA-4501-9DFB-35EBE5B4C436}"/>
              </a:ext>
            </a:extLst>
          </p:cNvPr>
          <p:cNvSpPr txBox="1"/>
          <p:nvPr/>
        </p:nvSpPr>
        <p:spPr>
          <a:xfrm>
            <a:off x="3172461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Weekly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F372AA2-4C22-463F-94CC-DDCAAA435C7B}"/>
              </a:ext>
            </a:extLst>
          </p:cNvPr>
          <p:cNvSpPr txBox="1"/>
          <p:nvPr/>
        </p:nvSpPr>
        <p:spPr>
          <a:xfrm>
            <a:off x="877951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01EED984-3A58-46D2-BCBA-2D35F74ED6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83704" y="8717756"/>
            <a:ext cx="914400" cy="914400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CBD4FDEA-BD05-4785-80F2-6EAFD9329D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010" y="86212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625475"/>
            <a:ext cx="882396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TARGET AUDIENCE </a:t>
            </a:r>
            <a:endParaRPr sz="4450" dirty="0">
              <a:latin typeface="Franklin Gothic Book"/>
              <a:cs typeface="Franklin Gothic Book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2F3EE844-DBC3-4E08-81CA-1AF762D59704}"/>
              </a:ext>
            </a:extLst>
          </p:cNvPr>
          <p:cNvSpPr txBox="1"/>
          <p:nvPr/>
        </p:nvSpPr>
        <p:spPr>
          <a:xfrm>
            <a:off x="15386050" y="8621282"/>
            <a:ext cx="14478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NEW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607C92-4FD1-4AD2-BF44-A7B4B152A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162521"/>
              </p:ext>
            </p:extLst>
          </p:nvPr>
        </p:nvGraphicFramePr>
        <p:xfrm>
          <a:off x="1406738" y="2606675"/>
          <a:ext cx="3823124" cy="5837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725F5AF9-9FA7-4504-AF7B-0C7F58D691E9}"/>
              </a:ext>
            </a:extLst>
          </p:cNvPr>
          <p:cNvSpPr txBox="1"/>
          <p:nvPr/>
        </p:nvSpPr>
        <p:spPr>
          <a:xfrm>
            <a:off x="1508125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EF20E676-78FA-4501-9DFB-35EBE5B4C436}"/>
              </a:ext>
            </a:extLst>
          </p:cNvPr>
          <p:cNvSpPr txBox="1"/>
          <p:nvPr/>
        </p:nvSpPr>
        <p:spPr>
          <a:xfrm>
            <a:off x="3172461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Weekly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F372AA2-4C22-463F-94CC-DDCAAA435C7B}"/>
              </a:ext>
            </a:extLst>
          </p:cNvPr>
          <p:cNvSpPr txBox="1"/>
          <p:nvPr/>
        </p:nvSpPr>
        <p:spPr>
          <a:xfrm>
            <a:off x="877951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01EED984-3A58-46D2-BCBA-2D35F74ED6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83704" y="8717756"/>
            <a:ext cx="914400" cy="914400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CBD4FDEA-BD05-4785-80F2-6EAFD9329D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51010" y="8621282"/>
            <a:ext cx="914400" cy="914400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5B517F9-F49C-43AD-BFB8-A90116D52E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753584"/>
              </p:ext>
            </p:extLst>
          </p:nvPr>
        </p:nvGraphicFramePr>
        <p:xfrm>
          <a:off x="6394450" y="1920875"/>
          <a:ext cx="13402733" cy="89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62981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2850" y="385884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dirty="0"/>
              <a:t>The Good and The Challenges</a:t>
            </a:r>
            <a:endParaRPr sz="74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1E2C611-058D-4F73-9A0F-6CDB7039A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8753833"/>
              </p:ext>
            </p:extLst>
          </p:nvPr>
        </p:nvGraphicFramePr>
        <p:xfrm>
          <a:off x="1212850" y="1807427"/>
          <a:ext cx="16609483" cy="8915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D1DD47E-E655-429D-B037-F03B389B82AE}"/>
              </a:ext>
            </a:extLst>
          </p:cNvPr>
          <p:cNvSpPr/>
          <p:nvPr/>
        </p:nvSpPr>
        <p:spPr>
          <a:xfrm rot="20106302">
            <a:off x="12178807" y="1175666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329874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625475"/>
            <a:ext cx="882396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TARGET AUDIENCE </a:t>
            </a:r>
            <a:endParaRPr sz="4450" dirty="0">
              <a:latin typeface="Franklin Gothic Book"/>
              <a:cs typeface="Franklin Gothic Book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2F3EE844-DBC3-4E08-81CA-1AF762D59704}"/>
              </a:ext>
            </a:extLst>
          </p:cNvPr>
          <p:cNvSpPr txBox="1"/>
          <p:nvPr/>
        </p:nvSpPr>
        <p:spPr>
          <a:xfrm>
            <a:off x="2135716" y="8859337"/>
            <a:ext cx="14478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NEW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607C92-4FD1-4AD2-BF44-A7B4B152A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7361657"/>
              </p:ext>
            </p:extLst>
          </p:nvPr>
        </p:nvGraphicFramePr>
        <p:xfrm>
          <a:off x="1339849" y="2735889"/>
          <a:ext cx="5096934" cy="5837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725F5AF9-9FA7-4504-AF7B-0C7F58D691E9}"/>
              </a:ext>
            </a:extLst>
          </p:cNvPr>
          <p:cNvSpPr txBox="1"/>
          <p:nvPr/>
        </p:nvSpPr>
        <p:spPr>
          <a:xfrm>
            <a:off x="1830916" y="10007530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0038937-1543-4A09-858E-85283FF81B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4354326"/>
              </p:ext>
            </p:extLst>
          </p:nvPr>
        </p:nvGraphicFramePr>
        <p:xfrm>
          <a:off x="6394450" y="1920875"/>
          <a:ext cx="13402733" cy="89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229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0450" y="863047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Terminology Changes</a:t>
            </a:r>
            <a:endParaRPr sz="7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AA07BA-6604-4584-AC7C-2B28B61F2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11884"/>
              </p:ext>
            </p:extLst>
          </p:nvPr>
        </p:nvGraphicFramePr>
        <p:xfrm>
          <a:off x="3194050" y="2759075"/>
          <a:ext cx="9372600" cy="491124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686300">
                  <a:extLst>
                    <a:ext uri="{9D8B030D-6E8A-4147-A177-3AD203B41FA5}">
                      <a16:colId xmlns:a16="http://schemas.microsoft.com/office/drawing/2014/main" val="1865517298"/>
                    </a:ext>
                  </a:extLst>
                </a:gridCol>
                <a:gridCol w="4686300">
                  <a:extLst>
                    <a:ext uri="{9D8B030D-6E8A-4147-A177-3AD203B41FA5}">
                      <a16:colId xmlns:a16="http://schemas.microsoft.com/office/drawing/2014/main" val="1608150836"/>
                    </a:ext>
                  </a:extLst>
                </a:gridCol>
              </a:tblGrid>
              <a:tr h="839237">
                <a:tc>
                  <a:txBody>
                    <a:bodyPr/>
                    <a:lstStyle/>
                    <a:p>
                      <a:r>
                        <a:rPr lang="en-US" sz="3000" dirty="0"/>
                        <a:t>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209000"/>
                  </a:ext>
                </a:extLst>
              </a:tr>
              <a:tr h="839237">
                <a:tc>
                  <a:txBody>
                    <a:bodyPr/>
                    <a:lstStyle/>
                    <a:p>
                      <a:r>
                        <a:rPr lang="en-US" sz="3000" dirty="0"/>
                        <a:t>DEPT /Roll up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ORG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451484"/>
                  </a:ext>
                </a:extLst>
              </a:tr>
              <a:tr h="839237">
                <a:tc>
                  <a:txBody>
                    <a:bodyPr/>
                    <a:lstStyle/>
                    <a:p>
                      <a:r>
                        <a:rPr lang="en-US" sz="3000" dirty="0"/>
                        <a:t>BUDGET  AABXXX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INDEX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696521"/>
                  </a:ext>
                </a:extLst>
              </a:tr>
              <a:tr h="715056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/>
                        <a:t>FUND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022387"/>
                  </a:ext>
                </a:extLst>
              </a:tr>
              <a:tr h="839237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NEW LOCATION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778787"/>
                  </a:ext>
                </a:extLst>
              </a:tr>
              <a:tr h="839237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NEW ACTIVITY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808700"/>
                  </a:ext>
                </a:extLst>
              </a:tr>
            </a:tbl>
          </a:graphicData>
        </a:graphic>
      </p:graphicFrame>
      <p:sp>
        <p:nvSpPr>
          <p:cNvPr id="10" name="object 5">
            <a:extLst>
              <a:ext uri="{FF2B5EF4-FFF2-40B4-BE49-F238E27FC236}">
                <a16:creationId xmlns:a16="http://schemas.microsoft.com/office/drawing/2014/main" id="{3D104106-4930-4684-BB99-73681BFEAFDA}"/>
              </a:ext>
            </a:extLst>
          </p:cNvPr>
          <p:cNvSpPr txBox="1"/>
          <p:nvPr/>
        </p:nvSpPr>
        <p:spPr>
          <a:xfrm>
            <a:off x="641350" y="7765595"/>
            <a:ext cx="18935700" cy="247760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57200" indent="-457200">
              <a:spcBef>
                <a:spcPts val="3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A Budget is a spending plan. Not to be confused with INDEX- Number to identify a budget plan</a:t>
            </a:r>
          </a:p>
          <a:p>
            <a:pPr marL="457200" indent="-457200">
              <a:lnSpc>
                <a:spcPct val="100000"/>
              </a:lnSpc>
              <a:spcBef>
                <a:spcPts val="3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New Fund Codes</a:t>
            </a:r>
          </a:p>
          <a:p>
            <a:pPr marL="457200" indent="-457200">
              <a:lnSpc>
                <a:spcPct val="100000"/>
              </a:lnSpc>
              <a:spcBef>
                <a:spcPts val="3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New Location Code –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Franklin Gothic Book" panose="020B0503020102020204" pitchFamily="34" charset="0"/>
                <a:cs typeface="Times New Roman"/>
              </a:rPr>
              <a:t>For Off Campus Offices</a:t>
            </a: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. </a:t>
            </a:r>
            <a:r>
              <a:rPr lang="en-US" sz="3200" i="1" dirty="0">
                <a:latin typeface="Franklin Gothic Book" panose="020B0503020102020204" pitchFamily="34" charset="0"/>
                <a:cs typeface="Times New Roman"/>
              </a:rPr>
              <a:t>Academic Departments in campus do not have location code</a:t>
            </a:r>
          </a:p>
          <a:p>
            <a:pPr marL="457200" indent="-457200">
              <a:lnSpc>
                <a:spcPct val="100000"/>
              </a:lnSpc>
              <a:spcBef>
                <a:spcPts val="3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New Activity Code – Spending Authority –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Franklin Gothic Book" panose="020B0503020102020204" pitchFamily="34" charset="0"/>
                <a:cs typeface="Times New Roman"/>
              </a:rPr>
              <a:t>LLL</a:t>
            </a: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 First three letters of last name 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Franklin Gothic Book" panose="020B0503020102020204" pitchFamily="34" charset="0"/>
                <a:cs typeface="Times New Roman"/>
              </a:rPr>
              <a:t>                                                                              N </a:t>
            </a:r>
            <a:r>
              <a:rPr lang="en-US" sz="3200" dirty="0">
                <a:latin typeface="Franklin Gothic Book" panose="020B0503020102020204" pitchFamily="34" charset="0"/>
                <a:cs typeface="Times New Roman"/>
              </a:rPr>
              <a:t>First letter of name</a:t>
            </a:r>
            <a:endParaRPr sz="3200" dirty="0">
              <a:latin typeface="Franklin Gothic Book" panose="020B0503020102020204" pitchFamily="34" charset="0"/>
              <a:cs typeface="Times New Roman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49234C-E11C-4781-90E6-D3AB794F1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17309"/>
              </p:ext>
            </p:extLst>
          </p:nvPr>
        </p:nvGraphicFramePr>
        <p:xfrm>
          <a:off x="12871450" y="2759075"/>
          <a:ext cx="4648200" cy="5006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1865517298"/>
                    </a:ext>
                  </a:extLst>
                </a:gridCol>
              </a:tblGrid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209000"/>
                  </a:ext>
                </a:extLst>
              </a:tr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3 digit: 848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451484"/>
                  </a:ext>
                </a:extLst>
              </a:tr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6 Digits: 848XXX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696521"/>
                  </a:ext>
                </a:extLst>
              </a:tr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6 Digits: 20XXXX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022387"/>
                  </a:ext>
                </a:extLst>
              </a:tr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AGPARM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778787"/>
                  </a:ext>
                </a:extLst>
              </a:tr>
              <a:tr h="834420">
                <a:tc>
                  <a:txBody>
                    <a:bodyPr/>
                    <a:lstStyle/>
                    <a:p>
                      <a:r>
                        <a:rPr lang="en-US" sz="3000" dirty="0"/>
                        <a:t>AG</a:t>
                      </a:r>
                      <a:r>
                        <a:rPr lang="en-US" sz="30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LLLN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485039"/>
                  </a:ext>
                </a:extLst>
              </a:tr>
            </a:tbl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12277497-426E-429C-9912-10485F56CDA8}"/>
              </a:ext>
            </a:extLst>
          </p:cNvPr>
          <p:cNvSpPr/>
          <p:nvPr/>
        </p:nvSpPr>
        <p:spPr>
          <a:xfrm>
            <a:off x="7462520" y="4644092"/>
            <a:ext cx="381000" cy="76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3040C7-AFC9-4B6F-8399-79100532D27F}"/>
              </a:ext>
            </a:extLst>
          </p:cNvPr>
          <p:cNvSpPr/>
          <p:nvPr/>
        </p:nvSpPr>
        <p:spPr>
          <a:xfrm rot="20106302">
            <a:off x="11112907" y="772430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3591258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9050" y="320675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Reference Sheet</a:t>
            </a:r>
            <a:endParaRPr sz="7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7ADD74-9B07-4A1F-865D-05CBFAAC5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5439" y="3063875"/>
            <a:ext cx="7708472" cy="7924800"/>
          </a:xfrm>
          <a:prstGeom prst="rect">
            <a:avLst/>
          </a:prstGeom>
        </p:spPr>
      </p:pic>
      <p:sp>
        <p:nvSpPr>
          <p:cNvPr id="6" name="object 5">
            <a:extLst>
              <a:ext uri="{FF2B5EF4-FFF2-40B4-BE49-F238E27FC236}">
                <a16:creationId xmlns:a16="http://schemas.microsoft.com/office/drawing/2014/main" id="{008D7E75-7F0A-4DC5-944F-F054AF861456}"/>
              </a:ext>
            </a:extLst>
          </p:cNvPr>
          <p:cNvSpPr txBox="1"/>
          <p:nvPr/>
        </p:nvSpPr>
        <p:spPr>
          <a:xfrm>
            <a:off x="11630660" y="1992303"/>
            <a:ext cx="7601661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en-US" sz="4000" b="1" dirty="0">
                <a:latin typeface="Franklin Gothic Book"/>
                <a:cs typeface="Franklin Gothic Book"/>
              </a:rPr>
              <a:t>New - CALS Location Codes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300383-9952-4D22-BBBF-09A390B75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200" y="3063875"/>
            <a:ext cx="8573450" cy="7924800"/>
          </a:xfrm>
          <a:prstGeom prst="rect">
            <a:avLst/>
          </a:prstGeom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102B21D6-44E4-4E59-B9DC-BF2210C5A71F}"/>
              </a:ext>
            </a:extLst>
          </p:cNvPr>
          <p:cNvSpPr txBox="1"/>
          <p:nvPr/>
        </p:nvSpPr>
        <p:spPr>
          <a:xfrm>
            <a:off x="2193094" y="1992303"/>
            <a:ext cx="7601661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en-US" sz="4000" b="1" dirty="0">
                <a:latin typeface="Franklin Gothic Book"/>
                <a:cs typeface="Franklin Gothic Book"/>
              </a:rPr>
              <a:t>New - CALS Fund Codes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A55F4B-D804-4254-A84F-F6739BAA5726}"/>
              </a:ext>
            </a:extLst>
          </p:cNvPr>
          <p:cNvSpPr/>
          <p:nvPr/>
        </p:nvSpPr>
        <p:spPr>
          <a:xfrm rot="20106302">
            <a:off x="8390397" y="912185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205140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625475"/>
            <a:ext cx="882396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TARGET AUDIENCE </a:t>
            </a:r>
            <a:endParaRPr sz="4450" dirty="0">
              <a:latin typeface="Franklin Gothic Book"/>
              <a:cs typeface="Franklin Gothic Book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2F3EE844-DBC3-4E08-81CA-1AF762D59704}"/>
              </a:ext>
            </a:extLst>
          </p:cNvPr>
          <p:cNvSpPr txBox="1"/>
          <p:nvPr/>
        </p:nvSpPr>
        <p:spPr>
          <a:xfrm>
            <a:off x="15386050" y="8621282"/>
            <a:ext cx="14478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NEW</a:t>
            </a:r>
            <a:endParaRPr sz="4000" dirty="0">
              <a:latin typeface="Franklin Gothic Book"/>
              <a:cs typeface="Franklin Gothic Book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607C92-4FD1-4AD2-BF44-A7B4B152A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771310"/>
              </p:ext>
            </p:extLst>
          </p:nvPr>
        </p:nvGraphicFramePr>
        <p:xfrm>
          <a:off x="1406738" y="2606675"/>
          <a:ext cx="3823124" cy="5837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725F5AF9-9FA7-4504-AF7B-0C7F58D691E9}"/>
              </a:ext>
            </a:extLst>
          </p:cNvPr>
          <p:cNvSpPr txBox="1"/>
          <p:nvPr/>
        </p:nvSpPr>
        <p:spPr>
          <a:xfrm>
            <a:off x="1508125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EF20E676-78FA-4501-9DFB-35EBE5B4C436}"/>
              </a:ext>
            </a:extLst>
          </p:cNvPr>
          <p:cNvSpPr txBox="1"/>
          <p:nvPr/>
        </p:nvSpPr>
        <p:spPr>
          <a:xfrm>
            <a:off x="3172461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F372AA2-4C22-463F-94CC-DDCAAA435C7B}"/>
              </a:ext>
            </a:extLst>
          </p:cNvPr>
          <p:cNvSpPr txBox="1"/>
          <p:nvPr/>
        </p:nvSpPr>
        <p:spPr>
          <a:xfrm>
            <a:off x="8779510" y="9769475"/>
            <a:ext cx="2057400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000" spc="0" dirty="0">
                <a:latin typeface="Franklin Gothic Book"/>
                <a:cs typeface="Franklin Gothic Book"/>
              </a:rPr>
              <a:t>Monthly</a:t>
            </a:r>
            <a:endParaRPr sz="4000" dirty="0">
              <a:latin typeface="Franklin Gothic Book"/>
              <a:cs typeface="Franklin Gothic Book"/>
            </a:endParaRPr>
          </a:p>
        </p:txBody>
      </p:sp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01EED984-3A58-46D2-BCBA-2D35F74ED6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83704" y="8717756"/>
            <a:ext cx="914400" cy="914400"/>
          </a:xfrm>
          <a:prstGeom prst="rect">
            <a:avLst/>
          </a:prstGeom>
        </p:spPr>
      </p:pic>
      <p:pic>
        <p:nvPicPr>
          <p:cNvPr id="11" name="Graphic 10" descr="Checkmark">
            <a:extLst>
              <a:ext uri="{FF2B5EF4-FFF2-40B4-BE49-F238E27FC236}">
                <a16:creationId xmlns:a16="http://schemas.microsoft.com/office/drawing/2014/main" id="{CBD4FDEA-BD05-4785-80F2-6EAFD9329D9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51010" y="8621282"/>
            <a:ext cx="914400" cy="914400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5B517F9-F49C-43AD-BFB8-A90116D52E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8516364"/>
              </p:ext>
            </p:extLst>
          </p:nvPr>
        </p:nvGraphicFramePr>
        <p:xfrm>
          <a:off x="6394450" y="1920875"/>
          <a:ext cx="13402733" cy="893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1B89C86-3C74-439F-ABF8-ACFC7CC4FE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26132"/>
              </p:ext>
            </p:extLst>
          </p:nvPr>
        </p:nvGraphicFramePr>
        <p:xfrm>
          <a:off x="2135716" y="2742866"/>
          <a:ext cx="4792134" cy="5837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  <p:extLst>
      <p:ext uri="{BB962C8B-B14F-4D97-AF65-F5344CB8AC3E}">
        <p14:creationId xmlns:p14="http://schemas.microsoft.com/office/powerpoint/2010/main" val="1133158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405" y="168064"/>
            <a:ext cx="12885290" cy="1421543"/>
          </a:xfrm>
          <a:prstGeom prst="rect">
            <a:avLst/>
          </a:prstGeom>
        </p:spPr>
        <p:txBody>
          <a:bodyPr vert="horz" wrap="square" lIns="0" tIns="280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lang="en-US" sz="7400" spc="5" dirty="0"/>
              <a:t>Reference Sheet</a:t>
            </a:r>
            <a:endParaRPr sz="7400" dirty="0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357E32A8-188B-4FA2-B625-F454DAA167EA}"/>
              </a:ext>
            </a:extLst>
          </p:cNvPr>
          <p:cNvSpPr txBox="1"/>
          <p:nvPr/>
        </p:nvSpPr>
        <p:spPr>
          <a:xfrm>
            <a:off x="6632219" y="1977458"/>
            <a:ext cx="7601661" cy="63094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en-US" sz="4000" b="1" dirty="0">
                <a:latin typeface="Franklin Gothic Book"/>
                <a:cs typeface="Franklin Gothic Book"/>
              </a:rPr>
              <a:t>CALS Department / New Org Codes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E4181D-C2D8-4BA2-ACA5-535BCA2EDB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77"/>
          <a:stretch/>
        </p:blipFill>
        <p:spPr>
          <a:xfrm>
            <a:off x="10585450" y="2978394"/>
            <a:ext cx="8898822" cy="80582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3939C0-E53C-4535-9DD2-AFDB08D0E9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93"/>
          <a:stretch/>
        </p:blipFill>
        <p:spPr>
          <a:xfrm>
            <a:off x="976160" y="2974216"/>
            <a:ext cx="7738045" cy="801670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9261D14-2594-4756-B358-7E597340EA33}"/>
              </a:ext>
            </a:extLst>
          </p:cNvPr>
          <p:cNvSpPr/>
          <p:nvPr/>
        </p:nvSpPr>
        <p:spPr>
          <a:xfrm rot="20106302">
            <a:off x="13398005" y="1361493"/>
            <a:ext cx="59704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rgbClr val="FFCC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Training Sample</a:t>
            </a:r>
          </a:p>
        </p:txBody>
      </p:sp>
    </p:spTree>
    <p:extLst>
      <p:ext uri="{BB962C8B-B14F-4D97-AF65-F5344CB8AC3E}">
        <p14:creationId xmlns:p14="http://schemas.microsoft.com/office/powerpoint/2010/main" val="183596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12546</TotalTime>
  <Words>847</Words>
  <Application>Microsoft Office PowerPoint</Application>
  <PresentationFormat>Custom</PresentationFormat>
  <Paragraphs>226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Book</vt:lpstr>
      <vt:lpstr>Franklin Gothic Demi</vt:lpstr>
      <vt:lpstr>Times New Roman</vt:lpstr>
      <vt:lpstr>Wingdings</vt:lpstr>
      <vt:lpstr>Office Theme</vt:lpstr>
      <vt:lpstr> New Chart of Account Training and Communication</vt:lpstr>
      <vt:lpstr>TARGET AUDIENCE </vt:lpstr>
      <vt:lpstr>TARGET AUDIENCE </vt:lpstr>
      <vt:lpstr>The Good and The Challenges</vt:lpstr>
      <vt:lpstr>TARGET AUDIENCE </vt:lpstr>
      <vt:lpstr>Terminology Changes</vt:lpstr>
      <vt:lpstr>Reference Sheet</vt:lpstr>
      <vt:lpstr>TARGET AUDIENCE </vt:lpstr>
      <vt:lpstr>Reference Sheet</vt:lpstr>
      <vt:lpstr>Vandal Web</vt:lpstr>
      <vt:lpstr>Vandal Web</vt:lpstr>
      <vt:lpstr>Dashboard </vt:lpstr>
      <vt:lpstr>Dashboard </vt:lpstr>
      <vt:lpstr>Dashboard </vt:lpstr>
      <vt:lpstr>NEXT TARGET AUDIENCE - Faculty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Upgrade:  New Chart of Account</dc:title>
  <dc:creator>Cardona, Margarita (mcardona@uidaho.edu)</dc:creator>
  <cp:lastModifiedBy>Cardona, Margarita (mcardona@uidaho.edu)</cp:lastModifiedBy>
  <cp:revision>80</cp:revision>
  <cp:lastPrinted>2018-09-05T21:43:40Z</cp:lastPrinted>
  <dcterms:created xsi:type="dcterms:W3CDTF">2018-06-13T15:38:18Z</dcterms:created>
  <dcterms:modified xsi:type="dcterms:W3CDTF">2018-09-12T17:20:25Z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2018-06-13T00:00:00Z</vt:filetime>
  </property>
  <property fmtid="{D5CDD505-2E9C-101B-9397-08002B2CF9AE}" pid="3" name="Creator">
    <vt:lpwstr>PDFium</vt:lpwstr>
  </property>
  <property fmtid="{D5CDD505-2E9C-101B-9397-08002B2CF9AE}" pid="4" name="LastSaved">
    <vt:filetime>2018-06-13T00:00:00Z</vt:filetime>
  </property>
</Properties>
</file>