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82" r:id="rId2"/>
    <p:sldId id="486" r:id="rId3"/>
    <p:sldId id="489" r:id="rId4"/>
    <p:sldId id="490" r:id="rId5"/>
    <p:sldId id="496" r:id="rId6"/>
    <p:sldId id="498" r:id="rId7"/>
    <p:sldId id="485" r:id="rId8"/>
    <p:sldId id="488" r:id="rId9"/>
    <p:sldId id="495" r:id="rId10"/>
    <p:sldId id="487" r:id="rId11"/>
    <p:sldId id="420" r:id="rId12"/>
    <p:sldId id="497" r:id="rId13"/>
    <p:sldId id="499" r:id="rId14"/>
    <p:sldId id="493" r:id="rId15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88">
          <p15:clr>
            <a:srgbClr val="A4A3A4"/>
          </p15:clr>
        </p15:guide>
        <p15:guide id="2" pos="1296">
          <p15:clr>
            <a:srgbClr val="A4A3A4"/>
          </p15:clr>
        </p15:guide>
        <p15:guide id="3" pos="4128">
          <p15:clr>
            <a:srgbClr val="A4A3A4"/>
          </p15:clr>
        </p15:guide>
        <p15:guide id="4" orient="horz" pos="2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27" autoAdjust="0"/>
    <p:restoredTop sz="94103" autoAdjust="0"/>
  </p:normalViewPr>
  <p:slideViewPr>
    <p:cSldViewPr>
      <p:cViewPr varScale="1">
        <p:scale>
          <a:sx n="115" d="100"/>
          <a:sy n="115" d="100"/>
        </p:scale>
        <p:origin x="92" y="228"/>
      </p:cViewPr>
      <p:guideLst>
        <p:guide orient="horz" pos="2688"/>
        <p:guide pos="1296"/>
        <p:guide pos="4128"/>
        <p:guide orient="horz" pos="2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BBC5A455-3021-44F8-AB6C-A050AB9944A5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8DCB7A75-A46E-4FB8-B6E0-F7F50658D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2768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BF440950-54D0-466A-8271-91F3BCC0DAB0}" type="datetimeFigureOut">
              <a:rPr lang="en-US" smtClean="0"/>
              <a:pPr/>
              <a:t>4/23/2019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BBC7D849-1619-489F-BB96-576DF5A6D3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651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7D849-1619-489F-BB96-576DF5A6D3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358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2971800"/>
            <a:ext cx="9144000" cy="3886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4278336"/>
            <a:ext cx="5930847" cy="1237886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0"/>
            <a:ext cx="9144000" cy="3429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0" y="21771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kern="0" spc="200" baseline="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COLLABORATIVE COST CONTROL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-1" y="6064622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kern="0" spc="200" baseline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WWW.CHROMERIVER.COM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487" y="1664576"/>
            <a:ext cx="3886200" cy="419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561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3008313" cy="917580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1066800"/>
            <a:ext cx="5111750" cy="5059365"/>
          </a:xfrm>
        </p:spPr>
        <p:txBody>
          <a:bodyPr/>
          <a:lstStyle>
            <a:lvl1pPr>
              <a:defRPr sz="3000"/>
            </a:lvl1pPr>
            <a:lvl2pPr>
              <a:defRPr sz="2000"/>
            </a:lvl2pPr>
            <a:lvl3pPr>
              <a:defRPr sz="2000"/>
            </a:lvl3pPr>
            <a:lvl4pPr>
              <a:defRPr sz="1500"/>
            </a:lvl4pPr>
            <a:lvl5pPr>
              <a:defRPr sz="15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66800"/>
            <a:ext cx="3008313" cy="5059365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66799"/>
            <a:ext cx="5486400" cy="3660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 algn="ctr">
              <a:buNone/>
              <a:defRPr sz="15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429000"/>
            <a:ext cx="9144000" cy="3429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81401"/>
            <a:ext cx="7772400" cy="990600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4580468"/>
            <a:ext cx="6400800" cy="10668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3429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21771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kern="0" spc="200" baseline="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COLLABORATIVE COST CONTROL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487" y="1664576"/>
            <a:ext cx="3886200" cy="41903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633789"/>
            <a:ext cx="8228215" cy="1362075"/>
          </a:xfrm>
        </p:spPr>
        <p:txBody>
          <a:bodyPr anchor="t">
            <a:noAutofit/>
          </a:bodyPr>
          <a:lstStyle>
            <a:lvl1pPr algn="l">
              <a:defRPr sz="4500" b="1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133600"/>
            <a:ext cx="8228215" cy="1500187"/>
          </a:xfrm>
        </p:spPr>
        <p:txBody>
          <a:bodyPr anchor="b">
            <a:normAutofit/>
          </a:bodyPr>
          <a:lstStyle>
            <a:lvl1pPr marL="0" indent="0">
              <a:buNone/>
              <a:defRPr lang="en-US" sz="2000" kern="1200" cap="all" spc="100" baseline="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059365"/>
          </a:xfrm>
        </p:spPr>
        <p:txBody>
          <a:bodyPr/>
          <a:lstStyle>
            <a:lvl1pPr>
              <a:defRPr sz="3000" spc="-100" baseline="0"/>
            </a:lvl1pPr>
            <a:lvl2pPr>
              <a:defRPr sz="2000"/>
            </a:lvl2pPr>
            <a:lvl3pPr>
              <a:defRPr sz="2000"/>
            </a:lvl3pPr>
            <a:lvl4pPr>
              <a:defRPr sz="1500"/>
            </a:lvl4pPr>
            <a:lvl5pPr>
              <a:defRPr sz="1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059365"/>
          </a:xfrm>
        </p:spPr>
        <p:txBody>
          <a:bodyPr/>
          <a:lstStyle>
            <a:lvl1pPr>
              <a:defRPr sz="3000" spc="-100" baseline="0"/>
            </a:lvl1pPr>
            <a:lvl2pPr>
              <a:defRPr sz="2000"/>
            </a:lvl2pPr>
            <a:lvl3pPr>
              <a:defRPr sz="2000"/>
            </a:lvl3pPr>
            <a:lvl4pPr>
              <a:defRPr sz="1500"/>
            </a:lvl4pPr>
            <a:lvl5pPr>
              <a:defRPr sz="1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00139"/>
            <a:ext cx="4040188" cy="639762"/>
          </a:xfrm>
          <a:solidFill>
            <a:schemeClr val="accent2"/>
          </a:solidFill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39901"/>
            <a:ext cx="4040188" cy="4386262"/>
          </a:xfrm>
        </p:spPr>
        <p:txBody>
          <a:bodyPr/>
          <a:lstStyle>
            <a:lvl1pPr>
              <a:defRPr sz="2000" b="0" spc="0" baseline="0"/>
            </a:lvl1pPr>
            <a:lvl2pPr>
              <a:defRPr sz="2000"/>
            </a:lvl2pPr>
            <a:lvl3pPr>
              <a:defRPr sz="2000"/>
            </a:lvl3pPr>
            <a:lvl4pPr>
              <a:defRPr sz="1500"/>
            </a:lvl4pPr>
            <a:lvl5pPr>
              <a:defRPr sz="15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00139"/>
            <a:ext cx="4041776" cy="639762"/>
          </a:xfrm>
          <a:solidFill>
            <a:schemeClr val="accent2"/>
          </a:solidFill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39901"/>
            <a:ext cx="4041776" cy="4386262"/>
          </a:xfrm>
        </p:spPr>
        <p:txBody>
          <a:bodyPr/>
          <a:lstStyle>
            <a:lvl1pPr>
              <a:defRPr sz="2000" b="0"/>
            </a:lvl1pPr>
            <a:lvl2pPr>
              <a:defRPr sz="2000"/>
            </a:lvl2pPr>
            <a:lvl3pPr>
              <a:defRPr sz="2000"/>
            </a:lvl3pPr>
            <a:lvl4pPr>
              <a:defRPr sz="1500"/>
            </a:lvl4pPr>
            <a:lvl5pPr>
              <a:defRPr sz="15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356350"/>
            <a:ext cx="6800850" cy="501650"/>
          </a:xfrm>
          <a:prstGeom prst="rect">
            <a:avLst/>
          </a:prstGeom>
        </p:spPr>
        <p:txBody>
          <a:bodyPr/>
          <a:lstStyle/>
          <a:p>
            <a:r>
              <a:rPr lang="en-US" sz="1050" b="1" dirty="0">
                <a:solidFill>
                  <a:srgbClr val="293033">
                    <a:lumMod val="75000"/>
                    <a:lumOff val="25000"/>
                  </a:srgbClr>
                </a:solidFill>
              </a:rPr>
              <a:t>Chrome River Technologies</a:t>
            </a:r>
            <a:r>
              <a:rPr lang="en-US" dirty="0">
                <a:solidFill>
                  <a:srgbClr val="293033">
                    <a:tint val="75000"/>
                  </a:srgbClr>
                </a:solidFill>
              </a:rPr>
              <a:t/>
            </a:r>
            <a:br>
              <a:rPr lang="en-US" dirty="0">
                <a:solidFill>
                  <a:srgbClr val="293033">
                    <a:tint val="75000"/>
                  </a:srgbClr>
                </a:solidFill>
              </a:rPr>
            </a:br>
            <a:r>
              <a:rPr lang="en-US" sz="600" dirty="0">
                <a:solidFill>
                  <a:srgbClr val="515859"/>
                </a:solidFill>
              </a:rPr>
              <a:t>5757 Wilshire Blvd., suite 270, Los Angeles, CA 90036   </a:t>
            </a:r>
            <a:r>
              <a:rPr lang="en-US" sz="600" dirty="0">
                <a:solidFill>
                  <a:prstClr val="white"/>
                </a:solidFill>
              </a:rPr>
              <a:t>█</a:t>
            </a:r>
            <a:r>
              <a:rPr lang="en-US" sz="600" dirty="0">
                <a:solidFill>
                  <a:srgbClr val="515859"/>
                </a:solidFill>
              </a:rPr>
              <a:t>   1.888.781.0088  </a:t>
            </a:r>
            <a:r>
              <a:rPr lang="en-US" sz="600" dirty="0">
                <a:solidFill>
                  <a:prstClr val="white"/>
                </a:solidFill>
              </a:rPr>
              <a:t>█</a:t>
            </a:r>
            <a:r>
              <a:rPr lang="en-US" sz="600" dirty="0">
                <a:solidFill>
                  <a:srgbClr val="515859"/>
                </a:solidFill>
              </a:rPr>
              <a:t>  1.323.967.7474  </a:t>
            </a:r>
            <a:r>
              <a:rPr lang="en-US" sz="600" dirty="0">
                <a:solidFill>
                  <a:prstClr val="white"/>
                </a:solidFill>
              </a:rPr>
              <a:t>█</a:t>
            </a:r>
            <a:r>
              <a:rPr lang="en-US" sz="600" dirty="0">
                <a:solidFill>
                  <a:srgbClr val="515859"/>
                </a:solidFill>
              </a:rPr>
              <a:t>  info@chromeriver.com   </a:t>
            </a:r>
            <a:r>
              <a:rPr lang="en-US" sz="600" dirty="0">
                <a:solidFill>
                  <a:prstClr val="white"/>
                </a:solidFill>
              </a:rPr>
              <a:t>█</a:t>
            </a:r>
            <a:r>
              <a:rPr lang="en-US" sz="600" dirty="0">
                <a:solidFill>
                  <a:srgbClr val="515859"/>
                </a:solidFill>
              </a:rPr>
              <a:t>   www.chromeriver.com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7715250" y="6356350"/>
            <a:ext cx="971550" cy="501650"/>
          </a:xfrm>
          <a:prstGeom prst="rect">
            <a:avLst/>
          </a:prstGeom>
        </p:spPr>
        <p:txBody>
          <a:bodyPr/>
          <a:lstStyle/>
          <a:p>
            <a:fld id="{BD753EC6-093A-4A5F-A72A-84971980867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815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9285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76174"/>
            <a:ext cx="8229600" cy="5049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354766"/>
            <a:ext cx="9144000" cy="50323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502401"/>
            <a:ext cx="1941507" cy="20796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1" r:id="rId9"/>
    <p:sldLayoutId id="2147483656" r:id="rId10"/>
    <p:sldLayoutId id="214748365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 spc="-1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90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SzPct val="90000"/>
        <a:buFont typeface="Courier New" pitchFamily="49" charset="0"/>
        <a:buChar char="o"/>
        <a:defRPr sz="15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idaho.edu/finance/controller/accounts-payable/travel-services" TargetMode="External"/><Relationship Id="rId2" Type="http://schemas.openxmlformats.org/officeDocument/2006/relationships/hyperlink" Target="mailto:crtravel@uidaho.edu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CUIBO MEETING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April 24, 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06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2133600"/>
            <a:ext cx="8382000" cy="38862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Standard User Reports –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009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>
              <a:spcBef>
                <a:spcPts val="1200"/>
              </a:spcBef>
            </a:pPr>
            <a:r>
              <a:rPr lang="en-US" b="0" dirty="0"/>
              <a:t>Approvals </a:t>
            </a:r>
            <a:r>
              <a:rPr lang="en-US" b="0" dirty="0" smtClean="0"/>
              <a:t>– be sure to review your settings and preferences.</a:t>
            </a:r>
            <a:endParaRPr lang="en-US" b="0" dirty="0"/>
          </a:p>
        </p:txBody>
      </p:sp>
      <p:grpSp>
        <p:nvGrpSpPr>
          <p:cNvPr id="3" name="Group 2"/>
          <p:cNvGrpSpPr/>
          <p:nvPr/>
        </p:nvGrpSpPr>
        <p:grpSpPr>
          <a:xfrm>
            <a:off x="3127550" y="928538"/>
            <a:ext cx="5864050" cy="5135046"/>
            <a:chOff x="3279950" y="1371600"/>
            <a:chExt cx="5330650" cy="4920584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3279950" y="1371600"/>
              <a:ext cx="3657600" cy="4920584"/>
            </a:xfrm>
            <a:prstGeom prst="rect">
              <a:avLst/>
            </a:prstGeom>
            <a:ln>
              <a:noFill/>
            </a:ln>
            <a:effectLst>
              <a:outerShdw blurRad="152400" dist="127000" dir="2700000" algn="tl" rotWithShape="0">
                <a:prstClr val="black">
                  <a:alpha val="3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" name="Group 5"/>
            <p:cNvGrpSpPr/>
            <p:nvPr/>
          </p:nvGrpSpPr>
          <p:grpSpPr>
            <a:xfrm>
              <a:off x="3437374" y="5506496"/>
              <a:ext cx="5173226" cy="681240"/>
              <a:chOff x="2291024" y="5506496"/>
              <a:chExt cx="5173226" cy="68124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2291024" y="5506496"/>
                <a:ext cx="838200" cy="152400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8" name="Straight Connector 7"/>
              <p:cNvCxnSpPr/>
              <p:nvPr/>
            </p:nvCxnSpPr>
            <p:spPr>
              <a:xfrm>
                <a:off x="2291024" y="5506496"/>
                <a:ext cx="1885528" cy="139702"/>
              </a:xfrm>
              <a:prstGeom prst="lin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2291024" y="5658896"/>
                <a:ext cx="1885528" cy="528840"/>
              </a:xfrm>
              <a:prstGeom prst="lin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3129224" y="5658896"/>
                <a:ext cx="4332066" cy="519962"/>
              </a:xfrm>
              <a:prstGeom prst="lin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3129224" y="5506496"/>
                <a:ext cx="4323189" cy="148580"/>
              </a:xfrm>
              <a:prstGeom prst="lin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2" name="Picture 3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4187650" y="5658896"/>
                <a:ext cx="3276600" cy="523154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sp>
            <p:nvSpPr>
              <p:cNvPr id="13" name="Rectangle 12"/>
              <p:cNvSpPr/>
              <p:nvPr/>
            </p:nvSpPr>
            <p:spPr>
              <a:xfrm>
                <a:off x="4182101" y="5658896"/>
                <a:ext cx="3276600" cy="523154"/>
              </a:xfrm>
              <a:prstGeom prst="rect">
                <a:avLst/>
              </a:prstGeom>
              <a:noFill/>
              <a:ln w="381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22" name="Group 21"/>
          <p:cNvGrpSpPr/>
          <p:nvPr/>
        </p:nvGrpSpPr>
        <p:grpSpPr>
          <a:xfrm>
            <a:off x="465574" y="1828800"/>
            <a:ext cx="2430026" cy="4234784"/>
            <a:chOff x="701330" y="2004374"/>
            <a:chExt cx="1916864" cy="3657600"/>
          </a:xfrm>
        </p:grpSpPr>
        <p:pic>
          <p:nvPicPr>
            <p:cNvPr id="19" name="Picture 2" descr="http://www.google.com/url?sa=i&amp;source=images&amp;cd=&amp;ved=0CAUQjBw&amp;url=http%3A%2F%2Ffree-cell-phone-unlock.com%2Fimages%2Fstories%2Fphone_stuff%2Ffree-unlock-samsung-galaxy-s4-I9500-I9505.png&amp;ei=JqlaVImwOMfuoATvtoKoDA&amp;psig=AFQjCNEAKZtJ2KI8meAjgJMEFOeKxdOS0w&amp;ust=141531408702524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1330" y="2004374"/>
              <a:ext cx="1916864" cy="3657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281" y="2379535"/>
              <a:ext cx="1645920" cy="2926080"/>
            </a:xfrm>
            <a:prstGeom prst="roundRect">
              <a:avLst>
                <a:gd name="adj" fmla="val 1340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/>
          </p:spPr>
        </p:pic>
      </p:grpSp>
      <p:sp>
        <p:nvSpPr>
          <p:cNvPr id="23" name="TextBox 22"/>
          <p:cNvSpPr txBox="1"/>
          <p:nvPr/>
        </p:nvSpPr>
        <p:spPr>
          <a:xfrm>
            <a:off x="826336" y="1143000"/>
            <a:ext cx="2198076" cy="778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  <a:spcBef>
                <a:spcPts val="600"/>
              </a:spcBef>
            </a:pPr>
            <a:r>
              <a:rPr lang="en-US" sz="2800" spc="-15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EMAIL</a:t>
            </a:r>
          </a:p>
          <a:p>
            <a:pPr>
              <a:lnSpc>
                <a:spcPct val="70000"/>
              </a:lnSpc>
              <a:spcBef>
                <a:spcPts val="600"/>
              </a:spcBef>
            </a:pPr>
            <a:r>
              <a:rPr lang="en-US" sz="2800" spc="-15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APPROVALS</a:t>
            </a:r>
          </a:p>
        </p:txBody>
      </p:sp>
    </p:spTree>
    <p:extLst>
      <p:ext uri="{BB962C8B-B14F-4D97-AF65-F5344CB8AC3E}">
        <p14:creationId xmlns:p14="http://schemas.microsoft.com/office/powerpoint/2010/main" val="3112822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Deadlines to be aware of:</a:t>
            </a:r>
          </a:p>
          <a:p>
            <a:r>
              <a:rPr lang="en-US" u="sng" dirty="0" smtClean="0"/>
              <a:t>April 30, 2019 </a:t>
            </a:r>
            <a:r>
              <a:rPr lang="en-US" dirty="0" smtClean="0"/>
              <a:t>– Last Day to submit claims on Vandal Web.</a:t>
            </a:r>
          </a:p>
          <a:p>
            <a:r>
              <a:rPr lang="en-US" u="sng" dirty="0" smtClean="0"/>
              <a:t>April 30, 2019 </a:t>
            </a:r>
            <a:r>
              <a:rPr lang="en-US" dirty="0" smtClean="0"/>
              <a:t>– Vandal Web will be Retired for the departments.</a:t>
            </a:r>
          </a:p>
          <a:p>
            <a:r>
              <a:rPr lang="en-US" u="sng" dirty="0" smtClean="0"/>
              <a:t>May 1 through May 3</a:t>
            </a:r>
            <a:r>
              <a:rPr lang="en-US" dirty="0" smtClean="0"/>
              <a:t>, Accounts Payable will be completing the Vandal Web Processing.</a:t>
            </a:r>
          </a:p>
          <a:p>
            <a:r>
              <a:rPr lang="en-US" u="sng" dirty="0" smtClean="0"/>
              <a:t>May 3, 2019 </a:t>
            </a:r>
            <a:r>
              <a:rPr lang="en-US" dirty="0" smtClean="0"/>
              <a:t>any balances remaining on the purchasing card ledgers will be MOVED to the cardholder’s personal AR for repayment to the UI.</a:t>
            </a:r>
          </a:p>
          <a:p>
            <a:r>
              <a:rPr lang="en-US" u="sng" dirty="0" smtClean="0"/>
              <a:t>May 3, 2019 </a:t>
            </a:r>
            <a:r>
              <a:rPr lang="en-US" dirty="0" smtClean="0"/>
              <a:t>trips authorizations that are not completed will be re-created on Chrome River. (Not including blanket authorization.)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Calendar of upcoming Events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212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currently are working through issues that will be updated soon: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Non Travel Tiles for the Purchasing Card transactions –</a:t>
            </a:r>
          </a:p>
          <a:p>
            <a:pPr marL="400050" lvl="1" indent="0">
              <a:buNone/>
            </a:pPr>
            <a:r>
              <a:rPr lang="en-US" dirty="0" err="1" smtClean="0"/>
              <a:t>Ecode</a:t>
            </a:r>
            <a:r>
              <a:rPr lang="en-US" dirty="0" smtClean="0"/>
              <a:t> updates</a:t>
            </a:r>
          </a:p>
          <a:p>
            <a:pPr marL="400050" lvl="1" indent="0">
              <a:buNone/>
            </a:pPr>
            <a:r>
              <a:rPr lang="en-US" dirty="0" smtClean="0"/>
              <a:t>Ability to split transactions</a:t>
            </a:r>
          </a:p>
          <a:p>
            <a:pPr marL="400050" lvl="1" indent="0">
              <a:buNone/>
            </a:pPr>
            <a:r>
              <a:rPr lang="en-US" dirty="0" smtClean="0"/>
              <a:t>Additional Misc. Tile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Updates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714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Questions: Email  </a:t>
            </a:r>
            <a:r>
              <a:rPr lang="en-US" dirty="0" smtClean="0">
                <a:hlinkClick r:id="rId2"/>
              </a:rPr>
              <a:t>crtravel@uidaho.edu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Web Page - </a:t>
            </a:r>
            <a:r>
              <a:rPr lang="en-US" sz="2000" dirty="0" smtClean="0">
                <a:solidFill>
                  <a:srgbClr val="7030A0"/>
                </a:solidFill>
                <a:hlinkClick r:id="rId3"/>
              </a:rPr>
              <a:t>https</a:t>
            </a:r>
            <a:r>
              <a:rPr lang="en-US" sz="2000" dirty="0">
                <a:solidFill>
                  <a:srgbClr val="7030A0"/>
                </a:solidFill>
                <a:hlinkClick r:id="rId3"/>
              </a:rPr>
              <a:t>://</a:t>
            </a:r>
            <a:r>
              <a:rPr lang="en-US" sz="2000" dirty="0" smtClean="0">
                <a:solidFill>
                  <a:srgbClr val="7030A0"/>
                </a:solidFill>
                <a:hlinkClick r:id="rId3"/>
              </a:rPr>
              <a:t>www.uidaho.edu/finance/controller/accounts-payable/travel-services</a:t>
            </a:r>
            <a:endParaRPr lang="en-US" sz="2000" dirty="0" smtClean="0">
              <a:solidFill>
                <a:srgbClr val="7030A0"/>
              </a:solidFill>
            </a:endParaRPr>
          </a:p>
          <a:p>
            <a:endParaRPr lang="en-US" sz="2000" dirty="0">
              <a:solidFill>
                <a:srgbClr val="7030A0"/>
              </a:solidFill>
            </a:endParaRPr>
          </a:p>
          <a:p>
            <a:endParaRPr lang="en-US" sz="2000" dirty="0" smtClean="0">
              <a:solidFill>
                <a:srgbClr val="7030A0"/>
              </a:solidFill>
            </a:endParaRPr>
          </a:p>
          <a:p>
            <a:r>
              <a:rPr lang="en-US" sz="2400" b="1" i="1" dirty="0" smtClean="0">
                <a:solidFill>
                  <a:srgbClr val="7030A0"/>
                </a:solidFill>
              </a:rPr>
              <a:t>Welcome to Chrome River Travel and Expense!</a:t>
            </a:r>
          </a:p>
          <a:p>
            <a:endParaRPr lang="en-US" sz="2000" dirty="0">
              <a:solidFill>
                <a:srgbClr val="7030A0"/>
              </a:solidFill>
            </a:endParaRPr>
          </a:p>
          <a:p>
            <a:endParaRPr lang="en-US" sz="2000" dirty="0">
              <a:solidFill>
                <a:srgbClr val="7030A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04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543800" cy="91758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Terminology – Updating to match new technology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i="1" u="sng" dirty="0" smtClean="0"/>
              <a:t>Reports – </a:t>
            </a:r>
            <a:r>
              <a:rPr lang="en-US" sz="2400" dirty="0" smtClean="0"/>
              <a:t>Pre-Approval Travel and Travel Expense Reports</a:t>
            </a:r>
            <a:br>
              <a:rPr lang="en-US" sz="2400" dirty="0" smtClean="0"/>
            </a:br>
            <a:r>
              <a:rPr lang="en-US" sz="2400" dirty="0" smtClean="0"/>
              <a:t>Non Travel Expense Reports</a:t>
            </a:r>
          </a:p>
          <a:p>
            <a:r>
              <a:rPr lang="en-US" sz="2400" i="1" u="sng" dirty="0" smtClean="0"/>
              <a:t>Dashboard</a:t>
            </a:r>
            <a:r>
              <a:rPr lang="en-US" sz="2400" dirty="0" smtClean="0"/>
              <a:t> – convenient way to access items</a:t>
            </a:r>
          </a:p>
          <a:p>
            <a:r>
              <a:rPr lang="en-US" sz="2400" i="1" u="sng" dirty="0" smtClean="0"/>
              <a:t>eWallet</a:t>
            </a:r>
            <a:r>
              <a:rPr lang="en-US" sz="2400" dirty="0" smtClean="0"/>
              <a:t> –digital wallet a secure place to store payment information</a:t>
            </a:r>
          </a:p>
          <a:p>
            <a:r>
              <a:rPr lang="en-US" sz="2400" i="1" u="sng" dirty="0" smtClean="0"/>
              <a:t>eReceipts</a:t>
            </a:r>
            <a:r>
              <a:rPr lang="en-US" sz="2400" dirty="0" smtClean="0"/>
              <a:t> – a secure place to store receipt images</a:t>
            </a:r>
          </a:p>
          <a:p>
            <a:r>
              <a:rPr lang="en-US" sz="2400" i="1" u="sng" dirty="0" smtClean="0"/>
              <a:t>Hamburger icon </a:t>
            </a:r>
            <a:r>
              <a:rPr lang="en-US" sz="2400" dirty="0" smtClean="0"/>
              <a:t>– three-lined button in the CR Menu Bar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295400"/>
            <a:ext cx="3429000" cy="496252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990600"/>
            <a:ext cx="3008313" cy="5135565"/>
          </a:xfrm>
        </p:spPr>
        <p:txBody>
          <a:bodyPr/>
          <a:lstStyle/>
          <a:p>
            <a:r>
              <a:rPr lang="en-US" dirty="0" smtClean="0"/>
              <a:t>Menu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5791200"/>
            <a:ext cx="2362200" cy="466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698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Ability to: Create and enter Reports, upload images, approve pending reports, view Reports and Images.  </a:t>
            </a:r>
          </a:p>
          <a:p>
            <a:r>
              <a:rPr lang="en-US" dirty="0" smtClean="0"/>
              <a:t>Must have an active employment record established on Banner.</a:t>
            </a:r>
          </a:p>
          <a:p>
            <a:r>
              <a:rPr lang="en-US" dirty="0" smtClean="0"/>
              <a:t>Must have an active Accounts Payable mailing Address.</a:t>
            </a:r>
          </a:p>
          <a:p>
            <a:r>
              <a:rPr lang="en-US" dirty="0"/>
              <a:t>No Prior Training –except for the Purchasing </a:t>
            </a:r>
            <a:r>
              <a:rPr lang="en-US" dirty="0" smtClean="0"/>
              <a:t>Cardholders and record keepers.</a:t>
            </a:r>
            <a:endParaRPr lang="en-US" dirty="0"/>
          </a:p>
          <a:p>
            <a:r>
              <a:rPr lang="en-US" dirty="0" smtClean="0"/>
              <a:t>If a student or group – must be traveling with an active employee and listed on their Travel Report or submitted on a Non Travel Report.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Eligible for Chrome River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13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Employee Travel and Expense Payments</a:t>
            </a:r>
          </a:p>
          <a:p>
            <a:endParaRPr lang="en-US" dirty="0" smtClean="0"/>
          </a:p>
          <a:p>
            <a:r>
              <a:rPr lang="en-US" dirty="0" smtClean="0"/>
              <a:t>Combining: Travel Reimbursements and Travel Purchasing Card Expense into </a:t>
            </a:r>
            <a:r>
              <a:rPr lang="en-US" b="1" i="1" u="sng" dirty="0" smtClean="0"/>
              <a:t>1</a:t>
            </a:r>
            <a:r>
              <a:rPr lang="en-US" dirty="0" smtClean="0"/>
              <a:t> document.</a:t>
            </a:r>
            <a:br>
              <a:rPr lang="en-US" dirty="0" smtClean="0"/>
            </a:br>
            <a:r>
              <a:rPr lang="en-US" dirty="0" smtClean="0"/>
              <a:t>		  </a:t>
            </a:r>
          </a:p>
          <a:p>
            <a:r>
              <a:rPr lang="en-US" dirty="0" smtClean="0"/>
              <a:t>Purchasing Card Purchases both operational purchases and Non Employee Travel combined with Claim Voucher Employee Reimbursement</a:t>
            </a:r>
            <a:br>
              <a:rPr lang="en-US" dirty="0" smtClean="0"/>
            </a:br>
            <a:r>
              <a:rPr lang="en-US" dirty="0" smtClean="0"/>
              <a:t>		</a:t>
            </a:r>
          </a:p>
          <a:p>
            <a:r>
              <a:rPr lang="en-US" dirty="0" smtClean="0"/>
              <a:t>Can Be submitted on one form or in combination of the forms.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 Expense Included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592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Program Should I use?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Vandal Web Travel and Claim Vouchers</a:t>
            </a:r>
          </a:p>
          <a:p>
            <a:r>
              <a:rPr lang="en-US" dirty="0" smtClean="0"/>
              <a:t>Current expenses listed on the Purchasing Card ledgers.</a:t>
            </a:r>
          </a:p>
          <a:p>
            <a:r>
              <a:rPr lang="en-US" dirty="0" smtClean="0"/>
              <a:t>Travel authorizations through April.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Chrome River TR and Expense -Effective Monday April 22:</a:t>
            </a:r>
          </a:p>
          <a:p>
            <a:r>
              <a:rPr lang="en-US" dirty="0" smtClean="0"/>
              <a:t>All </a:t>
            </a:r>
            <a:r>
              <a:rPr lang="en-US" dirty="0"/>
              <a:t>new pre-approvals including advances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Purchasing card reconciliations.</a:t>
            </a:r>
          </a:p>
          <a:p>
            <a:r>
              <a:rPr lang="en-US" dirty="0" smtClean="0"/>
              <a:t>Reimbursements to Employees for supplies or purchases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603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Often should Reports be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Purchasing Card - Non Travel Reports.</a:t>
            </a:r>
          </a:p>
          <a:p>
            <a:r>
              <a:rPr lang="en-US" dirty="0" smtClean="0"/>
              <a:t>Transactions are daily submitted to CR.</a:t>
            </a:r>
          </a:p>
          <a:p>
            <a:r>
              <a:rPr lang="en-US" dirty="0" smtClean="0"/>
              <a:t>Recommend during the implementation period to continue submitting every 2 weeks.</a:t>
            </a:r>
          </a:p>
          <a:p>
            <a:r>
              <a:rPr lang="en-US" dirty="0" smtClean="0"/>
              <a:t>Re-evaluate after Fiscal Year end.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Travel Expense Reports</a:t>
            </a:r>
          </a:p>
          <a:p>
            <a:r>
              <a:rPr lang="en-US" dirty="0" smtClean="0"/>
              <a:t>Due within 60-90 days after the trip is completed.</a:t>
            </a:r>
          </a:p>
          <a:p>
            <a:r>
              <a:rPr lang="en-US" dirty="0"/>
              <a:t>Can enter multiple trips on 1 Pre-Approval Report</a:t>
            </a:r>
          </a:p>
          <a:p>
            <a:r>
              <a:rPr lang="en-US" dirty="0" smtClean="0"/>
              <a:t>CR will provide a warning for any expense greater than 90 days.</a:t>
            </a:r>
          </a:p>
          <a:p>
            <a:r>
              <a:rPr lang="en-US" dirty="0"/>
              <a:t>Re-evaluate </a:t>
            </a:r>
            <a:r>
              <a:rPr lang="en-US" dirty="0" smtClean="0"/>
              <a:t>whether to “EXPIRE” Pre-approvals after Fiscal Year end.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726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Delegates – Best Practice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Delegates for the Cardholder or Traveler may: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Create Report Forms </a:t>
            </a:r>
          </a:p>
          <a:p>
            <a:r>
              <a:rPr lang="en-US" dirty="0" smtClean="0"/>
              <a:t>Access their Settings Menu</a:t>
            </a:r>
            <a:br>
              <a:rPr lang="en-US" dirty="0" smtClean="0"/>
            </a:br>
            <a:r>
              <a:rPr lang="en-US" dirty="0" smtClean="0"/>
              <a:t>Home Screen and Inquiry Reports</a:t>
            </a:r>
          </a:p>
          <a:p>
            <a:r>
              <a:rPr lang="en-US" dirty="0" smtClean="0"/>
              <a:t>Copies of email for the user</a:t>
            </a:r>
          </a:p>
          <a:p>
            <a:endParaRPr lang="en-US" dirty="0"/>
          </a:p>
          <a:p>
            <a:r>
              <a:rPr lang="en-US" dirty="0" smtClean="0"/>
              <a:t>CAN NOT approve expense that are routed to the user.</a:t>
            </a:r>
          </a:p>
          <a:p>
            <a:endParaRPr lang="en-US" dirty="0"/>
          </a:p>
          <a:p>
            <a:r>
              <a:rPr lang="en-US" dirty="0" smtClean="0"/>
              <a:t>There are No limits to the number of delegates to a user,  program was designed to limit the number as a more efficient method of business practice.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Approval Delegates may: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Temporarily approve Report Forms for another user.</a:t>
            </a:r>
          </a:p>
          <a:p>
            <a:r>
              <a:rPr lang="en-US" dirty="0" smtClean="0"/>
              <a:t>Acting on their behalf as a proxy.</a:t>
            </a:r>
          </a:p>
          <a:p>
            <a:r>
              <a:rPr lang="en-US" dirty="0" smtClean="0"/>
              <a:t>Examples: out of the office, vacations, delegation of work.</a:t>
            </a:r>
          </a:p>
          <a:p>
            <a:endParaRPr lang="en-US" dirty="0"/>
          </a:p>
          <a:p>
            <a:r>
              <a:rPr lang="en-US" dirty="0" smtClean="0"/>
              <a:t>There are NO limits to the number of Approval delegates assigned to a user.  Delegate WILL NOT be able to access the user’s Approval Screen, but will approve by documents forward to the delegate.</a:t>
            </a:r>
          </a:p>
          <a:p>
            <a:endParaRPr lang="en-US" dirty="0"/>
          </a:p>
          <a:p>
            <a:r>
              <a:rPr lang="en-US" dirty="0" smtClean="0"/>
              <a:t>While you have assigned a proxy, as your approval, you can not be listed as an approver for another user.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172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Compliance Actions – Error </a:t>
            </a:r>
            <a:r>
              <a:rPr lang="en-US" dirty="0" err="1" smtClean="0"/>
              <a:t>Msg</a:t>
            </a:r>
            <a:r>
              <a:rPr lang="en-US" dirty="0" smtClean="0"/>
              <a:t> is instant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Warning </a:t>
            </a:r>
          </a:p>
          <a:p>
            <a:r>
              <a:rPr lang="en-US" dirty="0" smtClean="0"/>
              <a:t>Alert the traveler to policies immediately.</a:t>
            </a:r>
          </a:p>
          <a:p>
            <a:r>
              <a:rPr lang="en-US" dirty="0" smtClean="0"/>
              <a:t>Indicates that </a:t>
            </a:r>
            <a:r>
              <a:rPr lang="en-US" i="1" u="sng" dirty="0" smtClean="0"/>
              <a:t>additional information </a:t>
            </a:r>
            <a:r>
              <a:rPr lang="en-US" dirty="0" smtClean="0"/>
              <a:t>is required in order to submit the expense report for approvals.</a:t>
            </a:r>
          </a:p>
          <a:p>
            <a:r>
              <a:rPr lang="en-US" dirty="0" smtClean="0"/>
              <a:t>Alerting to outstanding expenses greater than 90 days.</a:t>
            </a:r>
          </a:p>
          <a:p>
            <a:r>
              <a:rPr lang="en-US" dirty="0" smtClean="0"/>
              <a:t>Enter the response or correct the information and resubmit the report.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Violation</a:t>
            </a:r>
          </a:p>
          <a:p>
            <a:r>
              <a:rPr lang="en-US" dirty="0" smtClean="0"/>
              <a:t>Indicates the expense </a:t>
            </a:r>
            <a:r>
              <a:rPr lang="en-US" b="1" i="1" u="sng" dirty="0" smtClean="0"/>
              <a:t>can not </a:t>
            </a:r>
            <a:r>
              <a:rPr lang="en-US" dirty="0" smtClean="0"/>
              <a:t>be submitted for approval or payment based on established policies.</a:t>
            </a:r>
          </a:p>
          <a:p>
            <a:r>
              <a:rPr lang="en-US" dirty="0" smtClean="0"/>
              <a:t>Remove or adjust the expense item before submitting the report.</a:t>
            </a:r>
          </a:p>
          <a:p>
            <a:r>
              <a:rPr lang="en-US" dirty="0" smtClean="0"/>
              <a:t>If an over ride approval to the violation is made by Administration – it can not be processed in CR and could be subject to Payroll withholding.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60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3190" y="2620736"/>
            <a:ext cx="3323236" cy="141548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632" y="2255570"/>
            <a:ext cx="2573976" cy="176279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6644" y="1275855"/>
            <a:ext cx="2785506" cy="94408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2203" y="4214998"/>
            <a:ext cx="8107878" cy="1469572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Integration with Banner Finance Invoice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389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hromeRiver2014">
      <a:dk1>
        <a:srgbClr val="293033"/>
      </a:dk1>
      <a:lt1>
        <a:sysClr val="window" lastClr="FFFFFF"/>
      </a:lt1>
      <a:dk2>
        <a:srgbClr val="515859"/>
      </a:dk2>
      <a:lt2>
        <a:srgbClr val="F2F6F3"/>
      </a:lt2>
      <a:accent1>
        <a:srgbClr val="4CAAD9"/>
      </a:accent1>
      <a:accent2>
        <a:srgbClr val="4BA69E"/>
      </a:accent2>
      <a:accent3>
        <a:srgbClr val="7CA687"/>
      </a:accent3>
      <a:accent4>
        <a:srgbClr val="31578C"/>
      </a:accent4>
      <a:accent5>
        <a:srgbClr val="DAECEB"/>
      </a:accent5>
      <a:accent6>
        <a:srgbClr val="CC6652"/>
      </a:accent6>
      <a:hlink>
        <a:srgbClr val="469AC7"/>
      </a:hlink>
      <a:folHlink>
        <a:srgbClr val="585673"/>
      </a:folHlink>
    </a:clrScheme>
    <a:fontScheme name="ChromeRiver201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2944</TotalTime>
  <Words>659</Words>
  <Application>Microsoft Office PowerPoint</Application>
  <PresentationFormat>On-screen Show (4:3)</PresentationFormat>
  <Paragraphs>93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Courier New</vt:lpstr>
      <vt:lpstr>Office Theme</vt:lpstr>
      <vt:lpstr>   CUIBO MEETING April 24, 2019 </vt:lpstr>
      <vt:lpstr>Terminology – Updating to match new technology</vt:lpstr>
      <vt:lpstr>Who is Eligible for Chrome River</vt:lpstr>
      <vt:lpstr>CR Expense Included</vt:lpstr>
      <vt:lpstr>Which Program Should I use?</vt:lpstr>
      <vt:lpstr>How Often should Reports be completed</vt:lpstr>
      <vt:lpstr>Delegates – Best Practice</vt:lpstr>
      <vt:lpstr>Compliance Actions – Error Msg is instant</vt:lpstr>
      <vt:lpstr>Integration with Banner Finance Invoice</vt:lpstr>
      <vt:lpstr>Standard User Reports – </vt:lpstr>
      <vt:lpstr>Approvals – be sure to review your settings and preferences.</vt:lpstr>
      <vt:lpstr>Calendar of upcoming Events</vt:lpstr>
      <vt:lpstr>Program Updates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Dave Terry</dc:creator>
  <cp:lastModifiedBy>Keeney, Linda (lkeeney@uidaho.edu)</cp:lastModifiedBy>
  <cp:revision>327</cp:revision>
  <cp:lastPrinted>2019-04-12T01:33:36Z</cp:lastPrinted>
  <dcterms:created xsi:type="dcterms:W3CDTF">2011-03-31T22:26:00Z</dcterms:created>
  <dcterms:modified xsi:type="dcterms:W3CDTF">2019-04-24T01:07:37Z</dcterms:modified>
</cp:coreProperties>
</file>