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sldIdLst>
    <p:sldId id="256" r:id="rId2"/>
    <p:sldId id="259" r:id="rId3"/>
    <p:sldId id="257" r:id="rId4"/>
    <p:sldId id="286" r:id="rId5"/>
    <p:sldId id="287" r:id="rId6"/>
    <p:sldId id="269" r:id="rId7"/>
    <p:sldId id="260" r:id="rId8"/>
    <p:sldId id="283" r:id="rId9"/>
    <p:sldId id="273" r:id="rId10"/>
    <p:sldId id="263" r:id="rId11"/>
    <p:sldId id="275" r:id="rId12"/>
    <p:sldId id="279" r:id="rId13"/>
    <p:sldId id="280" r:id="rId14"/>
    <p:sldId id="281" r:id="rId15"/>
    <p:sldId id="276" r:id="rId16"/>
    <p:sldId id="282" r:id="rId17"/>
    <p:sldId id="285" r:id="rId18"/>
    <p:sldId id="265" r:id="rId19"/>
    <p:sldId id="266" r:id="rId20"/>
    <p:sldId id="268" r:id="rId21"/>
    <p:sldId id="290" r:id="rId22"/>
    <p:sldId id="267" r:id="rId23"/>
    <p:sldId id="288" r:id="rId24"/>
    <p:sldId id="289" r:id="rId25"/>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97"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97"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97"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97"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97" charset="-128"/>
        <a:cs typeface="+mn-cs"/>
      </a:defRPr>
    </a:lvl5pPr>
    <a:lvl6pPr marL="2286000" algn="l" defTabSz="914400" rtl="0" eaLnBrk="1" latinLnBrk="0" hangingPunct="1">
      <a:defRPr sz="2400" kern="1200">
        <a:solidFill>
          <a:schemeClr val="tx1"/>
        </a:solidFill>
        <a:latin typeface="Arial" charset="0"/>
        <a:ea typeface="ＭＳ Ｐゴシック" pitchFamily="-97" charset="-128"/>
        <a:cs typeface="+mn-cs"/>
      </a:defRPr>
    </a:lvl6pPr>
    <a:lvl7pPr marL="2743200" algn="l" defTabSz="914400" rtl="0" eaLnBrk="1" latinLnBrk="0" hangingPunct="1">
      <a:defRPr sz="2400" kern="1200">
        <a:solidFill>
          <a:schemeClr val="tx1"/>
        </a:solidFill>
        <a:latin typeface="Arial" charset="0"/>
        <a:ea typeface="ＭＳ Ｐゴシック" pitchFamily="-97" charset="-128"/>
        <a:cs typeface="+mn-cs"/>
      </a:defRPr>
    </a:lvl7pPr>
    <a:lvl8pPr marL="3200400" algn="l" defTabSz="914400" rtl="0" eaLnBrk="1" latinLnBrk="0" hangingPunct="1">
      <a:defRPr sz="2400" kern="1200">
        <a:solidFill>
          <a:schemeClr val="tx1"/>
        </a:solidFill>
        <a:latin typeface="Arial" charset="0"/>
        <a:ea typeface="ＭＳ Ｐゴシック" pitchFamily="-97" charset="-128"/>
        <a:cs typeface="+mn-cs"/>
      </a:defRPr>
    </a:lvl8pPr>
    <a:lvl9pPr marL="3657600" algn="l" defTabSz="914400" rtl="0" eaLnBrk="1" latinLnBrk="0" hangingPunct="1">
      <a:defRPr sz="2400" kern="1200">
        <a:solidFill>
          <a:schemeClr val="tx1"/>
        </a:solidFill>
        <a:latin typeface="Arial" charset="0"/>
        <a:ea typeface="ＭＳ Ｐゴシック" pitchFamily="-97"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2" autoAdjust="0"/>
    <p:restoredTop sz="72632" autoAdjust="0"/>
  </p:normalViewPr>
  <p:slideViewPr>
    <p:cSldViewPr>
      <p:cViewPr>
        <p:scale>
          <a:sx n="50" d="100"/>
          <a:sy n="50" d="100"/>
        </p:scale>
        <p:origin x="-2532" y="-9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87694BA-1A18-450D-9668-14231D5BBCF2}" type="datetimeFigureOut">
              <a:rPr lang="en-US" smtClean="0"/>
              <a:pPr/>
              <a:t>10/25/2016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6E85830-BB2B-414E-A44A-B76E3C9EF08D}" type="slidenum">
              <a:rPr lang="en-US" smtClean="0"/>
              <a:pPr/>
              <a:t>‹#›</a:t>
            </a:fld>
            <a:endParaRPr lang="en-US"/>
          </a:p>
        </p:txBody>
      </p:sp>
    </p:spTree>
    <p:extLst>
      <p:ext uri="{BB962C8B-B14F-4D97-AF65-F5344CB8AC3E}">
        <p14:creationId xmlns:p14="http://schemas.microsoft.com/office/powerpoint/2010/main" val="1863305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Cindy</a:t>
            </a:r>
          </a:p>
        </p:txBody>
      </p:sp>
      <p:sp>
        <p:nvSpPr>
          <p:cNvPr id="4" name="Slide Number Placeholder 3"/>
          <p:cNvSpPr>
            <a:spLocks noGrp="1"/>
          </p:cNvSpPr>
          <p:nvPr>
            <p:ph type="sldNum" sz="quarter" idx="10"/>
          </p:nvPr>
        </p:nvSpPr>
        <p:spPr/>
        <p:txBody>
          <a:bodyPr/>
          <a:lstStyle/>
          <a:p>
            <a:fld id="{16E85830-BB2B-414E-A44A-B76E3C9EF08D}"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Shannon</a:t>
            </a:r>
          </a:p>
          <a:p>
            <a:r>
              <a:rPr lang="en-US" dirty="0" smtClean="0"/>
              <a:t>These</a:t>
            </a:r>
            <a:r>
              <a:rPr lang="en-US" baseline="0" dirty="0" smtClean="0"/>
              <a:t> are title of the examples we have in the handout.  </a:t>
            </a:r>
          </a:p>
          <a:p>
            <a:r>
              <a:rPr lang="en-US" baseline="0" dirty="0" smtClean="0"/>
              <a:t>Read the slide</a:t>
            </a:r>
          </a:p>
        </p:txBody>
      </p:sp>
      <p:sp>
        <p:nvSpPr>
          <p:cNvPr id="4" name="Slide Number Placeholder 3"/>
          <p:cNvSpPr>
            <a:spLocks noGrp="1"/>
          </p:cNvSpPr>
          <p:nvPr>
            <p:ph type="sldNum" sz="quarter" idx="10"/>
          </p:nvPr>
        </p:nvSpPr>
        <p:spPr/>
        <p:txBody>
          <a:bodyPr/>
          <a:lstStyle/>
          <a:p>
            <a:fld id="{16E85830-BB2B-414E-A44A-B76E3C9EF08D}"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Cindy </a:t>
            </a:r>
          </a:p>
          <a:p>
            <a:endParaRPr lang="en-US" dirty="0" smtClean="0"/>
          </a:p>
          <a:p>
            <a:r>
              <a:rPr lang="en-US" dirty="0" smtClean="0"/>
              <a:t>We will</a:t>
            </a:r>
            <a:r>
              <a:rPr lang="en-US" baseline="0" dirty="0" smtClean="0"/>
              <a:t> go thru the scientific method with the feed experiment</a:t>
            </a:r>
          </a:p>
          <a:p>
            <a:r>
              <a:rPr lang="en-US" baseline="0" dirty="0" smtClean="0"/>
              <a:t>1. What is known? There are different types of livestock feed processing</a:t>
            </a:r>
            <a:r>
              <a:rPr lang="en-US" dirty="0" smtClean="0"/>
              <a:t>.  You can have members</a:t>
            </a:r>
            <a:r>
              <a:rPr lang="en-US" baseline="0" dirty="0" smtClean="0"/>
              <a:t> do some  basic research  Google it!</a:t>
            </a:r>
            <a:endParaRPr lang="en-US" dirty="0" smtClean="0"/>
          </a:p>
          <a:p>
            <a:r>
              <a:rPr lang="en-US" dirty="0" smtClean="0"/>
              <a:t>2. Question/Problem:  What type</a:t>
            </a:r>
            <a:r>
              <a:rPr lang="en-US" baseline="0" dirty="0" smtClean="0"/>
              <a:t> of feed process is best</a:t>
            </a:r>
            <a:r>
              <a:rPr lang="en-US" dirty="0" smtClean="0"/>
              <a:t>?  </a:t>
            </a:r>
          </a:p>
          <a:p>
            <a:r>
              <a:rPr lang="en-US" dirty="0" smtClean="0"/>
              <a:t>3. Hypotheses is :  I think  __________ will be the best for my (animal).</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6E85830-BB2B-414E-A44A-B76E3C9EF08D}"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2943" indent="-232943"/>
            <a:r>
              <a:rPr lang="en-US" dirty="0" smtClean="0"/>
              <a:t>Cindy</a:t>
            </a:r>
          </a:p>
          <a:p>
            <a:pPr marL="232943" indent="-232943"/>
            <a:r>
              <a:rPr lang="en-US" dirty="0" smtClean="0"/>
              <a:t>Step</a:t>
            </a:r>
            <a:r>
              <a:rPr lang="en-US" baseline="0" dirty="0" smtClean="0"/>
              <a:t> 4. </a:t>
            </a:r>
            <a:r>
              <a:rPr lang="en-US" dirty="0" smtClean="0"/>
              <a:t>Develop</a:t>
            </a:r>
            <a:r>
              <a:rPr lang="en-US" baseline="0" dirty="0" smtClean="0"/>
              <a:t> the method.  </a:t>
            </a:r>
          </a:p>
          <a:p>
            <a:pPr marL="232943" indent="-232943"/>
            <a:r>
              <a:rPr lang="en-US" dirty="0" smtClean="0"/>
              <a:t>These several types of feed processes</a:t>
            </a:r>
            <a:r>
              <a:rPr lang="en-US" baseline="0" dirty="0" smtClean="0"/>
              <a:t>.  What do the kids have at their house.  You can even have a discussion about what types of feeds will work for different species or turn that into a science experiment.  You can discuss what type of feeding methods will work at home </a:t>
            </a:r>
            <a:r>
              <a:rPr lang="en-US" baseline="0" dirty="0" err="1" smtClean="0"/>
              <a:t>vs</a:t>
            </a:r>
            <a:r>
              <a:rPr lang="en-US" baseline="0" dirty="0" smtClean="0"/>
              <a:t> at their pen at the fair – another experiment.  </a:t>
            </a:r>
            <a:endParaRPr lang="en-US" dirty="0"/>
          </a:p>
        </p:txBody>
      </p:sp>
      <p:sp>
        <p:nvSpPr>
          <p:cNvPr id="4" name="Slide Number Placeholder 3"/>
          <p:cNvSpPr>
            <a:spLocks noGrp="1"/>
          </p:cNvSpPr>
          <p:nvPr>
            <p:ph type="sldNum" sz="quarter" idx="10"/>
          </p:nvPr>
        </p:nvSpPr>
        <p:spPr/>
        <p:txBody>
          <a:bodyPr/>
          <a:lstStyle/>
          <a:p>
            <a:fld id="{16E85830-BB2B-414E-A44A-B76E3C9EF08D}"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Cindy</a:t>
            </a:r>
          </a:p>
          <a:p>
            <a:r>
              <a:rPr lang="en-US" dirty="0" smtClean="0"/>
              <a:t>Step  5 Do</a:t>
            </a:r>
          </a:p>
          <a:p>
            <a:r>
              <a:rPr lang="en-US" dirty="0" smtClean="0"/>
              <a:t>Research:</a:t>
            </a:r>
          </a:p>
          <a:p>
            <a:r>
              <a:rPr lang="en-US" dirty="0" smtClean="0"/>
              <a:t>Feed 3 times of processed</a:t>
            </a:r>
            <a:r>
              <a:rPr lang="en-US" baseline="0" dirty="0" smtClean="0"/>
              <a:t> feeds in each feeding method</a:t>
            </a:r>
          </a:p>
          <a:p>
            <a:endParaRPr lang="en-US" dirty="0"/>
          </a:p>
        </p:txBody>
      </p:sp>
      <p:sp>
        <p:nvSpPr>
          <p:cNvPr id="4" name="Slide Number Placeholder 3"/>
          <p:cNvSpPr>
            <a:spLocks noGrp="1"/>
          </p:cNvSpPr>
          <p:nvPr>
            <p:ph type="sldNum" sz="quarter" idx="10"/>
          </p:nvPr>
        </p:nvSpPr>
        <p:spPr/>
        <p:txBody>
          <a:bodyPr/>
          <a:lstStyle/>
          <a:p>
            <a:fld id="{16E85830-BB2B-414E-A44A-B76E3C9EF08D}"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Cindy </a:t>
            </a:r>
          </a:p>
          <a:p>
            <a:r>
              <a:rPr lang="en-US" dirty="0" smtClean="0"/>
              <a:t>Step</a:t>
            </a:r>
            <a:r>
              <a:rPr lang="en-US" baseline="0" dirty="0" smtClean="0"/>
              <a:t> 6 Record data collected</a:t>
            </a:r>
          </a:p>
          <a:p>
            <a:r>
              <a:rPr lang="en-US" baseline="0" dirty="0" smtClean="0"/>
              <a:t>Step 7 Interpret the data,  what happened</a:t>
            </a:r>
          </a:p>
          <a:p>
            <a:pPr defTabSz="931774">
              <a:defRPr/>
            </a:pPr>
            <a:r>
              <a:rPr lang="en-US" baseline="0" dirty="0" smtClean="0"/>
              <a:t>Step 8 Apply what was learned:  </a:t>
            </a:r>
            <a:r>
              <a:rPr lang="en-US" dirty="0" smtClean="0"/>
              <a:t>Which feeding method are you going to use?</a:t>
            </a:r>
          </a:p>
          <a:p>
            <a:endParaRPr lang="en-US" dirty="0" smtClean="0"/>
          </a:p>
          <a:p>
            <a:r>
              <a:rPr lang="en-US" dirty="0" smtClean="0"/>
              <a:t>This</a:t>
            </a:r>
            <a:r>
              <a:rPr lang="en-US" baseline="0" dirty="0" smtClean="0"/>
              <a:t> is how to use the science experiments in the handout.  </a:t>
            </a:r>
            <a:endParaRPr lang="en-US" dirty="0"/>
          </a:p>
        </p:txBody>
      </p:sp>
      <p:sp>
        <p:nvSpPr>
          <p:cNvPr id="4" name="Slide Number Placeholder 3"/>
          <p:cNvSpPr>
            <a:spLocks noGrp="1"/>
          </p:cNvSpPr>
          <p:nvPr>
            <p:ph type="sldNum" sz="quarter" idx="10"/>
          </p:nvPr>
        </p:nvSpPr>
        <p:spPr/>
        <p:txBody>
          <a:bodyPr/>
          <a:lstStyle/>
          <a:p>
            <a:fld id="{16E85830-BB2B-414E-A44A-B76E3C9EF08D}"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Shannon</a:t>
            </a:r>
          </a:p>
          <a:p>
            <a:r>
              <a:rPr lang="en-US" dirty="0" smtClean="0"/>
              <a:t>Shift</a:t>
            </a:r>
            <a:r>
              <a:rPr lang="en-US" baseline="0" dirty="0" smtClean="0"/>
              <a:t> gears and practicing the scientific method.  </a:t>
            </a:r>
            <a:endParaRPr lang="en-US" dirty="0" smtClean="0"/>
          </a:p>
          <a:p>
            <a:r>
              <a:rPr lang="en-US" dirty="0" smtClean="0"/>
              <a:t>As leaders</a:t>
            </a:r>
            <a:r>
              <a:rPr lang="en-US" baseline="0" dirty="0" smtClean="0"/>
              <a:t> who want to help youth develop their science skills, </a:t>
            </a:r>
          </a:p>
          <a:p>
            <a:r>
              <a:rPr lang="en-US" dirty="0" smtClean="0"/>
              <a:t>ALL youth questions</a:t>
            </a:r>
            <a:r>
              <a:rPr lang="en-US" baseline="0" dirty="0" smtClean="0"/>
              <a:t> are valid questions.  You may be thinking Holy cow how am I going to do that!</a:t>
            </a:r>
          </a:p>
          <a:p>
            <a:r>
              <a:rPr lang="en-US" baseline="0" dirty="0" smtClean="0"/>
              <a:t>Have them rethink the question help them narrow the focus.  </a:t>
            </a:r>
            <a:endParaRPr lang="en-US" dirty="0" smtClean="0"/>
          </a:p>
          <a:p>
            <a:endParaRPr lang="en-US" dirty="0"/>
          </a:p>
        </p:txBody>
      </p:sp>
      <p:sp>
        <p:nvSpPr>
          <p:cNvPr id="4" name="Slide Number Placeholder 3"/>
          <p:cNvSpPr>
            <a:spLocks noGrp="1"/>
          </p:cNvSpPr>
          <p:nvPr>
            <p:ph type="sldNum" sz="quarter" idx="10"/>
          </p:nvPr>
        </p:nvSpPr>
        <p:spPr/>
        <p:txBody>
          <a:bodyPr/>
          <a:lstStyle/>
          <a:p>
            <a:fld id="{16E85830-BB2B-414E-A44A-B76E3C9EF08D}"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Shannon</a:t>
            </a:r>
          </a:p>
          <a:p>
            <a:r>
              <a:rPr lang="en-US" dirty="0" smtClean="0"/>
              <a:t>As the questions toward</a:t>
            </a:r>
            <a:r>
              <a:rPr lang="en-US" baseline="0" dirty="0" smtClean="0"/>
              <a:t> the experiment develop, keep the SPAM test in mind.  </a:t>
            </a:r>
          </a:p>
          <a:p>
            <a:pPr>
              <a:buFont typeface="Arial" pitchFamily="34" charset="0"/>
              <a:buChar char="•"/>
            </a:pPr>
            <a:r>
              <a:rPr lang="en-US" baseline="0" dirty="0" smtClean="0"/>
              <a:t>Is the question simple? Are you just looking at 1 item, one thing, measuring one thing</a:t>
            </a:r>
          </a:p>
          <a:p>
            <a:pPr>
              <a:buFont typeface="Arial" pitchFamily="34" charset="0"/>
              <a:buChar char="•"/>
            </a:pPr>
            <a:r>
              <a:rPr lang="en-US" baseline="0" dirty="0" smtClean="0"/>
              <a:t>Is the question practical?  Can you easily get all the “tools” you need to answer the question?  Is there enough time?  Is the investigation you will do to answer the question safe?</a:t>
            </a:r>
          </a:p>
          <a:p>
            <a:pPr>
              <a:buFont typeface="Arial" pitchFamily="34" charset="0"/>
              <a:buChar char="•"/>
            </a:pPr>
            <a:r>
              <a:rPr lang="en-US" baseline="0" dirty="0" smtClean="0"/>
              <a:t>Is the question answerable?  Can we repeat the experiment?</a:t>
            </a:r>
          </a:p>
          <a:p>
            <a:pPr>
              <a:buFont typeface="Arial" pitchFamily="34" charset="0"/>
              <a:buChar char="•"/>
            </a:pPr>
            <a:r>
              <a:rPr lang="en-US" baseline="0" dirty="0" smtClean="0"/>
              <a:t>Is the question measurable?  Is there something to measure/count that will answer the question?</a:t>
            </a:r>
          </a:p>
          <a:p>
            <a:pPr>
              <a:buFont typeface="Arial"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16E85830-BB2B-414E-A44A-B76E3C9EF08D}"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Shannon</a:t>
            </a:r>
          </a:p>
          <a:p>
            <a:pPr>
              <a:buFont typeface="Arial" pitchFamily="34" charset="0"/>
              <a:buNone/>
            </a:pPr>
            <a:r>
              <a:rPr lang="en-US" baseline="0" dirty="0" smtClean="0"/>
              <a:t>Researchable:  Not all questions will lead to an experiment due to situation or information.  Some questions can be answered with just research.  That is okay!!!  Have the youth do the research and read and reach a conclusion.  Does the research support/prove or disprove their hypothesis?  Example:  My animal will have a higher average daily gain on corn </a:t>
            </a:r>
            <a:r>
              <a:rPr lang="en-US" baseline="0" dirty="0" err="1" smtClean="0"/>
              <a:t>vs</a:t>
            </a:r>
            <a:r>
              <a:rPr lang="en-US" baseline="0" dirty="0" smtClean="0"/>
              <a:t> barley.  Simple – yes, practical – yes, answerable – yes, measurable – yes.  Problem:  don’t want to mess with animal’s diet that is headed to fair.  Question is researchable as there is calculations and can run rations using the two different feeds.</a:t>
            </a:r>
          </a:p>
          <a:p>
            <a:pPr>
              <a:buFont typeface="Arial" pitchFamily="34" charset="0"/>
              <a:buNone/>
            </a:pPr>
            <a:endParaRPr lang="en-US" baseline="0" dirty="0" smtClean="0"/>
          </a:p>
          <a:p>
            <a:pPr>
              <a:buFont typeface="Arial" pitchFamily="34" charset="0"/>
              <a:buNone/>
            </a:pPr>
            <a:r>
              <a:rPr lang="en-US" baseline="0" dirty="0" smtClean="0"/>
              <a:t>Experiment questions:  Lots of questions can lead to an experiment, just have to be creative and think outside the box.  Lets look at average daily gain in a different way.  Feed has to get into the animal to have a high </a:t>
            </a:r>
            <a:r>
              <a:rPr lang="en-US" baseline="0" dirty="0" err="1" smtClean="0"/>
              <a:t>adg</a:t>
            </a:r>
            <a:r>
              <a:rPr lang="en-US" baseline="0" dirty="0" smtClean="0"/>
              <a:t>.  Have youth “build” an animal out of small box or bottle.  Determine what they are going to feed it, how much capacity it has at each feeding and how many times a day they are going to feed it.  Send the “critter” home with kids and plenty of feed.  Have them feed their “critter” between meetings following the guidelines they set.  At the next meeting have them determine </a:t>
            </a:r>
            <a:r>
              <a:rPr lang="en-US" baseline="0" dirty="0" err="1" smtClean="0"/>
              <a:t>adg</a:t>
            </a:r>
            <a:r>
              <a:rPr lang="en-US" baseline="0" dirty="0" smtClean="0"/>
              <a:t>.  If they “forgot” to feed a couple of times or underfed, their “</a:t>
            </a:r>
            <a:r>
              <a:rPr lang="en-US" baseline="0" dirty="0" err="1" smtClean="0"/>
              <a:t>adg</a:t>
            </a:r>
            <a:r>
              <a:rPr lang="en-US" baseline="0" dirty="0" smtClean="0"/>
              <a:t>” will be lower.</a:t>
            </a:r>
            <a:endParaRPr lang="en-US" dirty="0"/>
          </a:p>
        </p:txBody>
      </p:sp>
      <p:sp>
        <p:nvSpPr>
          <p:cNvPr id="4" name="Slide Number Placeholder 3"/>
          <p:cNvSpPr>
            <a:spLocks noGrp="1"/>
          </p:cNvSpPr>
          <p:nvPr>
            <p:ph type="sldNum" sz="quarter" idx="10"/>
          </p:nvPr>
        </p:nvSpPr>
        <p:spPr/>
        <p:txBody>
          <a:bodyPr/>
          <a:lstStyle/>
          <a:p>
            <a:fld id="{16E85830-BB2B-414E-A44A-B76E3C9EF08D}"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Shannon</a:t>
            </a:r>
          </a:p>
          <a:p>
            <a:r>
              <a:rPr lang="en-US" baseline="0" dirty="0" smtClean="0"/>
              <a:t> </a:t>
            </a:r>
            <a:endParaRPr lang="en-US" dirty="0" smtClean="0"/>
          </a:p>
          <a:p>
            <a:r>
              <a:rPr lang="en-US" dirty="0" smtClean="0"/>
              <a:t>Asking good questions</a:t>
            </a:r>
            <a:r>
              <a:rPr lang="en-US" baseline="0" dirty="0" smtClean="0"/>
              <a:t> is an “art”.  Stay away from yes/no questions.  Ask questions, that make them think, and give them time to think about the answer.  Don’t jump-in with a ready answer just because everyone is quiet.  Maybe re-ask the question with different words or break it down into simpler parts.  How, Why, What are good ways to start the question.  </a:t>
            </a:r>
            <a:endParaRPr lang="en-US" dirty="0"/>
          </a:p>
        </p:txBody>
      </p:sp>
      <p:sp>
        <p:nvSpPr>
          <p:cNvPr id="4" name="Slide Number Placeholder 3"/>
          <p:cNvSpPr>
            <a:spLocks noGrp="1"/>
          </p:cNvSpPr>
          <p:nvPr>
            <p:ph type="sldNum" sz="quarter" idx="10"/>
          </p:nvPr>
        </p:nvSpPr>
        <p:spPr/>
        <p:txBody>
          <a:bodyPr/>
          <a:lstStyle/>
          <a:p>
            <a:fld id="{16E85830-BB2B-414E-A44A-B76E3C9EF08D}"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Cindy and Shannon</a:t>
            </a:r>
          </a:p>
          <a:p>
            <a:r>
              <a:rPr lang="en-US" dirty="0" smtClean="0"/>
              <a:t>You can</a:t>
            </a:r>
            <a:r>
              <a:rPr lang="en-US" baseline="0" dirty="0" smtClean="0"/>
              <a:t> conduct science experiments in a variety of ways as individuals, in a club setting or at a larger education day type activity.</a:t>
            </a:r>
          </a:p>
          <a:p>
            <a:endParaRPr lang="en-US" baseline="0" dirty="0" smtClean="0"/>
          </a:p>
          <a:p>
            <a:r>
              <a:rPr lang="en-US" baseline="0" dirty="0" smtClean="0"/>
              <a:t>Shannon hopes to have the older youth in Lemhi County do their demonstration on an experiment they conducted.  This would be  a great way to have members reflect on the experiment.</a:t>
            </a:r>
          </a:p>
          <a:p>
            <a:endParaRPr lang="en-US" baseline="0" dirty="0" smtClean="0"/>
          </a:p>
          <a:p>
            <a:r>
              <a:rPr lang="en-US" baseline="0" dirty="0" smtClean="0"/>
              <a:t>Cindy will have the experiments printed in the county newsletter; one per month.  The introduction will explain what the experiments are for, then the experiment and then probing questions will be asked of the previous months experiment.  Hoping to have members reflect on what they did.  Some members will pilot keeping a journal of science experiments.  </a:t>
            </a:r>
            <a:endParaRPr lang="en-US" dirty="0"/>
          </a:p>
        </p:txBody>
      </p:sp>
      <p:sp>
        <p:nvSpPr>
          <p:cNvPr id="4" name="Slide Number Placeholder 3"/>
          <p:cNvSpPr>
            <a:spLocks noGrp="1"/>
          </p:cNvSpPr>
          <p:nvPr>
            <p:ph type="sldNum" sz="quarter" idx="10"/>
          </p:nvPr>
        </p:nvSpPr>
        <p:spPr/>
        <p:txBody>
          <a:bodyPr/>
          <a:lstStyle/>
          <a:p>
            <a:fld id="{16E85830-BB2B-414E-A44A-B76E3C9EF08D}"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Cindy</a:t>
            </a:r>
          </a:p>
          <a:p>
            <a:r>
              <a:rPr lang="en-US" dirty="0" smtClean="0"/>
              <a:t>Read the slide </a:t>
            </a:r>
          </a:p>
          <a:p>
            <a:r>
              <a:rPr lang="en-US" dirty="0" smtClean="0"/>
              <a:t>POLL</a:t>
            </a:r>
          </a:p>
          <a:p>
            <a:r>
              <a:rPr lang="en-US" dirty="0" smtClean="0"/>
              <a:t>What is your current knowledge of the scientific method?</a:t>
            </a:r>
          </a:p>
          <a:p>
            <a:r>
              <a:rPr lang="en-US" dirty="0" smtClean="0"/>
              <a:t>None, A Little, Some, A lot</a:t>
            </a:r>
          </a:p>
          <a:p>
            <a:endParaRPr lang="en-US" dirty="0" smtClean="0"/>
          </a:p>
          <a:p>
            <a:r>
              <a:rPr lang="en-US" dirty="0" smtClean="0"/>
              <a:t>POLL</a:t>
            </a:r>
          </a:p>
          <a:p>
            <a:r>
              <a:rPr lang="en-US" dirty="0"/>
              <a:t>What is your current knowledge of </a:t>
            </a:r>
            <a:r>
              <a:rPr lang="en-US" dirty="0" smtClean="0"/>
              <a:t>inquiry based teaching and learning?</a:t>
            </a:r>
            <a:endParaRPr lang="en-US" dirty="0"/>
          </a:p>
          <a:p>
            <a:r>
              <a:rPr lang="en-US" dirty="0"/>
              <a:t>None, A Little, Some, A lot</a:t>
            </a:r>
          </a:p>
          <a:p>
            <a:endParaRPr lang="en-US" dirty="0"/>
          </a:p>
        </p:txBody>
      </p:sp>
      <p:sp>
        <p:nvSpPr>
          <p:cNvPr id="4" name="Slide Number Placeholder 3"/>
          <p:cNvSpPr>
            <a:spLocks noGrp="1"/>
          </p:cNvSpPr>
          <p:nvPr>
            <p:ph type="sldNum" sz="quarter" idx="10"/>
          </p:nvPr>
        </p:nvSpPr>
        <p:spPr/>
        <p:txBody>
          <a:bodyPr/>
          <a:lstStyle/>
          <a:p>
            <a:fld id="{16E85830-BB2B-414E-A44A-B76E3C9EF08D}"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1" defTabSz="931774">
              <a:defRPr/>
            </a:pPr>
            <a:r>
              <a:rPr lang="en-US" dirty="0" smtClean="0"/>
              <a:t>Shannon</a:t>
            </a:r>
          </a:p>
          <a:p>
            <a:pPr marL="0" lvl="1" defTabSz="931774">
              <a:defRPr/>
            </a:pPr>
            <a:r>
              <a:rPr lang="en-US" dirty="0" smtClean="0"/>
              <a:t>How are you going to use this in the programs and activities you are associated with?</a:t>
            </a:r>
          </a:p>
          <a:p>
            <a:pPr marL="0" lvl="1" defTabSz="931774">
              <a:defRPr/>
            </a:pPr>
            <a:r>
              <a:rPr lang="en-US" dirty="0" smtClean="0"/>
              <a:t>POLL</a:t>
            </a:r>
          </a:p>
          <a:p>
            <a:r>
              <a:rPr lang="en-US" dirty="0"/>
              <a:t>How do you plan to use what you have learned?</a:t>
            </a:r>
            <a:endParaRPr lang="en-US" sz="1600" dirty="0"/>
          </a:p>
          <a:p>
            <a:r>
              <a:rPr lang="en-US" dirty="0"/>
              <a:t>Share with leaders, Share with others, Do as an Individual activity ,Do as a club Activity</a:t>
            </a:r>
            <a:endParaRPr lang="en-US" sz="1600" dirty="0"/>
          </a:p>
          <a:p>
            <a:r>
              <a:rPr lang="en-US" dirty="0"/>
              <a:t>Do as County or District Education Activity, Demonstrations requirement, In newsletters, Other</a:t>
            </a:r>
            <a:endParaRPr lang="en-US" sz="1600" dirty="0"/>
          </a:p>
          <a:p>
            <a:pPr marL="0" lvl="1" defTabSz="931774">
              <a:defRPr/>
            </a:pPr>
            <a:endParaRPr lang="en-US" dirty="0" smtClean="0"/>
          </a:p>
        </p:txBody>
      </p:sp>
      <p:sp>
        <p:nvSpPr>
          <p:cNvPr id="4" name="Slide Number Placeholder 3"/>
          <p:cNvSpPr>
            <a:spLocks noGrp="1"/>
          </p:cNvSpPr>
          <p:nvPr>
            <p:ph type="sldNum" sz="quarter" idx="10"/>
          </p:nvPr>
        </p:nvSpPr>
        <p:spPr/>
        <p:txBody>
          <a:bodyPr/>
          <a:lstStyle/>
          <a:p>
            <a:fld id="{16E85830-BB2B-414E-A44A-B76E3C9EF08D}"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Cindy</a:t>
            </a:r>
          </a:p>
          <a:p>
            <a:r>
              <a:rPr lang="en-US" dirty="0" smtClean="0"/>
              <a:t>Hopefully, you now have a better understanding of the basic scientific method,</a:t>
            </a:r>
            <a:r>
              <a:rPr lang="en-US" baseline="0" dirty="0" smtClean="0"/>
              <a:t> we explained to you about probing questions and some other science inquiry</a:t>
            </a:r>
          </a:p>
          <a:p>
            <a:r>
              <a:rPr lang="en-US" baseline="0" dirty="0" smtClean="0"/>
              <a:t>We have created a few livestock experiments and showed you some other resources for other experiments.  I would like to challenge you in creating your own experiments.  All you have to do is follow the template provided.  I would also like you to share with the State 4-H Office so all science experiments can be posted to the website.</a:t>
            </a:r>
          </a:p>
          <a:p>
            <a:r>
              <a:rPr lang="en-US" baseline="0" dirty="0" smtClean="0"/>
              <a:t>POLL</a:t>
            </a:r>
          </a:p>
          <a:p>
            <a:r>
              <a:rPr lang="en-US" dirty="0"/>
              <a:t>Was the information presented? </a:t>
            </a:r>
          </a:p>
          <a:p>
            <a:r>
              <a:rPr lang="en-US" dirty="0"/>
              <a:t>New to you, Reinforced what you know, Nothing new</a:t>
            </a:r>
          </a:p>
          <a:p>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16E85830-BB2B-414E-A44A-B76E3C9EF08D}"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E85830-BB2B-414E-A44A-B76E3C9EF08D}" type="slidenum">
              <a:rPr lang="en-US" smtClean="0"/>
              <a:pPr/>
              <a:t>23</a:t>
            </a:fld>
            <a:endParaRPr lang="en-US"/>
          </a:p>
        </p:txBody>
      </p:sp>
    </p:spTree>
    <p:extLst>
      <p:ext uri="{BB962C8B-B14F-4D97-AF65-F5344CB8AC3E}">
        <p14:creationId xmlns:p14="http://schemas.microsoft.com/office/powerpoint/2010/main" val="42732603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Shannon</a:t>
            </a:r>
          </a:p>
          <a:p>
            <a:r>
              <a:rPr lang="en-US" dirty="0" smtClean="0"/>
              <a:t>Learn about the Scientific Method the inquiry base learning </a:t>
            </a:r>
          </a:p>
          <a:p>
            <a:endParaRPr lang="en-US" dirty="0" smtClean="0"/>
          </a:p>
          <a:p>
            <a:r>
              <a:rPr lang="en-US" dirty="0" smtClean="0"/>
              <a:t>Take home example science experiments</a:t>
            </a:r>
          </a:p>
          <a:p>
            <a:r>
              <a:rPr lang="en-US" dirty="0" smtClean="0"/>
              <a:t>Challenge you to use and create more experiments. </a:t>
            </a:r>
          </a:p>
          <a:p>
            <a:endParaRPr lang="en-US" dirty="0" smtClean="0"/>
          </a:p>
          <a:p>
            <a:r>
              <a:rPr lang="en-US" dirty="0" smtClean="0"/>
              <a:t>Thank you.</a:t>
            </a:r>
            <a:r>
              <a:rPr lang="en-US" baseline="0" dirty="0" smtClean="0"/>
              <a:t>  </a:t>
            </a:r>
            <a:endParaRPr lang="en-US" dirty="0" smtClean="0"/>
          </a:p>
          <a:p>
            <a:r>
              <a:rPr lang="en-US" dirty="0" smtClean="0"/>
              <a:t>POLL</a:t>
            </a:r>
          </a:p>
          <a:p>
            <a:r>
              <a:rPr lang="en-US" dirty="0" smtClean="0"/>
              <a:t>After this workshop what is your current knowledge of the scientific method?</a:t>
            </a:r>
          </a:p>
          <a:p>
            <a:r>
              <a:rPr lang="en-US" dirty="0" smtClean="0"/>
              <a:t>None, A Little, Some, A lot</a:t>
            </a:r>
          </a:p>
          <a:p>
            <a:r>
              <a:rPr lang="en-US" dirty="0" smtClean="0"/>
              <a:t>POLL</a:t>
            </a:r>
          </a:p>
          <a:p>
            <a:r>
              <a:rPr lang="en-US" dirty="0" smtClean="0"/>
              <a:t>Looking back, after this workshop, what was your knowledge BEFORE of the scientific method?</a:t>
            </a:r>
          </a:p>
          <a:p>
            <a:r>
              <a:rPr lang="en-US" dirty="0" smtClean="0"/>
              <a:t>None, A Little, Some, A lot</a:t>
            </a:r>
            <a:endParaRPr lang="en-US" dirty="0"/>
          </a:p>
        </p:txBody>
      </p:sp>
      <p:sp>
        <p:nvSpPr>
          <p:cNvPr id="4" name="Slide Number Placeholder 3"/>
          <p:cNvSpPr>
            <a:spLocks noGrp="1"/>
          </p:cNvSpPr>
          <p:nvPr>
            <p:ph type="sldNum" sz="quarter" idx="10"/>
          </p:nvPr>
        </p:nvSpPr>
        <p:spPr/>
        <p:txBody>
          <a:bodyPr/>
          <a:lstStyle/>
          <a:p>
            <a:fld id="{16E85830-BB2B-414E-A44A-B76E3C9EF08D}" type="slidenum">
              <a:rPr lang="en-US" smtClean="0"/>
              <a:pPr/>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Cindy</a:t>
            </a:r>
          </a:p>
          <a:p>
            <a:r>
              <a:rPr lang="en-US" dirty="0"/>
              <a:t>So what is science …..   chemicals, elements, explosions.  Right?  That is it right?  </a:t>
            </a:r>
          </a:p>
          <a:p>
            <a:r>
              <a:rPr lang="en-US" dirty="0"/>
              <a:t>No,  Science is exploring….   How things work or don’t work together, </a:t>
            </a:r>
          </a:p>
          <a:p>
            <a:r>
              <a:rPr lang="en-US" dirty="0"/>
              <a:t>Science is asking questions ….  Inquiry </a:t>
            </a:r>
          </a:p>
          <a:p>
            <a:r>
              <a:rPr lang="en-US" dirty="0"/>
              <a:t>Some people think they can’t do it because science has so much structure in it.  That is not so; is exploring structure?? No</a:t>
            </a:r>
          </a:p>
          <a:p>
            <a:r>
              <a:rPr lang="en-US" dirty="0"/>
              <a:t>The only real structure science has is the process, the eight steps we will go over.  Now if you are going to publish your findings in some scientific journal then there is some specific ways to set up your experiments so they have a true test.  But it is still exploring !</a:t>
            </a:r>
          </a:p>
        </p:txBody>
      </p:sp>
      <p:sp>
        <p:nvSpPr>
          <p:cNvPr id="4" name="Slide Number Placeholder 3"/>
          <p:cNvSpPr>
            <a:spLocks noGrp="1"/>
          </p:cNvSpPr>
          <p:nvPr>
            <p:ph type="sldNum" sz="quarter" idx="10"/>
          </p:nvPr>
        </p:nvSpPr>
        <p:spPr/>
        <p:txBody>
          <a:bodyPr/>
          <a:lstStyle/>
          <a:p>
            <a:fld id="{16E85830-BB2B-414E-A44A-B76E3C9EF08D}"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Shannon</a:t>
            </a:r>
          </a:p>
          <a:p>
            <a:r>
              <a:rPr lang="en-US" dirty="0" smtClean="0"/>
              <a:t>You hear out there</a:t>
            </a:r>
            <a:r>
              <a:rPr lang="en-US" baseline="0" dirty="0" smtClean="0"/>
              <a:t>, our kids need more science,  </a:t>
            </a:r>
          </a:p>
          <a:p>
            <a:r>
              <a:rPr lang="en-US" baseline="0" dirty="0" smtClean="0"/>
              <a:t>What does that mean??  </a:t>
            </a:r>
          </a:p>
          <a:p>
            <a:endParaRPr lang="en-US" baseline="0" dirty="0" smtClean="0"/>
          </a:p>
          <a:p>
            <a:r>
              <a:rPr lang="en-US" baseline="0" dirty="0" smtClean="0"/>
              <a:t>Why do they need these skills?  Job skills! </a:t>
            </a:r>
          </a:p>
          <a:p>
            <a:r>
              <a:rPr lang="en-US" baseline="0" dirty="0" smtClean="0"/>
              <a:t>One way to teach that is using the scientific method.</a:t>
            </a:r>
            <a:endParaRPr lang="en-US" dirty="0"/>
          </a:p>
        </p:txBody>
      </p:sp>
      <p:sp>
        <p:nvSpPr>
          <p:cNvPr id="4" name="Slide Number Placeholder 3"/>
          <p:cNvSpPr>
            <a:spLocks noGrp="1"/>
          </p:cNvSpPr>
          <p:nvPr>
            <p:ph type="sldNum" sz="quarter" idx="10"/>
          </p:nvPr>
        </p:nvSpPr>
        <p:spPr/>
        <p:txBody>
          <a:bodyPr/>
          <a:lstStyle/>
          <a:p>
            <a:fld id="{16E85830-BB2B-414E-A44A-B76E3C9EF08D}" type="slidenum">
              <a:rPr lang="en-US" smtClean="0"/>
              <a:pPr/>
              <a:t>4</a:t>
            </a:fld>
            <a:endParaRPr lang="en-US"/>
          </a:p>
        </p:txBody>
      </p:sp>
    </p:spTree>
    <p:extLst>
      <p:ext uri="{BB962C8B-B14F-4D97-AF65-F5344CB8AC3E}">
        <p14:creationId xmlns:p14="http://schemas.microsoft.com/office/powerpoint/2010/main" val="2286119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Shannon – lecture teaching</a:t>
            </a:r>
          </a:p>
          <a:p>
            <a:r>
              <a:rPr lang="en-US" dirty="0" smtClean="0"/>
              <a:t>Cindy inquiry base teaching</a:t>
            </a:r>
            <a:endParaRPr lang="en-US" dirty="0"/>
          </a:p>
        </p:txBody>
      </p:sp>
      <p:sp>
        <p:nvSpPr>
          <p:cNvPr id="4" name="Slide Number Placeholder 3"/>
          <p:cNvSpPr>
            <a:spLocks noGrp="1"/>
          </p:cNvSpPr>
          <p:nvPr>
            <p:ph type="sldNum" sz="quarter" idx="10"/>
          </p:nvPr>
        </p:nvSpPr>
        <p:spPr/>
        <p:txBody>
          <a:bodyPr/>
          <a:lstStyle/>
          <a:p>
            <a:fld id="{16E85830-BB2B-414E-A44A-B76E3C9EF08D}" type="slidenum">
              <a:rPr lang="en-US" smtClean="0"/>
              <a:pPr/>
              <a:t>5</a:t>
            </a:fld>
            <a:endParaRPr lang="en-US"/>
          </a:p>
        </p:txBody>
      </p:sp>
    </p:spTree>
    <p:extLst>
      <p:ext uri="{BB962C8B-B14F-4D97-AF65-F5344CB8AC3E}">
        <p14:creationId xmlns:p14="http://schemas.microsoft.com/office/powerpoint/2010/main" val="9578818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Cindy</a:t>
            </a:r>
            <a:r>
              <a:rPr lang="en-US" baseline="0" dirty="0" smtClean="0"/>
              <a:t> </a:t>
            </a:r>
            <a:endParaRPr lang="en-US" dirty="0"/>
          </a:p>
          <a:p>
            <a:pPr defTabSz="931774">
              <a:defRPr/>
            </a:pPr>
            <a:r>
              <a:rPr lang="en-US" dirty="0"/>
              <a:t>The “process“ of science is very simple; there are eight basic steps.  When you look up theses steps some may be labeled different but the concepts are the same.   </a:t>
            </a:r>
          </a:p>
          <a:p>
            <a:r>
              <a:rPr lang="en-US" dirty="0" smtClean="0"/>
              <a:t>Read the slide</a:t>
            </a:r>
            <a:endParaRPr lang="en-US" dirty="0"/>
          </a:p>
        </p:txBody>
      </p:sp>
      <p:sp>
        <p:nvSpPr>
          <p:cNvPr id="4" name="Slide Number Placeholder 3"/>
          <p:cNvSpPr>
            <a:spLocks noGrp="1"/>
          </p:cNvSpPr>
          <p:nvPr>
            <p:ph type="sldNum" sz="quarter" idx="10"/>
          </p:nvPr>
        </p:nvSpPr>
        <p:spPr/>
        <p:txBody>
          <a:bodyPr/>
          <a:lstStyle/>
          <a:p>
            <a:fld id="{16E85830-BB2B-414E-A44A-B76E3C9EF08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Cindy </a:t>
            </a:r>
          </a:p>
          <a:p>
            <a:r>
              <a:rPr lang="en-US" dirty="0" smtClean="0"/>
              <a:t>Read the slide</a:t>
            </a:r>
          </a:p>
          <a:p>
            <a:r>
              <a:rPr lang="en-US" dirty="0" smtClean="0"/>
              <a:t>This is where you can get really detailed.</a:t>
            </a:r>
            <a:r>
              <a:rPr lang="en-US" baseline="0" dirty="0" smtClean="0"/>
              <a:t>  Remember to keep it simple.  </a:t>
            </a:r>
            <a:endParaRPr lang="en-US" dirty="0"/>
          </a:p>
        </p:txBody>
      </p:sp>
      <p:sp>
        <p:nvSpPr>
          <p:cNvPr id="4" name="Slide Number Placeholder 3"/>
          <p:cNvSpPr>
            <a:spLocks noGrp="1"/>
          </p:cNvSpPr>
          <p:nvPr>
            <p:ph type="sldNum" sz="quarter" idx="10"/>
          </p:nvPr>
        </p:nvSpPr>
        <p:spPr/>
        <p:txBody>
          <a:bodyPr/>
          <a:lstStyle/>
          <a:p>
            <a:fld id="{16E85830-BB2B-414E-A44A-B76E3C9EF08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Shannon</a:t>
            </a:r>
          </a:p>
          <a:p>
            <a:r>
              <a:rPr lang="en-US" dirty="0" smtClean="0"/>
              <a:t>Read the slide</a:t>
            </a:r>
            <a:endParaRPr lang="en-US" dirty="0"/>
          </a:p>
        </p:txBody>
      </p:sp>
      <p:sp>
        <p:nvSpPr>
          <p:cNvPr id="4" name="Slide Number Placeholder 3"/>
          <p:cNvSpPr>
            <a:spLocks noGrp="1"/>
          </p:cNvSpPr>
          <p:nvPr>
            <p:ph type="sldNum" sz="quarter" idx="10"/>
          </p:nvPr>
        </p:nvSpPr>
        <p:spPr/>
        <p:txBody>
          <a:bodyPr/>
          <a:lstStyle/>
          <a:p>
            <a:fld id="{16E85830-BB2B-414E-A44A-B76E3C9EF08D}"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Shannon</a:t>
            </a:r>
          </a:p>
          <a:p>
            <a:r>
              <a:rPr lang="en-US" dirty="0" smtClean="0"/>
              <a:t>Questions</a:t>
            </a:r>
          </a:p>
          <a:p>
            <a:r>
              <a:rPr lang="en-US" dirty="0" smtClean="0"/>
              <a:t>POLL</a:t>
            </a:r>
          </a:p>
          <a:p>
            <a:r>
              <a:rPr lang="en-US" dirty="0"/>
              <a:t>Are you using the Scientific Method in your current programs?</a:t>
            </a:r>
          </a:p>
          <a:p>
            <a:r>
              <a:rPr lang="en-US" dirty="0"/>
              <a:t>Yes ,No</a:t>
            </a:r>
          </a:p>
          <a:p>
            <a:endParaRPr lang="en-US" dirty="0"/>
          </a:p>
        </p:txBody>
      </p:sp>
      <p:sp>
        <p:nvSpPr>
          <p:cNvPr id="4" name="Slide Number Placeholder 3"/>
          <p:cNvSpPr>
            <a:spLocks noGrp="1"/>
          </p:cNvSpPr>
          <p:nvPr>
            <p:ph type="sldNum" sz="quarter" idx="10"/>
          </p:nvPr>
        </p:nvSpPr>
        <p:spPr/>
        <p:txBody>
          <a:bodyPr/>
          <a:lstStyle/>
          <a:p>
            <a:fld id="{16E85830-BB2B-414E-A44A-B76E3C9EF08D}"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BF5D310C-4771-40BD-BD84-8D75382BD5DF}"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38C2A4EB-01AB-4905-90AA-2A98112F57DC}"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D909ACE5-8F0C-4502-9E6B-016315A47208}"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FD776603-21F8-43F0-AC2C-945254745F2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69985BB3-F03E-431F-9197-09A2E6CB35FD}"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4EF39CA4-188D-457C-990D-9609806ECA77}"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dirty="0"/>
          </a:p>
        </p:txBody>
      </p:sp>
      <p:sp>
        <p:nvSpPr>
          <p:cNvPr id="8" name="Rectangle 5"/>
          <p:cNvSpPr>
            <a:spLocks noGrp="1" noChangeArrowheads="1"/>
          </p:cNvSpPr>
          <p:nvPr>
            <p:ph type="ftr" sz="quarter" idx="11"/>
          </p:nvPr>
        </p:nvSpPr>
        <p:spPr>
          <a:ln/>
        </p:spPr>
        <p:txBody>
          <a:bodyPr/>
          <a:lstStyle>
            <a:lvl1pPr>
              <a:defRPr/>
            </a:lvl1pPr>
          </a:lstStyle>
          <a:p>
            <a:endParaRPr lang="en-US" dirty="0"/>
          </a:p>
        </p:txBody>
      </p:sp>
      <p:sp>
        <p:nvSpPr>
          <p:cNvPr id="9" name="Rectangle 6"/>
          <p:cNvSpPr>
            <a:spLocks noGrp="1" noChangeArrowheads="1"/>
          </p:cNvSpPr>
          <p:nvPr>
            <p:ph type="sldNum" sz="quarter" idx="12"/>
          </p:nvPr>
        </p:nvSpPr>
        <p:spPr>
          <a:ln/>
        </p:spPr>
        <p:txBody>
          <a:bodyPr/>
          <a:lstStyle>
            <a:lvl1pPr>
              <a:defRPr/>
            </a:lvl1pPr>
          </a:lstStyle>
          <a:p>
            <a:fld id="{56E5DEAF-1297-4586-AC69-813494A653CB}"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dirty="0"/>
          </a:p>
        </p:txBody>
      </p:sp>
      <p:sp>
        <p:nvSpPr>
          <p:cNvPr id="4" name="Rectangle 5"/>
          <p:cNvSpPr>
            <a:spLocks noGrp="1" noChangeArrowheads="1"/>
          </p:cNvSpPr>
          <p:nvPr>
            <p:ph type="ftr" sz="quarter" idx="11"/>
          </p:nvPr>
        </p:nvSpPr>
        <p:spPr>
          <a:ln/>
        </p:spPr>
        <p:txBody>
          <a:bodyPr/>
          <a:lstStyle>
            <a:lvl1pPr>
              <a:defRPr/>
            </a:lvl1pPr>
          </a:lstStyle>
          <a:p>
            <a:endParaRPr lang="en-US" dirty="0"/>
          </a:p>
        </p:txBody>
      </p:sp>
      <p:sp>
        <p:nvSpPr>
          <p:cNvPr id="5" name="Rectangle 6"/>
          <p:cNvSpPr>
            <a:spLocks noGrp="1" noChangeArrowheads="1"/>
          </p:cNvSpPr>
          <p:nvPr>
            <p:ph type="sldNum" sz="quarter" idx="12"/>
          </p:nvPr>
        </p:nvSpPr>
        <p:spPr>
          <a:ln/>
        </p:spPr>
        <p:txBody>
          <a:bodyPr/>
          <a:lstStyle>
            <a:lvl1pPr>
              <a:defRPr/>
            </a:lvl1pPr>
          </a:lstStyle>
          <a:p>
            <a:fld id="{F94249FA-E43B-4831-9AD9-D9986CA19734}"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dirty="0"/>
          </a:p>
        </p:txBody>
      </p:sp>
      <p:sp>
        <p:nvSpPr>
          <p:cNvPr id="3" name="Rectangle 5"/>
          <p:cNvSpPr>
            <a:spLocks noGrp="1" noChangeArrowheads="1"/>
          </p:cNvSpPr>
          <p:nvPr>
            <p:ph type="ftr" sz="quarter" idx="11"/>
          </p:nvPr>
        </p:nvSpPr>
        <p:spPr>
          <a:ln/>
        </p:spPr>
        <p:txBody>
          <a:bodyPr/>
          <a:lstStyle>
            <a:lvl1pPr>
              <a:defRPr/>
            </a:lvl1pPr>
          </a:lstStyle>
          <a:p>
            <a:endParaRPr lang="en-US" dirty="0"/>
          </a:p>
        </p:txBody>
      </p:sp>
      <p:sp>
        <p:nvSpPr>
          <p:cNvPr id="4" name="Rectangle 6"/>
          <p:cNvSpPr>
            <a:spLocks noGrp="1" noChangeArrowheads="1"/>
          </p:cNvSpPr>
          <p:nvPr>
            <p:ph type="sldNum" sz="quarter" idx="12"/>
          </p:nvPr>
        </p:nvSpPr>
        <p:spPr>
          <a:ln/>
        </p:spPr>
        <p:txBody>
          <a:bodyPr/>
          <a:lstStyle>
            <a:lvl1pPr>
              <a:defRPr/>
            </a:lvl1pPr>
          </a:lstStyle>
          <a:p>
            <a:fld id="{A0919C70-2B7A-4C62-80A0-8A0AF46E20F4}"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BD5BF06C-E734-49BA-8AA8-7096C8EA6972}"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94D718CE-036C-43BD-A503-CFA1DF46C514}"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814A0AB4-F296-4CA3-AE7C-94F4053E9E7D}" type="slidenum">
              <a:rPr lang="en-US"/>
              <a:pPr/>
              <a:t>‹#›</a:t>
            </a:fld>
            <a:endParaRPr lang="en-US" dirty="0"/>
          </a:p>
        </p:txBody>
      </p:sp>
      <p:pic>
        <p:nvPicPr>
          <p:cNvPr id="1031" name="Picture 8" descr="template2.jpg"/>
          <p:cNvPicPr>
            <a:picLocks noChangeAspect="1"/>
          </p:cNvPicPr>
          <p:nvPr/>
        </p:nvPicPr>
        <p:blipFill>
          <a:blip r:embed="rId13"/>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2pPr>
      <a:lvl3pPr algn="ctr" rtl="0" eaLnBrk="0" fontAlgn="base" hangingPunct="0">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3pPr>
      <a:lvl4pPr algn="ctr" rtl="0" eaLnBrk="0" fontAlgn="base" hangingPunct="0">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4pPr>
      <a:lvl5pPr algn="ctr" rtl="0" eaLnBrk="0" fontAlgn="base" hangingPunct="0">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5pPr>
      <a:lvl6pPr marL="457200" algn="ctr" rtl="0" fontAlgn="base">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6pPr>
      <a:lvl7pPr marL="914400" algn="ctr" rtl="0" fontAlgn="base">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7pPr>
      <a:lvl8pPr marL="1371600" algn="ctr" rtl="0" fontAlgn="base">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8pPr>
      <a:lvl9pPr marL="1828800" algn="ctr" rtl="0" fontAlgn="base">
        <a:spcBef>
          <a:spcPct val="0"/>
        </a:spcBef>
        <a:spcAft>
          <a:spcPct val="0"/>
        </a:spcAft>
        <a:defRPr sz="4400">
          <a:solidFill>
            <a:schemeClr val="tx2"/>
          </a:solidFill>
          <a:latin typeface="Arial" pitchFamily="-97" charset="0"/>
          <a:ea typeface="ＭＳ Ｐゴシック" pitchFamily="-97" charset="-128"/>
          <a:cs typeface="ＭＳ Ｐゴシック" pitchFamily="-97"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magicvalley.com/lifestyles/this-little-piggy-went-to-swine-camp-in-gooding/article_8c2547b9-8135-5e0a-9f98-d272a533589a.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85800" y="609600"/>
            <a:ext cx="7772400" cy="1143000"/>
          </a:xfrm>
        </p:spPr>
        <p:txBody>
          <a:bodyPr/>
          <a:lstStyle/>
          <a:p>
            <a:pPr eaLnBrk="1" hangingPunct="1"/>
            <a:r>
              <a:rPr lang="en-US" b="1" dirty="0" smtClean="0"/>
              <a:t>Animal Science? </a:t>
            </a:r>
            <a:br>
              <a:rPr lang="en-US" b="1" dirty="0" smtClean="0"/>
            </a:br>
            <a:r>
              <a:rPr lang="en-US" dirty="0" smtClean="0"/>
              <a:t>Or Fiction</a:t>
            </a:r>
          </a:p>
        </p:txBody>
      </p:sp>
      <p:sp>
        <p:nvSpPr>
          <p:cNvPr id="6" name="TextBox 5"/>
          <p:cNvSpPr txBox="1"/>
          <p:nvPr/>
        </p:nvSpPr>
        <p:spPr>
          <a:xfrm>
            <a:off x="304800" y="5886271"/>
            <a:ext cx="6934200" cy="954107"/>
          </a:xfrm>
          <a:prstGeom prst="rect">
            <a:avLst/>
          </a:prstGeom>
          <a:noFill/>
        </p:spPr>
        <p:txBody>
          <a:bodyPr wrap="square" rtlCol="0">
            <a:spAutoFit/>
          </a:bodyPr>
          <a:lstStyle/>
          <a:p>
            <a:r>
              <a:rPr lang="en-US" sz="1600" i="1" dirty="0" smtClean="0"/>
              <a:t>Cindy </a:t>
            </a:r>
            <a:r>
              <a:rPr lang="en-US" sz="1600" i="1" dirty="0"/>
              <a:t>Kinder, Extension Educator-Gooding/Camas County</a:t>
            </a:r>
            <a:endParaRPr lang="en-US" sz="1600" dirty="0"/>
          </a:p>
          <a:p>
            <a:r>
              <a:rPr lang="en-US" sz="1600" i="1" dirty="0" smtClean="0"/>
              <a:t>Shannon </a:t>
            </a:r>
            <a:r>
              <a:rPr lang="en-US" sz="1600" i="1" dirty="0"/>
              <a:t>Williams, Extension Educator-Lemhi County</a:t>
            </a:r>
            <a:endParaRPr lang="en-US" sz="1600" dirty="0"/>
          </a:p>
          <a:p>
            <a:endParaRPr lang="en-US" dirty="0"/>
          </a:p>
        </p:txBody>
      </p:sp>
      <p:grpSp>
        <p:nvGrpSpPr>
          <p:cNvPr id="2" name="Diagram 7"/>
          <p:cNvGrpSpPr>
            <a:grpSpLocks noChangeAspect="1"/>
          </p:cNvGrpSpPr>
          <p:nvPr/>
        </p:nvGrpSpPr>
        <p:grpSpPr bwMode="auto">
          <a:xfrm>
            <a:off x="3124200" y="2590800"/>
            <a:ext cx="2867025" cy="2797175"/>
            <a:chOff x="3413" y="10980"/>
            <a:chExt cx="4516" cy="4404"/>
          </a:xfrm>
        </p:grpSpPr>
        <p:sp>
          <p:nvSpPr>
            <p:cNvPr id="3" name="_s13336"/>
            <p:cNvSpPr>
              <a:spLocks noChangeArrowheads="1" noTextEdit="1"/>
            </p:cNvSpPr>
            <p:nvPr/>
          </p:nvSpPr>
          <p:spPr bwMode="auto">
            <a:xfrm>
              <a:off x="4878" y="10980"/>
              <a:ext cx="1586" cy="1586"/>
            </a:xfrm>
            <a:custGeom>
              <a:avLst/>
              <a:gdLst>
                <a:gd name="G0" fmla="+- -5636096 0 0"/>
                <a:gd name="G1" fmla="+- -6881280 0 0"/>
                <a:gd name="G2" fmla="+- -5636096 0 -6881280"/>
                <a:gd name="G3" fmla="+- 10800 0 0"/>
                <a:gd name="G4" fmla="+- 0 0 -5636096"/>
                <a:gd name="T0" fmla="*/ 360 256 1"/>
                <a:gd name="T1" fmla="*/ 0 256 1"/>
                <a:gd name="G5" fmla="+- G2 T0 T1"/>
                <a:gd name="G6" fmla="?: G2 G2 G5"/>
                <a:gd name="G7" fmla="+- 0 0 G6"/>
                <a:gd name="G8" fmla="+- 7200 0 0"/>
                <a:gd name="G9" fmla="+- 0 0 -6881280"/>
                <a:gd name="G10" fmla="+- 7200 0 2700"/>
                <a:gd name="G11" fmla="cos G10 -5636096"/>
                <a:gd name="G12" fmla="sin G10 -5636096"/>
                <a:gd name="G13" fmla="cos 13500 -5636096"/>
                <a:gd name="G14" fmla="sin 13500 -5636096"/>
                <a:gd name="G15" fmla="+- G11 10800 0"/>
                <a:gd name="G16" fmla="+- G12 10800 0"/>
                <a:gd name="G17" fmla="+- G13 10800 0"/>
                <a:gd name="G18" fmla="+- G14 10800 0"/>
                <a:gd name="G19" fmla="*/ 7200 1 2"/>
                <a:gd name="G20" fmla="+- G19 5400 0"/>
                <a:gd name="G21" fmla="cos G20 -5636096"/>
                <a:gd name="G22" fmla="sin G20 -5636096"/>
                <a:gd name="G23" fmla="+- G21 10800 0"/>
                <a:gd name="G24" fmla="+- G12 G23 G22"/>
                <a:gd name="G25" fmla="+- G22 G23 G11"/>
                <a:gd name="G26" fmla="cos 10800 -5636096"/>
                <a:gd name="G27" fmla="sin 10800 -5636096"/>
                <a:gd name="G28" fmla="cos 7200 -5636096"/>
                <a:gd name="G29" fmla="sin 7200 -5636096"/>
                <a:gd name="G30" fmla="+- G26 10800 0"/>
                <a:gd name="G31" fmla="+- G27 10800 0"/>
                <a:gd name="G32" fmla="+- G28 10800 0"/>
                <a:gd name="G33" fmla="+- G29 10800 0"/>
                <a:gd name="G34" fmla="+- G19 5400 0"/>
                <a:gd name="G35" fmla="cos G34 -6881280"/>
                <a:gd name="G36" fmla="sin G34 -6881280"/>
                <a:gd name="G37" fmla="+/ -6881280 -5636096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764 w 21600"/>
                <a:gd name="T5" fmla="*/ 49 h 21600"/>
                <a:gd name="T6" fmla="*/ 8470 w 21600"/>
                <a:gd name="T7" fmla="*/ 2106 h 21600"/>
                <a:gd name="T8" fmla="*/ 10109 w 21600"/>
                <a:gd name="T9" fmla="*/ 3633 h 21600"/>
                <a:gd name="T10" fmla="*/ 11741 w 21600"/>
                <a:gd name="T11" fmla="*/ -2668 h 21600"/>
                <a:gd name="T12" fmla="*/ 15916 w 21600"/>
                <a:gd name="T13" fmla="*/ 2135 h 21600"/>
                <a:gd name="T14" fmla="*/ 11113 w 21600"/>
                <a:gd name="T15" fmla="*/ 631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302" y="3617"/>
                  </a:moveTo>
                  <a:cubicBezTo>
                    <a:pt x="11135" y="3605"/>
                    <a:pt x="10967" y="3600"/>
                    <a:pt x="10800" y="3600"/>
                  </a:cubicBezTo>
                  <a:cubicBezTo>
                    <a:pt x="10170" y="3599"/>
                    <a:pt x="9544" y="3682"/>
                    <a:pt x="8936" y="3845"/>
                  </a:cubicBezTo>
                  <a:lnTo>
                    <a:pt x="8004" y="368"/>
                  </a:lnTo>
                  <a:cubicBezTo>
                    <a:pt x="8916" y="123"/>
                    <a:pt x="9856" y="-1"/>
                    <a:pt x="10800" y="0"/>
                  </a:cubicBezTo>
                  <a:cubicBezTo>
                    <a:pt x="11051" y="0"/>
                    <a:pt x="11302" y="8"/>
                    <a:pt x="11553" y="26"/>
                  </a:cubicBezTo>
                  <a:lnTo>
                    <a:pt x="11741" y="-2668"/>
                  </a:lnTo>
                  <a:lnTo>
                    <a:pt x="15916" y="2135"/>
                  </a:lnTo>
                  <a:lnTo>
                    <a:pt x="11113" y="6310"/>
                  </a:lnTo>
                  <a:lnTo>
                    <a:pt x="11302" y="3617"/>
                  </a:lnTo>
                  <a:close/>
                </a:path>
              </a:pathLst>
            </a:custGeom>
            <a:solidFill>
              <a:srgbClr val="9966FF"/>
            </a:solidFill>
            <a:ln w="28575">
              <a:solidFill>
                <a:srgbClr val="5F0FFF"/>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4" name="_s13335"/>
            <p:cNvSpPr>
              <a:spLocks noChangeArrowheads="1" noTextEdit="1"/>
            </p:cNvSpPr>
            <p:nvPr/>
          </p:nvSpPr>
          <p:spPr bwMode="auto">
            <a:xfrm rot="2700000">
              <a:off x="5875" y="11392"/>
              <a:ext cx="1586" cy="1586"/>
            </a:xfrm>
            <a:custGeom>
              <a:avLst/>
              <a:gdLst>
                <a:gd name="G0" fmla="+- -5636096 0 0"/>
                <a:gd name="G1" fmla="+- -6881280 0 0"/>
                <a:gd name="G2" fmla="+- -5636096 0 -6881280"/>
                <a:gd name="G3" fmla="+- 10800 0 0"/>
                <a:gd name="G4" fmla="+- 0 0 -5636096"/>
                <a:gd name="T0" fmla="*/ 360 256 1"/>
                <a:gd name="T1" fmla="*/ 0 256 1"/>
                <a:gd name="G5" fmla="+- G2 T0 T1"/>
                <a:gd name="G6" fmla="?: G2 G2 G5"/>
                <a:gd name="G7" fmla="+- 0 0 G6"/>
                <a:gd name="G8" fmla="+- 7200 0 0"/>
                <a:gd name="G9" fmla="+- 0 0 -6881280"/>
                <a:gd name="G10" fmla="+- 7200 0 2700"/>
                <a:gd name="G11" fmla="cos G10 -5636096"/>
                <a:gd name="G12" fmla="sin G10 -5636096"/>
                <a:gd name="G13" fmla="cos 13500 -5636096"/>
                <a:gd name="G14" fmla="sin 13500 -5636096"/>
                <a:gd name="G15" fmla="+- G11 10800 0"/>
                <a:gd name="G16" fmla="+- G12 10800 0"/>
                <a:gd name="G17" fmla="+- G13 10800 0"/>
                <a:gd name="G18" fmla="+- G14 10800 0"/>
                <a:gd name="G19" fmla="*/ 7200 1 2"/>
                <a:gd name="G20" fmla="+- G19 5400 0"/>
                <a:gd name="G21" fmla="cos G20 -5636096"/>
                <a:gd name="G22" fmla="sin G20 -5636096"/>
                <a:gd name="G23" fmla="+- G21 10800 0"/>
                <a:gd name="G24" fmla="+- G12 G23 G22"/>
                <a:gd name="G25" fmla="+- G22 G23 G11"/>
                <a:gd name="G26" fmla="cos 10800 -5636096"/>
                <a:gd name="G27" fmla="sin 10800 -5636096"/>
                <a:gd name="G28" fmla="cos 7200 -5636096"/>
                <a:gd name="G29" fmla="sin 7200 -5636096"/>
                <a:gd name="G30" fmla="+- G26 10800 0"/>
                <a:gd name="G31" fmla="+- G27 10800 0"/>
                <a:gd name="G32" fmla="+- G28 10800 0"/>
                <a:gd name="G33" fmla="+- G29 10800 0"/>
                <a:gd name="G34" fmla="+- G19 5400 0"/>
                <a:gd name="G35" fmla="cos G34 -6881280"/>
                <a:gd name="G36" fmla="sin G34 -6881280"/>
                <a:gd name="G37" fmla="+/ -6881280 -5636096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764 w 21600"/>
                <a:gd name="T5" fmla="*/ 49 h 21600"/>
                <a:gd name="T6" fmla="*/ 8470 w 21600"/>
                <a:gd name="T7" fmla="*/ 2106 h 21600"/>
                <a:gd name="T8" fmla="*/ 10109 w 21600"/>
                <a:gd name="T9" fmla="*/ 3633 h 21600"/>
                <a:gd name="T10" fmla="*/ 11741 w 21600"/>
                <a:gd name="T11" fmla="*/ -2668 h 21600"/>
                <a:gd name="T12" fmla="*/ 15916 w 21600"/>
                <a:gd name="T13" fmla="*/ 2135 h 21600"/>
                <a:gd name="T14" fmla="*/ 11113 w 21600"/>
                <a:gd name="T15" fmla="*/ 631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302" y="3617"/>
                  </a:moveTo>
                  <a:cubicBezTo>
                    <a:pt x="11135" y="3605"/>
                    <a:pt x="10967" y="3600"/>
                    <a:pt x="10800" y="3600"/>
                  </a:cubicBezTo>
                  <a:cubicBezTo>
                    <a:pt x="10170" y="3599"/>
                    <a:pt x="9544" y="3682"/>
                    <a:pt x="8936" y="3845"/>
                  </a:cubicBezTo>
                  <a:lnTo>
                    <a:pt x="8004" y="368"/>
                  </a:lnTo>
                  <a:cubicBezTo>
                    <a:pt x="8916" y="123"/>
                    <a:pt x="9856" y="-1"/>
                    <a:pt x="10800" y="0"/>
                  </a:cubicBezTo>
                  <a:cubicBezTo>
                    <a:pt x="11051" y="0"/>
                    <a:pt x="11302" y="8"/>
                    <a:pt x="11553" y="26"/>
                  </a:cubicBezTo>
                  <a:lnTo>
                    <a:pt x="11741" y="-2668"/>
                  </a:lnTo>
                  <a:lnTo>
                    <a:pt x="15916" y="2135"/>
                  </a:lnTo>
                  <a:lnTo>
                    <a:pt x="11113" y="6310"/>
                  </a:lnTo>
                  <a:lnTo>
                    <a:pt x="11302" y="3617"/>
                  </a:lnTo>
                  <a:close/>
                </a:path>
              </a:pathLst>
            </a:custGeom>
            <a:solidFill>
              <a:srgbClr val="F1FD09"/>
            </a:solidFill>
            <a:ln w="28575">
              <a:solidFill>
                <a:srgbClr val="CAD402"/>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5" name="_s13334"/>
            <p:cNvSpPr>
              <a:spLocks noChangeArrowheads="1" noTextEdit="1"/>
            </p:cNvSpPr>
            <p:nvPr/>
          </p:nvSpPr>
          <p:spPr bwMode="auto">
            <a:xfrm rot="5400000">
              <a:off x="6288" y="12389"/>
              <a:ext cx="1586" cy="1586"/>
            </a:xfrm>
            <a:custGeom>
              <a:avLst/>
              <a:gdLst>
                <a:gd name="G0" fmla="+- -5636096 0 0"/>
                <a:gd name="G1" fmla="+- -6881280 0 0"/>
                <a:gd name="G2" fmla="+- -5636096 0 -6881280"/>
                <a:gd name="G3" fmla="+- 10800 0 0"/>
                <a:gd name="G4" fmla="+- 0 0 -5636096"/>
                <a:gd name="T0" fmla="*/ 360 256 1"/>
                <a:gd name="T1" fmla="*/ 0 256 1"/>
                <a:gd name="G5" fmla="+- G2 T0 T1"/>
                <a:gd name="G6" fmla="?: G2 G2 G5"/>
                <a:gd name="G7" fmla="+- 0 0 G6"/>
                <a:gd name="G8" fmla="+- 7200 0 0"/>
                <a:gd name="G9" fmla="+- 0 0 -6881280"/>
                <a:gd name="G10" fmla="+- 7200 0 2700"/>
                <a:gd name="G11" fmla="cos G10 -5636096"/>
                <a:gd name="G12" fmla="sin G10 -5636096"/>
                <a:gd name="G13" fmla="cos 13500 -5636096"/>
                <a:gd name="G14" fmla="sin 13500 -5636096"/>
                <a:gd name="G15" fmla="+- G11 10800 0"/>
                <a:gd name="G16" fmla="+- G12 10800 0"/>
                <a:gd name="G17" fmla="+- G13 10800 0"/>
                <a:gd name="G18" fmla="+- G14 10800 0"/>
                <a:gd name="G19" fmla="*/ 7200 1 2"/>
                <a:gd name="G20" fmla="+- G19 5400 0"/>
                <a:gd name="G21" fmla="cos G20 -5636096"/>
                <a:gd name="G22" fmla="sin G20 -5636096"/>
                <a:gd name="G23" fmla="+- G21 10800 0"/>
                <a:gd name="G24" fmla="+- G12 G23 G22"/>
                <a:gd name="G25" fmla="+- G22 G23 G11"/>
                <a:gd name="G26" fmla="cos 10800 -5636096"/>
                <a:gd name="G27" fmla="sin 10800 -5636096"/>
                <a:gd name="G28" fmla="cos 7200 -5636096"/>
                <a:gd name="G29" fmla="sin 7200 -5636096"/>
                <a:gd name="G30" fmla="+- G26 10800 0"/>
                <a:gd name="G31" fmla="+- G27 10800 0"/>
                <a:gd name="G32" fmla="+- G28 10800 0"/>
                <a:gd name="G33" fmla="+- G29 10800 0"/>
                <a:gd name="G34" fmla="+- G19 5400 0"/>
                <a:gd name="G35" fmla="cos G34 -6881280"/>
                <a:gd name="G36" fmla="sin G34 -6881280"/>
                <a:gd name="G37" fmla="+/ -6881280 -5636096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764 w 21600"/>
                <a:gd name="T5" fmla="*/ 49 h 21600"/>
                <a:gd name="T6" fmla="*/ 8470 w 21600"/>
                <a:gd name="T7" fmla="*/ 2106 h 21600"/>
                <a:gd name="T8" fmla="*/ 10109 w 21600"/>
                <a:gd name="T9" fmla="*/ 3633 h 21600"/>
                <a:gd name="T10" fmla="*/ 11741 w 21600"/>
                <a:gd name="T11" fmla="*/ -2668 h 21600"/>
                <a:gd name="T12" fmla="*/ 15916 w 21600"/>
                <a:gd name="T13" fmla="*/ 2135 h 21600"/>
                <a:gd name="T14" fmla="*/ 11113 w 21600"/>
                <a:gd name="T15" fmla="*/ 631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302" y="3617"/>
                  </a:moveTo>
                  <a:cubicBezTo>
                    <a:pt x="11135" y="3605"/>
                    <a:pt x="10967" y="3600"/>
                    <a:pt x="10800" y="3600"/>
                  </a:cubicBezTo>
                  <a:cubicBezTo>
                    <a:pt x="10170" y="3599"/>
                    <a:pt x="9544" y="3682"/>
                    <a:pt x="8936" y="3845"/>
                  </a:cubicBezTo>
                  <a:lnTo>
                    <a:pt x="8004" y="368"/>
                  </a:lnTo>
                  <a:cubicBezTo>
                    <a:pt x="8916" y="123"/>
                    <a:pt x="9856" y="-1"/>
                    <a:pt x="10800" y="0"/>
                  </a:cubicBezTo>
                  <a:cubicBezTo>
                    <a:pt x="11051" y="0"/>
                    <a:pt x="11302" y="8"/>
                    <a:pt x="11553" y="26"/>
                  </a:cubicBezTo>
                  <a:lnTo>
                    <a:pt x="11741" y="-2668"/>
                  </a:lnTo>
                  <a:lnTo>
                    <a:pt x="15916" y="2135"/>
                  </a:lnTo>
                  <a:lnTo>
                    <a:pt x="11113" y="6310"/>
                  </a:lnTo>
                  <a:lnTo>
                    <a:pt x="11302" y="3617"/>
                  </a:lnTo>
                  <a:close/>
                </a:path>
              </a:pathLst>
            </a:custGeom>
            <a:solidFill>
              <a:srgbClr val="0399FF"/>
            </a:solidFill>
            <a:ln w="28575">
              <a:solidFill>
                <a:srgbClr val="4B595B"/>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8" name="_s13333"/>
            <p:cNvSpPr>
              <a:spLocks noChangeArrowheads="1" noTextEdit="1"/>
            </p:cNvSpPr>
            <p:nvPr/>
          </p:nvSpPr>
          <p:spPr bwMode="auto">
            <a:xfrm rot="8100000">
              <a:off x="5875" y="13386"/>
              <a:ext cx="1586" cy="1586"/>
            </a:xfrm>
            <a:custGeom>
              <a:avLst/>
              <a:gdLst>
                <a:gd name="G0" fmla="+- -5636096 0 0"/>
                <a:gd name="G1" fmla="+- -6881280 0 0"/>
                <a:gd name="G2" fmla="+- -5636096 0 -6881280"/>
                <a:gd name="G3" fmla="+- 10800 0 0"/>
                <a:gd name="G4" fmla="+- 0 0 -5636096"/>
                <a:gd name="T0" fmla="*/ 360 256 1"/>
                <a:gd name="T1" fmla="*/ 0 256 1"/>
                <a:gd name="G5" fmla="+- G2 T0 T1"/>
                <a:gd name="G6" fmla="?: G2 G2 G5"/>
                <a:gd name="G7" fmla="+- 0 0 G6"/>
                <a:gd name="G8" fmla="+- 7200 0 0"/>
                <a:gd name="G9" fmla="+- 0 0 -6881280"/>
                <a:gd name="G10" fmla="+- 7200 0 2700"/>
                <a:gd name="G11" fmla="cos G10 -5636096"/>
                <a:gd name="G12" fmla="sin G10 -5636096"/>
                <a:gd name="G13" fmla="cos 13500 -5636096"/>
                <a:gd name="G14" fmla="sin 13500 -5636096"/>
                <a:gd name="G15" fmla="+- G11 10800 0"/>
                <a:gd name="G16" fmla="+- G12 10800 0"/>
                <a:gd name="G17" fmla="+- G13 10800 0"/>
                <a:gd name="G18" fmla="+- G14 10800 0"/>
                <a:gd name="G19" fmla="*/ 7200 1 2"/>
                <a:gd name="G20" fmla="+- G19 5400 0"/>
                <a:gd name="G21" fmla="cos G20 -5636096"/>
                <a:gd name="G22" fmla="sin G20 -5636096"/>
                <a:gd name="G23" fmla="+- G21 10800 0"/>
                <a:gd name="G24" fmla="+- G12 G23 G22"/>
                <a:gd name="G25" fmla="+- G22 G23 G11"/>
                <a:gd name="G26" fmla="cos 10800 -5636096"/>
                <a:gd name="G27" fmla="sin 10800 -5636096"/>
                <a:gd name="G28" fmla="cos 7200 -5636096"/>
                <a:gd name="G29" fmla="sin 7200 -5636096"/>
                <a:gd name="G30" fmla="+- G26 10800 0"/>
                <a:gd name="G31" fmla="+- G27 10800 0"/>
                <a:gd name="G32" fmla="+- G28 10800 0"/>
                <a:gd name="G33" fmla="+- G29 10800 0"/>
                <a:gd name="G34" fmla="+- G19 5400 0"/>
                <a:gd name="G35" fmla="cos G34 -6881280"/>
                <a:gd name="G36" fmla="sin G34 -6881280"/>
                <a:gd name="G37" fmla="+/ -6881280 -5636096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764 w 21600"/>
                <a:gd name="T5" fmla="*/ 49 h 21600"/>
                <a:gd name="T6" fmla="*/ 8470 w 21600"/>
                <a:gd name="T7" fmla="*/ 2106 h 21600"/>
                <a:gd name="T8" fmla="*/ 10109 w 21600"/>
                <a:gd name="T9" fmla="*/ 3633 h 21600"/>
                <a:gd name="T10" fmla="*/ 11741 w 21600"/>
                <a:gd name="T11" fmla="*/ -2668 h 21600"/>
                <a:gd name="T12" fmla="*/ 15916 w 21600"/>
                <a:gd name="T13" fmla="*/ 2135 h 21600"/>
                <a:gd name="T14" fmla="*/ 11113 w 21600"/>
                <a:gd name="T15" fmla="*/ 631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302" y="3617"/>
                  </a:moveTo>
                  <a:cubicBezTo>
                    <a:pt x="11135" y="3605"/>
                    <a:pt x="10967" y="3600"/>
                    <a:pt x="10800" y="3600"/>
                  </a:cubicBezTo>
                  <a:cubicBezTo>
                    <a:pt x="10170" y="3599"/>
                    <a:pt x="9544" y="3682"/>
                    <a:pt x="8936" y="3845"/>
                  </a:cubicBezTo>
                  <a:lnTo>
                    <a:pt x="8004" y="368"/>
                  </a:lnTo>
                  <a:cubicBezTo>
                    <a:pt x="8916" y="123"/>
                    <a:pt x="9856" y="-1"/>
                    <a:pt x="10800" y="0"/>
                  </a:cubicBezTo>
                  <a:cubicBezTo>
                    <a:pt x="11051" y="0"/>
                    <a:pt x="11302" y="8"/>
                    <a:pt x="11553" y="26"/>
                  </a:cubicBezTo>
                  <a:lnTo>
                    <a:pt x="11741" y="-2668"/>
                  </a:lnTo>
                  <a:lnTo>
                    <a:pt x="15916" y="2135"/>
                  </a:lnTo>
                  <a:lnTo>
                    <a:pt x="11113" y="6310"/>
                  </a:lnTo>
                  <a:lnTo>
                    <a:pt x="11302" y="3617"/>
                  </a:lnTo>
                  <a:close/>
                </a:path>
              </a:pathLst>
            </a:custGeom>
            <a:solidFill>
              <a:srgbClr val="FF00FF"/>
            </a:solidFill>
            <a:ln w="28575">
              <a:solidFill>
                <a:srgbClr val="CA00CA"/>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9" name="_s13332"/>
            <p:cNvSpPr>
              <a:spLocks noChangeArrowheads="1" noTextEdit="1"/>
            </p:cNvSpPr>
            <p:nvPr/>
          </p:nvSpPr>
          <p:spPr bwMode="auto">
            <a:xfrm rot="10800000">
              <a:off x="4878" y="13799"/>
              <a:ext cx="1586" cy="1586"/>
            </a:xfrm>
            <a:custGeom>
              <a:avLst/>
              <a:gdLst>
                <a:gd name="G0" fmla="+- -5636096 0 0"/>
                <a:gd name="G1" fmla="+- -6881280 0 0"/>
                <a:gd name="G2" fmla="+- -5636096 0 -6881280"/>
                <a:gd name="G3" fmla="+- 10800 0 0"/>
                <a:gd name="G4" fmla="+- 0 0 -5636096"/>
                <a:gd name="T0" fmla="*/ 360 256 1"/>
                <a:gd name="T1" fmla="*/ 0 256 1"/>
                <a:gd name="G5" fmla="+- G2 T0 T1"/>
                <a:gd name="G6" fmla="?: G2 G2 G5"/>
                <a:gd name="G7" fmla="+- 0 0 G6"/>
                <a:gd name="G8" fmla="+- 7200 0 0"/>
                <a:gd name="G9" fmla="+- 0 0 -6881280"/>
                <a:gd name="G10" fmla="+- 7200 0 2700"/>
                <a:gd name="G11" fmla="cos G10 -5636096"/>
                <a:gd name="G12" fmla="sin G10 -5636096"/>
                <a:gd name="G13" fmla="cos 13500 -5636096"/>
                <a:gd name="G14" fmla="sin 13500 -5636096"/>
                <a:gd name="G15" fmla="+- G11 10800 0"/>
                <a:gd name="G16" fmla="+- G12 10800 0"/>
                <a:gd name="G17" fmla="+- G13 10800 0"/>
                <a:gd name="G18" fmla="+- G14 10800 0"/>
                <a:gd name="G19" fmla="*/ 7200 1 2"/>
                <a:gd name="G20" fmla="+- G19 5400 0"/>
                <a:gd name="G21" fmla="cos G20 -5636096"/>
                <a:gd name="G22" fmla="sin G20 -5636096"/>
                <a:gd name="G23" fmla="+- G21 10800 0"/>
                <a:gd name="G24" fmla="+- G12 G23 G22"/>
                <a:gd name="G25" fmla="+- G22 G23 G11"/>
                <a:gd name="G26" fmla="cos 10800 -5636096"/>
                <a:gd name="G27" fmla="sin 10800 -5636096"/>
                <a:gd name="G28" fmla="cos 7200 -5636096"/>
                <a:gd name="G29" fmla="sin 7200 -5636096"/>
                <a:gd name="G30" fmla="+- G26 10800 0"/>
                <a:gd name="G31" fmla="+- G27 10800 0"/>
                <a:gd name="G32" fmla="+- G28 10800 0"/>
                <a:gd name="G33" fmla="+- G29 10800 0"/>
                <a:gd name="G34" fmla="+- G19 5400 0"/>
                <a:gd name="G35" fmla="cos G34 -6881280"/>
                <a:gd name="G36" fmla="sin G34 -6881280"/>
                <a:gd name="G37" fmla="+/ -6881280 -5636096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764 w 21600"/>
                <a:gd name="T5" fmla="*/ 49 h 21600"/>
                <a:gd name="T6" fmla="*/ 8470 w 21600"/>
                <a:gd name="T7" fmla="*/ 2106 h 21600"/>
                <a:gd name="T8" fmla="*/ 10109 w 21600"/>
                <a:gd name="T9" fmla="*/ 3633 h 21600"/>
                <a:gd name="T10" fmla="*/ 11741 w 21600"/>
                <a:gd name="T11" fmla="*/ -2668 h 21600"/>
                <a:gd name="T12" fmla="*/ 15916 w 21600"/>
                <a:gd name="T13" fmla="*/ 2135 h 21600"/>
                <a:gd name="T14" fmla="*/ 11113 w 21600"/>
                <a:gd name="T15" fmla="*/ 631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302" y="3617"/>
                  </a:moveTo>
                  <a:cubicBezTo>
                    <a:pt x="11135" y="3605"/>
                    <a:pt x="10967" y="3600"/>
                    <a:pt x="10800" y="3600"/>
                  </a:cubicBezTo>
                  <a:cubicBezTo>
                    <a:pt x="10170" y="3599"/>
                    <a:pt x="9544" y="3682"/>
                    <a:pt x="8936" y="3845"/>
                  </a:cubicBezTo>
                  <a:lnTo>
                    <a:pt x="8004" y="368"/>
                  </a:lnTo>
                  <a:cubicBezTo>
                    <a:pt x="8916" y="123"/>
                    <a:pt x="9856" y="-1"/>
                    <a:pt x="10800" y="0"/>
                  </a:cubicBezTo>
                  <a:cubicBezTo>
                    <a:pt x="11051" y="0"/>
                    <a:pt x="11302" y="8"/>
                    <a:pt x="11553" y="26"/>
                  </a:cubicBezTo>
                  <a:lnTo>
                    <a:pt x="11741" y="-2668"/>
                  </a:lnTo>
                  <a:lnTo>
                    <a:pt x="15916" y="2135"/>
                  </a:lnTo>
                  <a:lnTo>
                    <a:pt x="11113" y="6310"/>
                  </a:lnTo>
                  <a:lnTo>
                    <a:pt x="11302" y="3617"/>
                  </a:lnTo>
                  <a:close/>
                </a:path>
              </a:pathLst>
            </a:custGeom>
            <a:solidFill>
              <a:srgbClr val="01BD0A"/>
            </a:solidFill>
            <a:ln w="28575">
              <a:solidFill>
                <a:srgbClr val="019308"/>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10" name="_s13331"/>
            <p:cNvSpPr>
              <a:spLocks noChangeArrowheads="1" noTextEdit="1"/>
            </p:cNvSpPr>
            <p:nvPr/>
          </p:nvSpPr>
          <p:spPr bwMode="auto">
            <a:xfrm rot="13500000">
              <a:off x="3881" y="13386"/>
              <a:ext cx="1586" cy="1586"/>
            </a:xfrm>
            <a:custGeom>
              <a:avLst/>
              <a:gdLst>
                <a:gd name="G0" fmla="+- -5636096 0 0"/>
                <a:gd name="G1" fmla="+- -6881280 0 0"/>
                <a:gd name="G2" fmla="+- -5636096 0 -6881280"/>
                <a:gd name="G3" fmla="+- 10800 0 0"/>
                <a:gd name="G4" fmla="+- 0 0 -5636096"/>
                <a:gd name="T0" fmla="*/ 360 256 1"/>
                <a:gd name="T1" fmla="*/ 0 256 1"/>
                <a:gd name="G5" fmla="+- G2 T0 T1"/>
                <a:gd name="G6" fmla="?: G2 G2 G5"/>
                <a:gd name="G7" fmla="+- 0 0 G6"/>
                <a:gd name="G8" fmla="+- 7200 0 0"/>
                <a:gd name="G9" fmla="+- 0 0 -6881280"/>
                <a:gd name="G10" fmla="+- 7200 0 2700"/>
                <a:gd name="G11" fmla="cos G10 -5636096"/>
                <a:gd name="G12" fmla="sin G10 -5636096"/>
                <a:gd name="G13" fmla="cos 13500 -5636096"/>
                <a:gd name="G14" fmla="sin 13500 -5636096"/>
                <a:gd name="G15" fmla="+- G11 10800 0"/>
                <a:gd name="G16" fmla="+- G12 10800 0"/>
                <a:gd name="G17" fmla="+- G13 10800 0"/>
                <a:gd name="G18" fmla="+- G14 10800 0"/>
                <a:gd name="G19" fmla="*/ 7200 1 2"/>
                <a:gd name="G20" fmla="+- G19 5400 0"/>
                <a:gd name="G21" fmla="cos G20 -5636096"/>
                <a:gd name="G22" fmla="sin G20 -5636096"/>
                <a:gd name="G23" fmla="+- G21 10800 0"/>
                <a:gd name="G24" fmla="+- G12 G23 G22"/>
                <a:gd name="G25" fmla="+- G22 G23 G11"/>
                <a:gd name="G26" fmla="cos 10800 -5636096"/>
                <a:gd name="G27" fmla="sin 10800 -5636096"/>
                <a:gd name="G28" fmla="cos 7200 -5636096"/>
                <a:gd name="G29" fmla="sin 7200 -5636096"/>
                <a:gd name="G30" fmla="+- G26 10800 0"/>
                <a:gd name="G31" fmla="+- G27 10800 0"/>
                <a:gd name="G32" fmla="+- G28 10800 0"/>
                <a:gd name="G33" fmla="+- G29 10800 0"/>
                <a:gd name="G34" fmla="+- G19 5400 0"/>
                <a:gd name="G35" fmla="cos G34 -6881280"/>
                <a:gd name="G36" fmla="sin G34 -6881280"/>
                <a:gd name="G37" fmla="+/ -6881280 -5636096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764 w 21600"/>
                <a:gd name="T5" fmla="*/ 49 h 21600"/>
                <a:gd name="T6" fmla="*/ 8470 w 21600"/>
                <a:gd name="T7" fmla="*/ 2106 h 21600"/>
                <a:gd name="T8" fmla="*/ 10109 w 21600"/>
                <a:gd name="T9" fmla="*/ 3633 h 21600"/>
                <a:gd name="T10" fmla="*/ 11741 w 21600"/>
                <a:gd name="T11" fmla="*/ -2668 h 21600"/>
                <a:gd name="T12" fmla="*/ 15916 w 21600"/>
                <a:gd name="T13" fmla="*/ 2135 h 21600"/>
                <a:gd name="T14" fmla="*/ 11113 w 21600"/>
                <a:gd name="T15" fmla="*/ 631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302" y="3617"/>
                  </a:moveTo>
                  <a:cubicBezTo>
                    <a:pt x="11135" y="3605"/>
                    <a:pt x="10967" y="3600"/>
                    <a:pt x="10800" y="3600"/>
                  </a:cubicBezTo>
                  <a:cubicBezTo>
                    <a:pt x="10170" y="3599"/>
                    <a:pt x="9544" y="3682"/>
                    <a:pt x="8936" y="3845"/>
                  </a:cubicBezTo>
                  <a:lnTo>
                    <a:pt x="8004" y="368"/>
                  </a:lnTo>
                  <a:cubicBezTo>
                    <a:pt x="8916" y="123"/>
                    <a:pt x="9856" y="-1"/>
                    <a:pt x="10800" y="0"/>
                  </a:cubicBezTo>
                  <a:cubicBezTo>
                    <a:pt x="11051" y="0"/>
                    <a:pt x="11302" y="8"/>
                    <a:pt x="11553" y="26"/>
                  </a:cubicBezTo>
                  <a:lnTo>
                    <a:pt x="11741" y="-2668"/>
                  </a:lnTo>
                  <a:lnTo>
                    <a:pt x="15916" y="2135"/>
                  </a:lnTo>
                  <a:lnTo>
                    <a:pt x="11113" y="6310"/>
                  </a:lnTo>
                  <a:lnTo>
                    <a:pt x="11302" y="3617"/>
                  </a:lnTo>
                  <a:close/>
                </a:path>
              </a:pathLst>
            </a:custGeom>
            <a:solidFill>
              <a:srgbClr val="FF0000"/>
            </a:solidFill>
            <a:ln w="28575">
              <a:solidFill>
                <a:srgbClr val="BE0000"/>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11" name="_s13330"/>
            <p:cNvSpPr>
              <a:spLocks noChangeArrowheads="1" noTextEdit="1"/>
            </p:cNvSpPr>
            <p:nvPr/>
          </p:nvSpPr>
          <p:spPr bwMode="auto">
            <a:xfrm rot="16200000">
              <a:off x="3468" y="12389"/>
              <a:ext cx="1586" cy="1586"/>
            </a:xfrm>
            <a:custGeom>
              <a:avLst/>
              <a:gdLst>
                <a:gd name="G0" fmla="+- -5636096 0 0"/>
                <a:gd name="G1" fmla="+- -6881280 0 0"/>
                <a:gd name="G2" fmla="+- -5636096 0 -6881280"/>
                <a:gd name="G3" fmla="+- 10800 0 0"/>
                <a:gd name="G4" fmla="+- 0 0 -5636096"/>
                <a:gd name="T0" fmla="*/ 360 256 1"/>
                <a:gd name="T1" fmla="*/ 0 256 1"/>
                <a:gd name="G5" fmla="+- G2 T0 T1"/>
                <a:gd name="G6" fmla="?: G2 G2 G5"/>
                <a:gd name="G7" fmla="+- 0 0 G6"/>
                <a:gd name="G8" fmla="+- 7200 0 0"/>
                <a:gd name="G9" fmla="+- 0 0 -6881280"/>
                <a:gd name="G10" fmla="+- 7200 0 2700"/>
                <a:gd name="G11" fmla="cos G10 -5636096"/>
                <a:gd name="G12" fmla="sin G10 -5636096"/>
                <a:gd name="G13" fmla="cos 13500 -5636096"/>
                <a:gd name="G14" fmla="sin 13500 -5636096"/>
                <a:gd name="G15" fmla="+- G11 10800 0"/>
                <a:gd name="G16" fmla="+- G12 10800 0"/>
                <a:gd name="G17" fmla="+- G13 10800 0"/>
                <a:gd name="G18" fmla="+- G14 10800 0"/>
                <a:gd name="G19" fmla="*/ 7200 1 2"/>
                <a:gd name="G20" fmla="+- G19 5400 0"/>
                <a:gd name="G21" fmla="cos G20 -5636096"/>
                <a:gd name="G22" fmla="sin G20 -5636096"/>
                <a:gd name="G23" fmla="+- G21 10800 0"/>
                <a:gd name="G24" fmla="+- G12 G23 G22"/>
                <a:gd name="G25" fmla="+- G22 G23 G11"/>
                <a:gd name="G26" fmla="cos 10800 -5636096"/>
                <a:gd name="G27" fmla="sin 10800 -5636096"/>
                <a:gd name="G28" fmla="cos 7200 -5636096"/>
                <a:gd name="G29" fmla="sin 7200 -5636096"/>
                <a:gd name="G30" fmla="+- G26 10800 0"/>
                <a:gd name="G31" fmla="+- G27 10800 0"/>
                <a:gd name="G32" fmla="+- G28 10800 0"/>
                <a:gd name="G33" fmla="+- G29 10800 0"/>
                <a:gd name="G34" fmla="+- G19 5400 0"/>
                <a:gd name="G35" fmla="cos G34 -6881280"/>
                <a:gd name="G36" fmla="sin G34 -6881280"/>
                <a:gd name="G37" fmla="+/ -6881280 -5636096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764 w 21600"/>
                <a:gd name="T5" fmla="*/ 49 h 21600"/>
                <a:gd name="T6" fmla="*/ 8470 w 21600"/>
                <a:gd name="T7" fmla="*/ 2106 h 21600"/>
                <a:gd name="T8" fmla="*/ 10109 w 21600"/>
                <a:gd name="T9" fmla="*/ 3633 h 21600"/>
                <a:gd name="T10" fmla="*/ 11741 w 21600"/>
                <a:gd name="T11" fmla="*/ -2668 h 21600"/>
                <a:gd name="T12" fmla="*/ 15916 w 21600"/>
                <a:gd name="T13" fmla="*/ 2135 h 21600"/>
                <a:gd name="T14" fmla="*/ 11113 w 21600"/>
                <a:gd name="T15" fmla="*/ 631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302" y="3617"/>
                  </a:moveTo>
                  <a:cubicBezTo>
                    <a:pt x="11135" y="3605"/>
                    <a:pt x="10967" y="3600"/>
                    <a:pt x="10800" y="3600"/>
                  </a:cubicBezTo>
                  <a:cubicBezTo>
                    <a:pt x="10170" y="3599"/>
                    <a:pt x="9544" y="3682"/>
                    <a:pt x="8936" y="3845"/>
                  </a:cubicBezTo>
                  <a:lnTo>
                    <a:pt x="8004" y="368"/>
                  </a:lnTo>
                  <a:cubicBezTo>
                    <a:pt x="8916" y="123"/>
                    <a:pt x="9856" y="-1"/>
                    <a:pt x="10800" y="0"/>
                  </a:cubicBezTo>
                  <a:cubicBezTo>
                    <a:pt x="11051" y="0"/>
                    <a:pt x="11302" y="8"/>
                    <a:pt x="11553" y="26"/>
                  </a:cubicBezTo>
                  <a:lnTo>
                    <a:pt x="11741" y="-2668"/>
                  </a:lnTo>
                  <a:lnTo>
                    <a:pt x="15916" y="2135"/>
                  </a:lnTo>
                  <a:lnTo>
                    <a:pt x="11113" y="6310"/>
                  </a:lnTo>
                  <a:lnTo>
                    <a:pt x="11302" y="3617"/>
                  </a:lnTo>
                  <a:close/>
                </a:path>
              </a:pathLst>
            </a:custGeom>
            <a:solidFill>
              <a:srgbClr val="1A0FFF"/>
            </a:solidFill>
            <a:ln w="28575">
              <a:solidFill>
                <a:srgbClr val="0A00CE"/>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12" name="_s13329"/>
            <p:cNvSpPr>
              <a:spLocks noChangeArrowheads="1" noTextEdit="1"/>
            </p:cNvSpPr>
            <p:nvPr/>
          </p:nvSpPr>
          <p:spPr bwMode="auto">
            <a:xfrm rot="18900000">
              <a:off x="3881" y="11392"/>
              <a:ext cx="1586" cy="1586"/>
            </a:xfrm>
            <a:custGeom>
              <a:avLst/>
              <a:gdLst>
                <a:gd name="G0" fmla="+- -5636096 0 0"/>
                <a:gd name="G1" fmla="+- -6881280 0 0"/>
                <a:gd name="G2" fmla="+- -5636096 0 -6881280"/>
                <a:gd name="G3" fmla="+- 10800 0 0"/>
                <a:gd name="G4" fmla="+- 0 0 -5636096"/>
                <a:gd name="T0" fmla="*/ 360 256 1"/>
                <a:gd name="T1" fmla="*/ 0 256 1"/>
                <a:gd name="G5" fmla="+- G2 T0 T1"/>
                <a:gd name="G6" fmla="?: G2 G2 G5"/>
                <a:gd name="G7" fmla="+- 0 0 G6"/>
                <a:gd name="G8" fmla="+- 7200 0 0"/>
                <a:gd name="G9" fmla="+- 0 0 -6881280"/>
                <a:gd name="G10" fmla="+- 7200 0 2700"/>
                <a:gd name="G11" fmla="cos G10 -5636096"/>
                <a:gd name="G12" fmla="sin G10 -5636096"/>
                <a:gd name="G13" fmla="cos 13500 -5636096"/>
                <a:gd name="G14" fmla="sin 13500 -5636096"/>
                <a:gd name="G15" fmla="+- G11 10800 0"/>
                <a:gd name="G16" fmla="+- G12 10800 0"/>
                <a:gd name="G17" fmla="+- G13 10800 0"/>
                <a:gd name="G18" fmla="+- G14 10800 0"/>
                <a:gd name="G19" fmla="*/ 7200 1 2"/>
                <a:gd name="G20" fmla="+- G19 5400 0"/>
                <a:gd name="G21" fmla="cos G20 -5636096"/>
                <a:gd name="G22" fmla="sin G20 -5636096"/>
                <a:gd name="G23" fmla="+- G21 10800 0"/>
                <a:gd name="G24" fmla="+- G12 G23 G22"/>
                <a:gd name="G25" fmla="+- G22 G23 G11"/>
                <a:gd name="G26" fmla="cos 10800 -5636096"/>
                <a:gd name="G27" fmla="sin 10800 -5636096"/>
                <a:gd name="G28" fmla="cos 7200 -5636096"/>
                <a:gd name="G29" fmla="sin 7200 -5636096"/>
                <a:gd name="G30" fmla="+- G26 10800 0"/>
                <a:gd name="G31" fmla="+- G27 10800 0"/>
                <a:gd name="G32" fmla="+- G28 10800 0"/>
                <a:gd name="G33" fmla="+- G29 10800 0"/>
                <a:gd name="G34" fmla="+- G19 5400 0"/>
                <a:gd name="G35" fmla="cos G34 -6881280"/>
                <a:gd name="G36" fmla="sin G34 -6881280"/>
                <a:gd name="G37" fmla="+/ -6881280 -5636096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764 w 21600"/>
                <a:gd name="T5" fmla="*/ 49 h 21600"/>
                <a:gd name="T6" fmla="*/ 8470 w 21600"/>
                <a:gd name="T7" fmla="*/ 2106 h 21600"/>
                <a:gd name="T8" fmla="*/ 10109 w 21600"/>
                <a:gd name="T9" fmla="*/ 3633 h 21600"/>
                <a:gd name="T10" fmla="*/ 11741 w 21600"/>
                <a:gd name="T11" fmla="*/ -2668 h 21600"/>
                <a:gd name="T12" fmla="*/ 15916 w 21600"/>
                <a:gd name="T13" fmla="*/ 2135 h 21600"/>
                <a:gd name="T14" fmla="*/ 11113 w 21600"/>
                <a:gd name="T15" fmla="*/ 631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302" y="3617"/>
                  </a:moveTo>
                  <a:cubicBezTo>
                    <a:pt x="11135" y="3605"/>
                    <a:pt x="10967" y="3600"/>
                    <a:pt x="10800" y="3600"/>
                  </a:cubicBezTo>
                  <a:cubicBezTo>
                    <a:pt x="10170" y="3599"/>
                    <a:pt x="9544" y="3682"/>
                    <a:pt x="8936" y="3845"/>
                  </a:cubicBezTo>
                  <a:lnTo>
                    <a:pt x="8004" y="368"/>
                  </a:lnTo>
                  <a:cubicBezTo>
                    <a:pt x="8916" y="123"/>
                    <a:pt x="9856" y="-1"/>
                    <a:pt x="10800" y="0"/>
                  </a:cubicBezTo>
                  <a:cubicBezTo>
                    <a:pt x="11051" y="0"/>
                    <a:pt x="11302" y="8"/>
                    <a:pt x="11553" y="26"/>
                  </a:cubicBezTo>
                  <a:lnTo>
                    <a:pt x="11741" y="-2668"/>
                  </a:lnTo>
                  <a:lnTo>
                    <a:pt x="15916" y="2135"/>
                  </a:lnTo>
                  <a:lnTo>
                    <a:pt x="11113" y="6310"/>
                  </a:lnTo>
                  <a:lnTo>
                    <a:pt x="11302" y="3617"/>
                  </a:lnTo>
                  <a:close/>
                </a:path>
              </a:pathLst>
            </a:custGeom>
            <a:solidFill>
              <a:srgbClr val="FF8C01"/>
            </a:solidFill>
            <a:ln w="28575">
              <a:solidFill>
                <a:srgbClr val="D87600"/>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13" name="_s13328"/>
            <p:cNvSpPr>
              <a:spLocks noChangeArrowheads="1"/>
            </p:cNvSpPr>
            <p:nvPr/>
          </p:nvSpPr>
          <p:spPr bwMode="auto">
            <a:xfrm>
              <a:off x="6118" y="10933"/>
              <a:ext cx="685" cy="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ＭＳ Ｐゴシック" pitchFamily="-97" charset="-128"/>
                  <a:cs typeface="Arial" charset="0"/>
                </a:rPr>
                <a:t>Something is Known</a:t>
              </a:r>
              <a:endParaRPr kumimoji="0" lang="en-US" sz="2400" b="0" i="0" u="none" strike="noStrike" cap="none" normalizeH="0" baseline="0" smtClean="0">
                <a:ln>
                  <a:noFill/>
                </a:ln>
                <a:solidFill>
                  <a:schemeClr val="tx1"/>
                </a:solidFill>
                <a:effectLst/>
                <a:latin typeface="Arial" charset="0"/>
                <a:ea typeface="ＭＳ Ｐゴシック" pitchFamily="-97" charset="-128"/>
                <a:cs typeface="Arial" charset="0"/>
              </a:endParaRPr>
            </a:p>
          </p:txBody>
        </p:sp>
        <p:sp>
          <p:nvSpPr>
            <p:cNvPr id="14" name="_s13327"/>
            <p:cNvSpPr>
              <a:spLocks noChangeArrowheads="1"/>
            </p:cNvSpPr>
            <p:nvPr/>
          </p:nvSpPr>
          <p:spPr bwMode="auto">
            <a:xfrm>
              <a:off x="4539" y="10934"/>
              <a:ext cx="685" cy="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ＭＳ Ｐゴシック" pitchFamily="-97" charset="-128"/>
                  <a:cs typeface="Arial" charset="0"/>
                </a:rPr>
                <a:t>Report Results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ＭＳ Ｐゴシック" pitchFamily="-97" charset="-128"/>
                  <a:cs typeface="Arial" charset="0"/>
                </a:rPr>
                <a:t>Apply What Was Learned </a:t>
              </a:r>
              <a:endParaRPr kumimoji="0" lang="en-US" sz="2400" b="0" i="0" u="none" strike="noStrike" cap="none" normalizeH="0" baseline="0" smtClean="0">
                <a:ln>
                  <a:noFill/>
                </a:ln>
                <a:solidFill>
                  <a:schemeClr val="tx1"/>
                </a:solidFill>
                <a:effectLst/>
                <a:latin typeface="Arial" charset="0"/>
                <a:ea typeface="ＭＳ Ｐゴシック" pitchFamily="-97" charset="-128"/>
                <a:cs typeface="Arial" charset="0"/>
              </a:endParaRPr>
            </a:p>
          </p:txBody>
        </p:sp>
        <p:sp>
          <p:nvSpPr>
            <p:cNvPr id="15" name="_s13326"/>
            <p:cNvSpPr>
              <a:spLocks noChangeArrowheads="1"/>
            </p:cNvSpPr>
            <p:nvPr/>
          </p:nvSpPr>
          <p:spPr bwMode="auto">
            <a:xfrm>
              <a:off x="7235" y="12049"/>
              <a:ext cx="685" cy="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ＭＳ Ｐゴシック" pitchFamily="-97" charset="-128"/>
                  <a:cs typeface="Arial" charset="0"/>
                </a:rPr>
                <a:t>Ask Questions? Problem has Arrived</a:t>
              </a:r>
              <a:endParaRPr kumimoji="0" lang="en-US" sz="2400" b="0" i="0" u="none" strike="noStrike" cap="none" normalizeH="0" baseline="0" smtClean="0">
                <a:ln>
                  <a:noFill/>
                </a:ln>
                <a:solidFill>
                  <a:schemeClr val="tx1"/>
                </a:solidFill>
                <a:effectLst/>
                <a:latin typeface="Arial" charset="0"/>
                <a:ea typeface="ＭＳ Ｐゴシック" pitchFamily="-97" charset="-128"/>
                <a:cs typeface="Arial" charset="0"/>
              </a:endParaRPr>
            </a:p>
          </p:txBody>
        </p:sp>
        <p:sp>
          <p:nvSpPr>
            <p:cNvPr id="16" name="_s13325"/>
            <p:cNvSpPr>
              <a:spLocks noChangeArrowheads="1"/>
            </p:cNvSpPr>
            <p:nvPr/>
          </p:nvSpPr>
          <p:spPr bwMode="auto">
            <a:xfrm>
              <a:off x="7236" y="13628"/>
              <a:ext cx="685" cy="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ＭＳ Ｐゴシック" pitchFamily="-97" charset="-128"/>
                  <a:cs typeface="Arial" charset="0"/>
                </a:rPr>
                <a:t>Hypothesize What May Happen</a:t>
              </a:r>
              <a:endParaRPr kumimoji="0" lang="en-US" sz="2400" b="0" i="0" u="none" strike="noStrike" cap="none" normalizeH="0" baseline="0" smtClean="0">
                <a:ln>
                  <a:noFill/>
                </a:ln>
                <a:solidFill>
                  <a:schemeClr val="tx1"/>
                </a:solidFill>
                <a:effectLst/>
                <a:latin typeface="Arial" charset="0"/>
                <a:ea typeface="ＭＳ Ｐゴシック" pitchFamily="-97" charset="-128"/>
                <a:cs typeface="Arial" charset="0"/>
              </a:endParaRPr>
            </a:p>
          </p:txBody>
        </p:sp>
        <p:sp>
          <p:nvSpPr>
            <p:cNvPr id="17" name="_s13324"/>
            <p:cNvSpPr>
              <a:spLocks noChangeArrowheads="1"/>
            </p:cNvSpPr>
            <p:nvPr/>
          </p:nvSpPr>
          <p:spPr bwMode="auto">
            <a:xfrm>
              <a:off x="6120" y="14745"/>
              <a:ext cx="685" cy="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ＭＳ Ｐゴシック" pitchFamily="-97" charset="-128"/>
                  <a:cs typeface="Arial" charset="0"/>
                </a:rPr>
                <a:t>Develop an Experiment</a:t>
              </a:r>
              <a:endParaRPr kumimoji="0" lang="en-US" sz="2400" b="0" i="0" u="none" strike="noStrike" cap="none" normalizeH="0" baseline="0" smtClean="0">
                <a:ln>
                  <a:noFill/>
                </a:ln>
                <a:solidFill>
                  <a:schemeClr val="tx1"/>
                </a:solidFill>
                <a:effectLst/>
                <a:latin typeface="Arial" charset="0"/>
                <a:ea typeface="ＭＳ Ｐゴシック" pitchFamily="-97" charset="-128"/>
                <a:cs typeface="Arial" charset="0"/>
              </a:endParaRPr>
            </a:p>
          </p:txBody>
        </p:sp>
        <p:sp>
          <p:nvSpPr>
            <p:cNvPr id="18" name="_s13323"/>
            <p:cNvSpPr>
              <a:spLocks noChangeArrowheads="1"/>
            </p:cNvSpPr>
            <p:nvPr/>
          </p:nvSpPr>
          <p:spPr bwMode="auto">
            <a:xfrm>
              <a:off x="4541" y="14746"/>
              <a:ext cx="685" cy="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ＭＳ Ｐゴシック" pitchFamily="-97" charset="-128"/>
                  <a:cs typeface="Arial" charset="0"/>
                </a:rPr>
                <a:t>Conduct Test</a:t>
              </a:r>
              <a:endParaRPr kumimoji="0" lang="en-US" sz="2400" b="0" i="0" u="none" strike="noStrike" cap="none" normalizeH="0" baseline="0" smtClean="0">
                <a:ln>
                  <a:noFill/>
                </a:ln>
                <a:solidFill>
                  <a:schemeClr val="tx1"/>
                </a:solidFill>
                <a:effectLst/>
                <a:latin typeface="Arial" charset="0"/>
                <a:ea typeface="ＭＳ Ｐゴシック" pitchFamily="-97" charset="-128"/>
                <a:cs typeface="Arial" charset="0"/>
              </a:endParaRPr>
            </a:p>
          </p:txBody>
        </p:sp>
        <p:sp>
          <p:nvSpPr>
            <p:cNvPr id="19" name="_s13322"/>
            <p:cNvSpPr>
              <a:spLocks noChangeArrowheads="1"/>
            </p:cNvSpPr>
            <p:nvPr/>
          </p:nvSpPr>
          <p:spPr bwMode="auto">
            <a:xfrm>
              <a:off x="3424" y="13630"/>
              <a:ext cx="685" cy="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ＭＳ Ｐゴシック" pitchFamily="-97" charset="-128"/>
                  <a:cs typeface="Arial" charset="0"/>
                </a:rPr>
                <a:t>Record Data</a:t>
              </a:r>
              <a:endParaRPr kumimoji="0" lang="en-US" sz="2400" b="0" i="0" u="none" strike="noStrike" cap="none" normalizeH="0" baseline="0" smtClean="0">
                <a:ln>
                  <a:noFill/>
                </a:ln>
                <a:solidFill>
                  <a:schemeClr val="tx1"/>
                </a:solidFill>
                <a:effectLst/>
                <a:latin typeface="Arial" charset="0"/>
                <a:ea typeface="ＭＳ Ｐゴシック" pitchFamily="-97" charset="-128"/>
                <a:cs typeface="Arial" charset="0"/>
              </a:endParaRPr>
            </a:p>
          </p:txBody>
        </p:sp>
        <p:sp>
          <p:nvSpPr>
            <p:cNvPr id="20" name="_s13321"/>
            <p:cNvSpPr>
              <a:spLocks noChangeArrowheads="1"/>
            </p:cNvSpPr>
            <p:nvPr/>
          </p:nvSpPr>
          <p:spPr bwMode="auto">
            <a:xfrm>
              <a:off x="3423" y="12051"/>
              <a:ext cx="685" cy="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ＭＳ Ｐゴシック" pitchFamily="-97" charset="-128"/>
                  <a:cs typeface="Arial" charset="0"/>
                </a:rPr>
                <a:t>Review and Summarize What Happened</a:t>
              </a:r>
              <a:endParaRPr kumimoji="0" lang="en-US" sz="2400" b="0" i="0" u="none" strike="noStrike" cap="none" normalizeH="0" baseline="0" smtClean="0">
                <a:ln>
                  <a:noFill/>
                </a:ln>
                <a:solidFill>
                  <a:schemeClr val="tx1"/>
                </a:solidFill>
                <a:effectLst/>
                <a:latin typeface="Arial" charset="0"/>
                <a:ea typeface="ＭＳ Ｐゴシック" pitchFamily="-97" charset="-128"/>
                <a:cs typeface="Arial" charset="0"/>
              </a:endParaRPr>
            </a:p>
          </p:txBody>
        </p:sp>
        <p:sp>
          <p:nvSpPr>
            <p:cNvPr id="21" name="Picture 8" descr="emblem_color_sm"/>
            <p:cNvSpPr>
              <a:spLocks noChangeAspect="1" noChangeArrowheads="1"/>
            </p:cNvSpPr>
            <p:nvPr/>
          </p:nvSpPr>
          <p:spPr bwMode="auto">
            <a:xfrm>
              <a:off x="4757" y="12130"/>
              <a:ext cx="1671" cy="178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pic>
        <p:nvPicPr>
          <p:cNvPr id="1026" name="Picture 2" descr="clove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09576" y="3471355"/>
            <a:ext cx="1314450" cy="1142634"/>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xit" presetSubtype="0" fill="hold" nodeType="clickEffect">
                                  <p:stCondLst>
                                    <p:cond delay="0"/>
                                  </p:stCondLst>
                                  <p:childTnLst>
                                    <p:animEffect transition="out" filter="fade">
                                      <p:cBhvr>
                                        <p:cTn id="6" dur="5000"/>
                                        <p:tgtEl>
                                          <p:spTgt spid="2"/>
                                        </p:tgtEl>
                                      </p:cBhvr>
                                    </p:animEffect>
                                    <p:anim calcmode="lin" valueType="num">
                                      <p:cBhvr>
                                        <p:cTn id="7" dur="5000"/>
                                        <p:tgtEl>
                                          <p:spTgt spid="2"/>
                                        </p:tgtEl>
                                        <p:attrNameLst>
                                          <p:attrName>style.rotation</p:attrName>
                                        </p:attrNameLst>
                                      </p:cBhvr>
                                      <p:tavLst>
                                        <p:tav tm="0">
                                          <p:val>
                                            <p:fltVal val="0"/>
                                          </p:val>
                                        </p:tav>
                                        <p:tav tm="100000">
                                          <p:val>
                                            <p:fltVal val="720"/>
                                          </p:val>
                                        </p:tav>
                                      </p:tavLst>
                                    </p:anim>
                                    <p:anim calcmode="lin" valueType="num">
                                      <p:cBhvr>
                                        <p:cTn id="8" dur="5000"/>
                                        <p:tgtEl>
                                          <p:spTgt spid="2"/>
                                        </p:tgtEl>
                                        <p:attrNameLst>
                                          <p:attrName>ppt_h</p:attrName>
                                        </p:attrNameLst>
                                      </p:cBhvr>
                                      <p:tavLst>
                                        <p:tav tm="0">
                                          <p:val>
                                            <p:strVal val="ppt_h"/>
                                          </p:val>
                                        </p:tav>
                                        <p:tav tm="100000">
                                          <p:val>
                                            <p:fltVal val="0"/>
                                          </p:val>
                                        </p:tav>
                                      </p:tavLst>
                                    </p:anim>
                                    <p:anim calcmode="lin" valueType="num">
                                      <p:cBhvr>
                                        <p:cTn id="9" dur="5000"/>
                                        <p:tgtEl>
                                          <p:spTgt spid="2"/>
                                        </p:tgtEl>
                                        <p:attrNameLst>
                                          <p:attrName>ppt_w</p:attrName>
                                        </p:attrNameLst>
                                      </p:cBhvr>
                                      <p:tavLst>
                                        <p:tav tm="0">
                                          <p:val>
                                            <p:strVal val="ppt_w"/>
                                          </p:val>
                                        </p:tav>
                                        <p:tav tm="100000">
                                          <p:val>
                                            <p:fltVal val="0"/>
                                          </p:val>
                                        </p:tav>
                                      </p:tavLst>
                                    </p:anim>
                                    <p:set>
                                      <p:cBhvr>
                                        <p:cTn id="10" dur="1" fill="hold">
                                          <p:stCondLst>
                                            <p:cond delay="4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Livestock &amp; Horse Examples</a:t>
            </a:r>
            <a:endParaRPr lang="en-US" dirty="0"/>
          </a:p>
        </p:txBody>
      </p:sp>
      <p:sp>
        <p:nvSpPr>
          <p:cNvPr id="3" name="Content Placeholder 2"/>
          <p:cNvSpPr>
            <a:spLocks noGrp="1"/>
          </p:cNvSpPr>
          <p:nvPr>
            <p:ph idx="1"/>
          </p:nvPr>
        </p:nvSpPr>
        <p:spPr/>
        <p:txBody>
          <a:bodyPr/>
          <a:lstStyle/>
          <a:p>
            <a:r>
              <a:rPr lang="en-US" dirty="0" smtClean="0">
                <a:solidFill>
                  <a:schemeClr val="tx1"/>
                </a:solidFill>
                <a:latin typeface="+mn-lt"/>
                <a:ea typeface="+mn-ea"/>
                <a:cs typeface="+mn-cs"/>
              </a:rPr>
              <a:t>Processed Feeds, Feeding Methods, Feed Storage</a:t>
            </a:r>
          </a:p>
          <a:p>
            <a:r>
              <a:rPr lang="en-US" dirty="0" smtClean="0">
                <a:solidFill>
                  <a:schemeClr val="tx1"/>
                </a:solidFill>
                <a:latin typeface="+mn-lt"/>
                <a:ea typeface="+mn-ea"/>
                <a:cs typeface="+mn-cs"/>
              </a:rPr>
              <a:t>Water Quantity </a:t>
            </a:r>
          </a:p>
          <a:p>
            <a:r>
              <a:rPr lang="en-US" dirty="0" smtClean="0">
                <a:solidFill>
                  <a:schemeClr val="tx1"/>
                </a:solidFill>
                <a:latin typeface="+mn-lt"/>
                <a:ea typeface="+mn-ea"/>
                <a:cs typeface="+mn-cs"/>
              </a:rPr>
              <a:t>Changing Feeds, Animal Behavior</a:t>
            </a:r>
          </a:p>
          <a:p>
            <a:r>
              <a:rPr lang="en-US" dirty="0" smtClean="0">
                <a:solidFill>
                  <a:schemeClr val="tx1"/>
                </a:solidFill>
                <a:latin typeface="+mn-lt"/>
                <a:ea typeface="+mn-ea"/>
                <a:cs typeface="+mn-cs"/>
              </a:rPr>
              <a:t>Frame Size and Market Ready Weights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5715000" cy="1143000"/>
          </a:xfrm>
        </p:spPr>
        <p:txBody>
          <a:bodyPr/>
          <a:lstStyle/>
          <a:p>
            <a:r>
              <a:rPr lang="en-US" dirty="0" smtClean="0"/>
              <a:t>Feed Experiment</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Research: Livestock </a:t>
            </a:r>
            <a:r>
              <a:rPr lang="en-US" dirty="0"/>
              <a:t>feeds, processing, </a:t>
            </a:r>
            <a:r>
              <a:rPr lang="en-US" dirty="0" smtClean="0"/>
              <a:t>feeding methods</a:t>
            </a:r>
            <a:endParaRPr lang="en-US" dirty="0"/>
          </a:p>
          <a:p>
            <a:pPr marL="514350" indent="-514350">
              <a:buFont typeface="+mj-lt"/>
              <a:buAutoNum type="arabicPeriod"/>
            </a:pPr>
            <a:r>
              <a:rPr lang="en-US" dirty="0" smtClean="0"/>
              <a:t>Situation: Feed is expensive. </a:t>
            </a:r>
          </a:p>
          <a:p>
            <a:pPr marL="514350" indent="-514350">
              <a:buFont typeface="+mj-lt"/>
              <a:buAutoNum type="arabicPeriod"/>
            </a:pPr>
            <a:r>
              <a:rPr lang="en-US" dirty="0" smtClean="0"/>
              <a:t>Question:  What type of feed method is best for me</a:t>
            </a:r>
          </a:p>
          <a:p>
            <a:pPr marL="514350" indent="-514350">
              <a:buFont typeface="+mj-lt"/>
              <a:buAutoNum type="arabicPeriod"/>
            </a:pPr>
            <a:r>
              <a:rPr lang="en-US" dirty="0" smtClean="0"/>
              <a:t>I think  __________ will be the best for my (animal).</a:t>
            </a:r>
            <a:endParaRPr lang="en-US" dirty="0"/>
          </a:p>
        </p:txBody>
      </p:sp>
      <p:pic>
        <p:nvPicPr>
          <p:cNvPr id="3074" name="Picture 2" descr="Pigg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152400"/>
            <a:ext cx="2762250" cy="184001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72400" cy="1143000"/>
          </a:xfrm>
        </p:spPr>
        <p:txBody>
          <a:bodyPr/>
          <a:lstStyle/>
          <a:p>
            <a:r>
              <a:rPr lang="en-US" dirty="0" smtClean="0"/>
              <a:t>Feed Experiment</a:t>
            </a:r>
            <a:endParaRPr lang="en-US" dirty="0"/>
          </a:p>
        </p:txBody>
      </p:sp>
      <p:sp>
        <p:nvSpPr>
          <p:cNvPr id="3" name="Content Placeholder 2"/>
          <p:cNvSpPr>
            <a:spLocks noGrp="1"/>
          </p:cNvSpPr>
          <p:nvPr>
            <p:ph idx="1"/>
          </p:nvPr>
        </p:nvSpPr>
        <p:spPr>
          <a:xfrm>
            <a:off x="533400" y="1905000"/>
            <a:ext cx="7772400" cy="609600"/>
          </a:xfrm>
        </p:spPr>
        <p:txBody>
          <a:bodyPr/>
          <a:lstStyle/>
          <a:p>
            <a:pPr>
              <a:buNone/>
            </a:pPr>
            <a:r>
              <a:rPr lang="en-US" dirty="0" smtClean="0"/>
              <a:t>5. What you need:</a:t>
            </a:r>
          </a:p>
          <a:p>
            <a:pPr>
              <a:buNone/>
            </a:pPr>
            <a:r>
              <a:rPr lang="en-US" dirty="0" smtClean="0"/>
              <a:t>3 types of processed feed</a:t>
            </a:r>
          </a:p>
          <a:p>
            <a:pPr>
              <a:buNone/>
            </a:pPr>
            <a:r>
              <a:rPr lang="en-US" dirty="0" smtClean="0"/>
              <a:t>Feeding Methods: pans, self feeder</a:t>
            </a:r>
          </a:p>
          <a:p>
            <a:pPr>
              <a:buNone/>
            </a:pPr>
            <a:r>
              <a:rPr lang="en-US" dirty="0" smtClean="0"/>
              <a:t>Conditions: wind, rain</a:t>
            </a:r>
            <a:endParaRPr lang="en-US" dirty="0"/>
          </a:p>
        </p:txBody>
      </p:sp>
      <p:sp>
        <p:nvSpPr>
          <p:cNvPr id="6" name="Rectangle 5"/>
          <p:cNvSpPr/>
          <p:nvPr/>
        </p:nvSpPr>
        <p:spPr>
          <a:xfrm>
            <a:off x="1828800" y="5410200"/>
            <a:ext cx="2685351"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Journal</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 Experiment</a:t>
            </a:r>
            <a:endParaRPr lang="en-US" dirty="0"/>
          </a:p>
        </p:txBody>
      </p:sp>
      <p:sp>
        <p:nvSpPr>
          <p:cNvPr id="3" name="Content Placeholder 2"/>
          <p:cNvSpPr>
            <a:spLocks noGrp="1"/>
          </p:cNvSpPr>
          <p:nvPr>
            <p:ph idx="1"/>
          </p:nvPr>
        </p:nvSpPr>
        <p:spPr/>
        <p:txBody>
          <a:bodyPr/>
          <a:lstStyle/>
          <a:p>
            <a:pPr>
              <a:buNone/>
            </a:pPr>
            <a:r>
              <a:rPr lang="en-US" dirty="0" smtClean="0"/>
              <a:t>5. Do the experiment :</a:t>
            </a:r>
          </a:p>
          <a:p>
            <a:pPr lvl="1">
              <a:buNone/>
            </a:pPr>
            <a:r>
              <a:rPr lang="en-US" dirty="0" smtClean="0"/>
              <a:t>Research: processed feeds, feeding methods</a:t>
            </a:r>
          </a:p>
          <a:p>
            <a:pPr lvl="1">
              <a:buNone/>
            </a:pPr>
            <a:r>
              <a:rPr lang="en-US" dirty="0" smtClean="0"/>
              <a:t>Feed the 3 types of feed for each type of feeding method. </a:t>
            </a:r>
          </a:p>
          <a:p>
            <a:pPr lvl="1">
              <a:buNone/>
            </a:pPr>
            <a:r>
              <a:rPr lang="en-US" dirty="0">
                <a:hlinkClick r:id="rId3"/>
              </a:rPr>
              <a:t>http://</a:t>
            </a:r>
            <a:r>
              <a:rPr lang="en-US" dirty="0" smtClean="0">
                <a:hlinkClick r:id="rId3"/>
              </a:rPr>
              <a:t>magicvalley.com/lifestyles/this-little-piggy-went-to-swine-camp-in-gooding/article_8c2547b9-8135-5e0a-9f98-d272a533589a.html</a:t>
            </a:r>
            <a:r>
              <a:rPr lang="en-US" dirty="0" smtClean="0"/>
              <a:t> </a:t>
            </a:r>
          </a:p>
          <a:p>
            <a:pPr lvl="1">
              <a:buNone/>
            </a:pPr>
            <a:endParaRPr lang="en-US" dirty="0" smtClean="0"/>
          </a:p>
        </p:txBody>
      </p:sp>
      <p:pic>
        <p:nvPicPr>
          <p:cNvPr id="2050" name="Picture 2" descr="Demonstra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1485900"/>
            <a:ext cx="5905500" cy="41148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anim calcmode="lin" valueType="num">
                                      <p:cBhvr>
                                        <p:cTn id="8" dur="2000" fill="hold"/>
                                        <p:tgtEl>
                                          <p:spTgt spid="2050"/>
                                        </p:tgtEl>
                                        <p:attrNameLst>
                                          <p:attrName>ppt_w</p:attrName>
                                        </p:attrNameLst>
                                      </p:cBhvr>
                                      <p:tavLst>
                                        <p:tav tm="0" fmla="#ppt_w*sin(2.5*pi*$)">
                                          <p:val>
                                            <p:fltVal val="0"/>
                                          </p:val>
                                        </p:tav>
                                        <p:tav tm="100000">
                                          <p:val>
                                            <p:fltVal val="1"/>
                                          </p:val>
                                        </p:tav>
                                      </p:tavLst>
                                    </p:anim>
                                    <p:anim calcmode="lin" valueType="num">
                                      <p:cBhvr>
                                        <p:cTn id="9" dur="2000" fill="hold"/>
                                        <p:tgtEl>
                                          <p:spTgt spid="205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 Experiment</a:t>
            </a:r>
            <a:endParaRPr lang="en-US" dirty="0"/>
          </a:p>
        </p:txBody>
      </p:sp>
      <p:sp>
        <p:nvSpPr>
          <p:cNvPr id="3" name="Content Placeholder 2"/>
          <p:cNvSpPr>
            <a:spLocks noGrp="1"/>
          </p:cNvSpPr>
          <p:nvPr>
            <p:ph idx="1"/>
          </p:nvPr>
        </p:nvSpPr>
        <p:spPr/>
        <p:txBody>
          <a:bodyPr/>
          <a:lstStyle/>
          <a:p>
            <a:pPr>
              <a:buNone/>
            </a:pPr>
            <a:r>
              <a:rPr lang="en-US" dirty="0" smtClean="0"/>
              <a:t>6. Record data collected</a:t>
            </a:r>
          </a:p>
          <a:p>
            <a:pPr>
              <a:buNone/>
            </a:pPr>
            <a:r>
              <a:rPr lang="en-US" dirty="0" smtClean="0"/>
              <a:t>7. What happened?</a:t>
            </a:r>
          </a:p>
          <a:p>
            <a:pPr>
              <a:buNone/>
            </a:pPr>
            <a:r>
              <a:rPr lang="en-US" dirty="0" smtClean="0"/>
              <a:t>8. Which feeding method are you going to use?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“Practicing” the Scientific Method</a:t>
            </a:r>
            <a:endParaRPr lang="en-US" dirty="0"/>
          </a:p>
        </p:txBody>
      </p:sp>
      <p:sp>
        <p:nvSpPr>
          <p:cNvPr id="3" name="Content Placeholder 2"/>
          <p:cNvSpPr>
            <a:spLocks noGrp="1"/>
          </p:cNvSpPr>
          <p:nvPr>
            <p:ph idx="1"/>
          </p:nvPr>
        </p:nvSpPr>
        <p:spPr>
          <a:xfrm>
            <a:off x="685800" y="2971800"/>
            <a:ext cx="7772400" cy="3124200"/>
          </a:xfrm>
        </p:spPr>
        <p:txBody>
          <a:bodyPr/>
          <a:lstStyle/>
          <a:p>
            <a:r>
              <a:rPr lang="en-US" dirty="0" smtClean="0"/>
              <a:t>All kids questions are good questions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000" dirty="0" smtClean="0"/>
              <a:t>“Practicing” the Scientific Method -Probing Questions</a:t>
            </a:r>
            <a:endParaRPr lang="en-US" sz="4000" dirty="0"/>
          </a:p>
        </p:txBody>
      </p:sp>
      <p:sp>
        <p:nvSpPr>
          <p:cNvPr id="3" name="Content Placeholder 2"/>
          <p:cNvSpPr>
            <a:spLocks noGrp="1"/>
          </p:cNvSpPr>
          <p:nvPr>
            <p:ph idx="1"/>
          </p:nvPr>
        </p:nvSpPr>
        <p:spPr>
          <a:xfrm>
            <a:off x="1371600" y="2362200"/>
            <a:ext cx="7772400" cy="4114800"/>
          </a:xfrm>
        </p:spPr>
        <p:txBody>
          <a:bodyPr/>
          <a:lstStyle/>
          <a:p>
            <a:r>
              <a:rPr lang="en-US" dirty="0" smtClean="0"/>
              <a:t>SPAM Test</a:t>
            </a:r>
          </a:p>
          <a:p>
            <a:pPr lvl="1"/>
            <a:r>
              <a:rPr lang="en-US" dirty="0" smtClean="0"/>
              <a:t>Simple</a:t>
            </a:r>
          </a:p>
          <a:p>
            <a:pPr lvl="1"/>
            <a:r>
              <a:rPr lang="en-US" dirty="0" smtClean="0"/>
              <a:t>Practical</a:t>
            </a:r>
          </a:p>
          <a:p>
            <a:pPr lvl="1"/>
            <a:r>
              <a:rPr lang="en-US" dirty="0" smtClean="0"/>
              <a:t>Answerable</a:t>
            </a:r>
          </a:p>
          <a:p>
            <a:pPr lvl="1"/>
            <a:r>
              <a:rPr lang="en-US" dirty="0" smtClean="0"/>
              <a:t>Measurable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000" dirty="0" smtClean="0"/>
              <a:t>“Practicing” the Scientific Method -Probing Questions</a:t>
            </a:r>
            <a:endParaRPr lang="en-US" sz="4000" dirty="0"/>
          </a:p>
        </p:txBody>
      </p:sp>
      <p:sp>
        <p:nvSpPr>
          <p:cNvPr id="4" name="Content Placeholder 3"/>
          <p:cNvSpPr>
            <a:spLocks noGrp="1"/>
          </p:cNvSpPr>
          <p:nvPr>
            <p:ph idx="1"/>
          </p:nvPr>
        </p:nvSpPr>
        <p:spPr>
          <a:xfrm>
            <a:off x="685800" y="2514600"/>
            <a:ext cx="7772400" cy="3581400"/>
          </a:xfrm>
        </p:spPr>
        <p:txBody>
          <a:bodyPr/>
          <a:lstStyle/>
          <a:p>
            <a:r>
              <a:rPr lang="en-US" dirty="0" smtClean="0"/>
              <a:t>Researchable questions</a:t>
            </a:r>
          </a:p>
          <a:p>
            <a:r>
              <a:rPr lang="en-US" dirty="0" smtClean="0"/>
              <a:t>Experiment questions</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“Practicing” the Scientific Method -Probing Questions</a:t>
            </a:r>
            <a:endParaRPr lang="en-US" sz="4000" dirty="0"/>
          </a:p>
        </p:txBody>
      </p:sp>
      <p:sp>
        <p:nvSpPr>
          <p:cNvPr id="3" name="Content Placeholder 2"/>
          <p:cNvSpPr>
            <a:spLocks noGrp="1"/>
          </p:cNvSpPr>
          <p:nvPr>
            <p:ph idx="1"/>
          </p:nvPr>
        </p:nvSpPr>
        <p:spPr/>
        <p:txBody>
          <a:bodyPr/>
          <a:lstStyle/>
          <a:p>
            <a:r>
              <a:rPr lang="en-US" dirty="0" smtClean="0"/>
              <a:t>Helping the kids learn for themselves</a:t>
            </a:r>
          </a:p>
          <a:p>
            <a:r>
              <a:rPr lang="en-US" dirty="0" smtClean="0"/>
              <a:t>How..</a:t>
            </a:r>
          </a:p>
          <a:p>
            <a:r>
              <a:rPr lang="en-US" dirty="0" smtClean="0"/>
              <a:t>Why…</a:t>
            </a:r>
          </a:p>
          <a:p>
            <a:r>
              <a:rPr lang="en-US" dirty="0" smtClean="0"/>
              <a:t>What….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Use Science Experiments</a:t>
            </a:r>
            <a:endParaRPr lang="en-US" dirty="0"/>
          </a:p>
        </p:txBody>
      </p:sp>
      <p:sp>
        <p:nvSpPr>
          <p:cNvPr id="3" name="Content Placeholder 2"/>
          <p:cNvSpPr>
            <a:spLocks noGrp="1"/>
          </p:cNvSpPr>
          <p:nvPr>
            <p:ph idx="1"/>
          </p:nvPr>
        </p:nvSpPr>
        <p:spPr/>
        <p:txBody>
          <a:bodyPr/>
          <a:lstStyle/>
          <a:p>
            <a:r>
              <a:rPr lang="en-US" dirty="0" smtClean="0"/>
              <a:t>Individuals  </a:t>
            </a:r>
          </a:p>
          <a:p>
            <a:r>
              <a:rPr lang="en-US" dirty="0" smtClean="0"/>
              <a:t>Club Activity</a:t>
            </a:r>
          </a:p>
          <a:p>
            <a:r>
              <a:rPr lang="en-US" dirty="0" smtClean="0"/>
              <a:t>County or District Education Activity</a:t>
            </a:r>
          </a:p>
          <a:p>
            <a:r>
              <a:rPr lang="en-US" dirty="0" smtClean="0"/>
              <a:t>Shannon’s example- Demonstrations</a:t>
            </a:r>
          </a:p>
          <a:p>
            <a:r>
              <a:rPr lang="en-US" dirty="0" smtClean="0"/>
              <a:t>Cindy’s example- in newsletters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for Workshop</a:t>
            </a:r>
            <a:endParaRPr lang="en-US" dirty="0"/>
          </a:p>
        </p:txBody>
      </p:sp>
      <p:sp>
        <p:nvSpPr>
          <p:cNvPr id="3" name="Content Placeholder 2"/>
          <p:cNvSpPr>
            <a:spLocks noGrp="1"/>
          </p:cNvSpPr>
          <p:nvPr>
            <p:ph idx="1"/>
          </p:nvPr>
        </p:nvSpPr>
        <p:spPr/>
        <p:txBody>
          <a:bodyPr/>
          <a:lstStyle/>
          <a:p>
            <a:r>
              <a:rPr lang="en-US" dirty="0" smtClean="0"/>
              <a:t>What are </a:t>
            </a:r>
            <a:r>
              <a:rPr lang="en-US" dirty="0"/>
              <a:t>S</a:t>
            </a:r>
            <a:r>
              <a:rPr lang="en-US" dirty="0" smtClean="0"/>
              <a:t>cience skills</a:t>
            </a:r>
          </a:p>
          <a:p>
            <a:r>
              <a:rPr lang="en-US" dirty="0" smtClean="0"/>
              <a:t>Teaching Science skills</a:t>
            </a:r>
          </a:p>
          <a:p>
            <a:pPr lvl="1"/>
            <a:r>
              <a:rPr lang="en-US" dirty="0" smtClean="0"/>
              <a:t>Inquiry based teaching and learning </a:t>
            </a:r>
            <a:endParaRPr lang="en-US" dirty="0"/>
          </a:p>
          <a:p>
            <a:r>
              <a:rPr lang="en-US" dirty="0" smtClean="0"/>
              <a:t>Learn about the Scientific Method</a:t>
            </a:r>
          </a:p>
          <a:p>
            <a:r>
              <a:rPr lang="en-US" dirty="0" smtClean="0"/>
              <a:t>Take home example science experiments</a:t>
            </a:r>
          </a:p>
          <a:p>
            <a:r>
              <a:rPr lang="en-US" dirty="0" smtClean="0"/>
              <a:t>Challenge you to use and create more experiments.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will you apply what was taught today?</a:t>
            </a:r>
            <a:endParaRPr lang="en-US" dirty="0"/>
          </a:p>
        </p:txBody>
      </p:sp>
      <p:sp>
        <p:nvSpPr>
          <p:cNvPr id="3" name="Content Placeholder 2"/>
          <p:cNvSpPr>
            <a:spLocks noGrp="1"/>
          </p:cNvSpPr>
          <p:nvPr>
            <p:ph idx="1"/>
          </p:nvPr>
        </p:nvSpPr>
        <p:spPr/>
        <p:txBody>
          <a:bodyPr/>
          <a:lstStyle/>
          <a:p>
            <a:r>
              <a:rPr lang="en-US" dirty="0" smtClean="0"/>
              <a:t>We want to learn from you </a:t>
            </a:r>
          </a:p>
          <a:p>
            <a:r>
              <a:rPr lang="en-US" dirty="0" smtClean="0"/>
              <a:t>Tell us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ADG Experiment</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0292254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Challenge</a:t>
            </a:r>
            <a:endParaRPr lang="en-US" dirty="0"/>
          </a:p>
        </p:txBody>
      </p:sp>
      <p:sp>
        <p:nvSpPr>
          <p:cNvPr id="3" name="Content Placeholder 2"/>
          <p:cNvSpPr>
            <a:spLocks noGrp="1"/>
          </p:cNvSpPr>
          <p:nvPr>
            <p:ph idx="1"/>
          </p:nvPr>
        </p:nvSpPr>
        <p:spPr/>
        <p:txBody>
          <a:bodyPr/>
          <a:lstStyle/>
          <a:p>
            <a:r>
              <a:rPr lang="en-US" dirty="0" smtClean="0"/>
              <a:t>Create your own experiment </a:t>
            </a:r>
          </a:p>
          <a:p>
            <a:r>
              <a:rPr lang="en-US" dirty="0" smtClean="0"/>
              <a:t>Use the scientific method template provided</a:t>
            </a:r>
          </a:p>
          <a:p>
            <a:r>
              <a:rPr lang="en-US" dirty="0" smtClean="0"/>
              <a:t>Share it</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Science Experiment Template</a:t>
            </a:r>
          </a:p>
        </p:txBody>
      </p:sp>
      <p:sp>
        <p:nvSpPr>
          <p:cNvPr id="3" name="Content Placeholder 2"/>
          <p:cNvSpPr>
            <a:spLocks noGrp="1"/>
          </p:cNvSpPr>
          <p:nvPr>
            <p:ph idx="1"/>
          </p:nvPr>
        </p:nvSpPr>
        <p:spPr/>
        <p:txBody>
          <a:bodyPr/>
          <a:lstStyle/>
          <a:p>
            <a:r>
              <a:rPr lang="en-US" dirty="0"/>
              <a:t>Step 1 What do you know, look it up </a:t>
            </a:r>
          </a:p>
          <a:p>
            <a:r>
              <a:rPr lang="en-US" dirty="0"/>
              <a:t>Step  2 New situation, problem or questions has arrived</a:t>
            </a:r>
          </a:p>
          <a:p>
            <a:r>
              <a:rPr lang="en-US" dirty="0"/>
              <a:t>Step 3  Hypothesize</a:t>
            </a:r>
          </a:p>
          <a:p>
            <a:r>
              <a:rPr lang="en-US" dirty="0"/>
              <a:t>Step 4 Develop methods and get materials </a:t>
            </a:r>
          </a:p>
          <a:p>
            <a:r>
              <a:rPr lang="en-US" dirty="0"/>
              <a:t>Step 5 Do the experiment </a:t>
            </a:r>
          </a:p>
          <a:p>
            <a:endParaRPr lang="en-US" dirty="0"/>
          </a:p>
        </p:txBody>
      </p:sp>
    </p:spTree>
    <p:extLst>
      <p:ext uri="{BB962C8B-B14F-4D97-AF65-F5344CB8AC3E}">
        <p14:creationId xmlns:p14="http://schemas.microsoft.com/office/powerpoint/2010/main" val="20423294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for Workshop</a:t>
            </a:r>
            <a:endParaRPr lang="en-US" dirty="0"/>
          </a:p>
        </p:txBody>
      </p:sp>
      <p:sp>
        <p:nvSpPr>
          <p:cNvPr id="3" name="Content Placeholder 2"/>
          <p:cNvSpPr>
            <a:spLocks noGrp="1"/>
          </p:cNvSpPr>
          <p:nvPr>
            <p:ph idx="1"/>
          </p:nvPr>
        </p:nvSpPr>
        <p:spPr/>
        <p:txBody>
          <a:bodyPr/>
          <a:lstStyle/>
          <a:p>
            <a:r>
              <a:rPr lang="en-US" dirty="0" smtClean="0"/>
              <a:t>What are </a:t>
            </a:r>
            <a:r>
              <a:rPr lang="en-US" dirty="0"/>
              <a:t>S</a:t>
            </a:r>
            <a:r>
              <a:rPr lang="en-US" dirty="0" smtClean="0"/>
              <a:t>cience skills</a:t>
            </a:r>
          </a:p>
          <a:p>
            <a:r>
              <a:rPr lang="en-US" dirty="0" smtClean="0"/>
              <a:t>Teaching Science skills</a:t>
            </a:r>
          </a:p>
          <a:p>
            <a:pPr lvl="1"/>
            <a:r>
              <a:rPr lang="en-US" dirty="0" smtClean="0"/>
              <a:t>Inquiry based teaching and learning </a:t>
            </a:r>
            <a:endParaRPr lang="en-US" dirty="0"/>
          </a:p>
          <a:p>
            <a:r>
              <a:rPr lang="en-US" dirty="0" smtClean="0"/>
              <a:t>Learn about the Scientific Method</a:t>
            </a:r>
          </a:p>
          <a:p>
            <a:r>
              <a:rPr lang="en-US" dirty="0" smtClean="0"/>
              <a:t>Take home example science experiments</a:t>
            </a:r>
          </a:p>
          <a:p>
            <a:r>
              <a:rPr lang="en-US" dirty="0" smtClean="0"/>
              <a:t>Challenge you to use and create more experiments. </a:t>
            </a:r>
            <a:endParaRPr lang="en-US" dirty="0"/>
          </a:p>
        </p:txBody>
      </p:sp>
    </p:spTree>
    <p:extLst>
      <p:ext uri="{BB962C8B-B14F-4D97-AF65-F5344CB8AC3E}">
        <p14:creationId xmlns:p14="http://schemas.microsoft.com/office/powerpoint/2010/main" val="15395486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Science?</a:t>
            </a:r>
            <a:endParaRPr lang="en-US" dirty="0"/>
          </a:p>
        </p:txBody>
      </p:sp>
      <p:sp>
        <p:nvSpPr>
          <p:cNvPr id="3" name="Content Placeholder 2"/>
          <p:cNvSpPr>
            <a:spLocks noGrp="1"/>
          </p:cNvSpPr>
          <p:nvPr>
            <p:ph idx="1"/>
          </p:nvPr>
        </p:nvSpPr>
        <p:spPr/>
        <p:txBody>
          <a:bodyPr/>
          <a:lstStyle/>
          <a:p>
            <a:r>
              <a:rPr lang="en-US" dirty="0" smtClean="0">
                <a:solidFill>
                  <a:schemeClr val="tx1"/>
                </a:solidFill>
                <a:latin typeface="+mn-lt"/>
                <a:ea typeface="+mn-ea"/>
                <a:cs typeface="+mn-cs"/>
              </a:rPr>
              <a:t>Chemicals, elements, explosions </a:t>
            </a:r>
          </a:p>
          <a:p>
            <a:r>
              <a:rPr lang="en-US" dirty="0" smtClean="0">
                <a:solidFill>
                  <a:schemeClr val="tx1"/>
                </a:solidFill>
                <a:latin typeface="+mn-lt"/>
                <a:ea typeface="+mn-ea"/>
                <a:cs typeface="+mn-cs"/>
              </a:rPr>
              <a:t>Exploring</a:t>
            </a:r>
          </a:p>
          <a:p>
            <a:r>
              <a:rPr lang="en-US" dirty="0" smtClean="0"/>
              <a:t>Asking Questions   “Inquiry” </a:t>
            </a:r>
            <a:endParaRPr lang="en-US" dirty="0" smtClean="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Science Skills?</a:t>
            </a:r>
            <a:endParaRPr lang="en-US" dirty="0"/>
          </a:p>
        </p:txBody>
      </p:sp>
      <p:sp>
        <p:nvSpPr>
          <p:cNvPr id="3" name="Content Placeholder 2"/>
          <p:cNvSpPr>
            <a:spLocks noGrp="1"/>
          </p:cNvSpPr>
          <p:nvPr>
            <p:ph idx="1"/>
          </p:nvPr>
        </p:nvSpPr>
        <p:spPr/>
        <p:txBody>
          <a:bodyPr/>
          <a:lstStyle/>
          <a:p>
            <a:r>
              <a:rPr lang="en-US" dirty="0" smtClean="0"/>
              <a:t>Predict, hypothesize, evaluate, state a problem, test,  solve</a:t>
            </a:r>
          </a:p>
          <a:p>
            <a:r>
              <a:rPr lang="en-US" dirty="0" smtClean="0"/>
              <a:t>Measure, collect data, use tools, observe, communicate, organize, summarize, analyze, reason </a:t>
            </a:r>
          </a:p>
          <a:p>
            <a:r>
              <a:rPr lang="en-US" dirty="0" smtClean="0"/>
              <a:t>Graph, troubleshoot, redesign, compare </a:t>
            </a:r>
            <a:endParaRPr lang="en-US" dirty="0"/>
          </a:p>
        </p:txBody>
      </p:sp>
    </p:spTree>
    <p:extLst>
      <p:ext uri="{BB962C8B-B14F-4D97-AF65-F5344CB8AC3E}">
        <p14:creationId xmlns:p14="http://schemas.microsoft.com/office/powerpoint/2010/main" val="22502647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you </a:t>
            </a:r>
            <a:r>
              <a:rPr lang="en-US" dirty="0" smtClean="0"/>
              <a:t>teach science ?</a:t>
            </a:r>
            <a:endParaRPr lang="en-US" dirty="0"/>
          </a:p>
        </p:txBody>
      </p:sp>
      <p:sp>
        <p:nvSpPr>
          <p:cNvPr id="3" name="Content Placeholder 2"/>
          <p:cNvSpPr>
            <a:spLocks noGrp="1"/>
          </p:cNvSpPr>
          <p:nvPr>
            <p:ph idx="1"/>
          </p:nvPr>
        </p:nvSpPr>
        <p:spPr/>
        <p:txBody>
          <a:bodyPr/>
          <a:lstStyle/>
          <a:p>
            <a:r>
              <a:rPr lang="en-US" dirty="0" smtClean="0"/>
              <a:t>Lecture teaching: I going to tell you what </a:t>
            </a:r>
            <a:r>
              <a:rPr lang="en-US" dirty="0"/>
              <a:t>you feed your project.  </a:t>
            </a:r>
          </a:p>
          <a:p>
            <a:r>
              <a:rPr lang="en-US" dirty="0"/>
              <a:t>Inquiry based teaching:  Ask questions,  what are you feeding?  Why do you feed it that way?  What are </a:t>
            </a:r>
            <a:r>
              <a:rPr lang="en-US" dirty="0" smtClean="0"/>
              <a:t>other </a:t>
            </a:r>
            <a:r>
              <a:rPr lang="en-US" dirty="0"/>
              <a:t>ways to feed?  Other types of feeds.</a:t>
            </a:r>
          </a:p>
          <a:p>
            <a:endParaRPr lang="en-US" dirty="0"/>
          </a:p>
        </p:txBody>
      </p:sp>
    </p:spTree>
    <p:extLst>
      <p:ext uri="{BB962C8B-B14F-4D97-AF65-F5344CB8AC3E}">
        <p14:creationId xmlns:p14="http://schemas.microsoft.com/office/powerpoint/2010/main" val="31679179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Scientific Method</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solidFill>
                  <a:schemeClr val="tx1"/>
                </a:solidFill>
                <a:latin typeface="+mn-lt"/>
                <a:ea typeface="+mn-ea"/>
                <a:cs typeface="+mn-cs"/>
              </a:rPr>
              <a:t>There is something known out in the world; research a topic</a:t>
            </a:r>
          </a:p>
          <a:p>
            <a:pPr marL="514350" lvl="0" indent="-514350">
              <a:buFont typeface="+mj-lt"/>
              <a:buAutoNum type="arabicPeriod"/>
            </a:pPr>
            <a:r>
              <a:rPr lang="en-US" dirty="0" smtClean="0">
                <a:solidFill>
                  <a:schemeClr val="tx1"/>
                </a:solidFill>
                <a:latin typeface="+mn-lt"/>
                <a:ea typeface="+mn-ea"/>
                <a:cs typeface="+mn-cs"/>
              </a:rPr>
              <a:t>A question has arrived or a situation that is </a:t>
            </a:r>
            <a:r>
              <a:rPr lang="en-US" dirty="0" smtClean="0"/>
              <a:t>different </a:t>
            </a:r>
          </a:p>
          <a:p>
            <a:pPr marL="514350" lvl="0" indent="-514350">
              <a:buFont typeface="+mj-lt"/>
              <a:buAutoNum type="arabicPeriod"/>
            </a:pPr>
            <a:r>
              <a:rPr lang="en-US" dirty="0" smtClean="0"/>
              <a:t>Hypothesize, give a theory or guess what may happen </a:t>
            </a:r>
            <a:endParaRPr lang="en-US" sz="1200" dirty="0" smtClean="0">
              <a:solidFill>
                <a:schemeClr val="tx1"/>
              </a:solidFill>
              <a:latin typeface="+mn-lt"/>
              <a:ea typeface="+mn-ea"/>
              <a:cs typeface="+mn-cs"/>
            </a:endParaRPr>
          </a:p>
          <a:p>
            <a:pPr lvl="0">
              <a:buFont typeface="+mj-lt"/>
              <a:buAutoNum type="arabicPeriod"/>
            </a:pPr>
            <a:endParaRPr lang="en-US" sz="1200" dirty="0" smtClean="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Scientific Method</a:t>
            </a:r>
            <a:endParaRPr lang="en-US" dirty="0"/>
          </a:p>
        </p:txBody>
      </p:sp>
      <p:sp>
        <p:nvSpPr>
          <p:cNvPr id="3" name="Content Placeholder 2"/>
          <p:cNvSpPr>
            <a:spLocks noGrp="1"/>
          </p:cNvSpPr>
          <p:nvPr>
            <p:ph idx="1"/>
          </p:nvPr>
        </p:nvSpPr>
        <p:spPr/>
        <p:txBody>
          <a:bodyPr/>
          <a:lstStyle/>
          <a:p>
            <a:pPr lvl="0">
              <a:buNone/>
            </a:pPr>
            <a:r>
              <a:rPr lang="en-US" dirty="0" smtClean="0"/>
              <a:t>4.  Develop a method and collect the needed items to test the hypothesis </a:t>
            </a:r>
          </a:p>
          <a:p>
            <a:pPr lvl="1"/>
            <a:r>
              <a:rPr lang="en-US" sz="3200" dirty="0" smtClean="0"/>
              <a:t>In your methods, there is a control and variable.  In the control, nothing is changed. In the variable, one thing is</a:t>
            </a:r>
            <a:r>
              <a:rPr lang="en-US" sz="1400" dirty="0" smtClean="0"/>
              <a:t> </a:t>
            </a:r>
            <a:r>
              <a:rPr lang="en-US" sz="3200" dirty="0" smtClean="0"/>
              <a:t>different from the control.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Scientific Method</a:t>
            </a:r>
            <a:endParaRPr lang="en-US" dirty="0"/>
          </a:p>
        </p:txBody>
      </p:sp>
      <p:sp>
        <p:nvSpPr>
          <p:cNvPr id="3" name="Content Placeholder 2"/>
          <p:cNvSpPr>
            <a:spLocks noGrp="1"/>
          </p:cNvSpPr>
          <p:nvPr>
            <p:ph idx="1"/>
          </p:nvPr>
        </p:nvSpPr>
        <p:spPr/>
        <p:txBody>
          <a:bodyPr/>
          <a:lstStyle/>
          <a:p>
            <a:pPr lvl="0">
              <a:buNone/>
            </a:pPr>
            <a:r>
              <a:rPr lang="en-US" dirty="0" smtClean="0"/>
              <a:t>5. </a:t>
            </a:r>
            <a:r>
              <a:rPr lang="en-US" dirty="0" smtClean="0">
                <a:solidFill>
                  <a:schemeClr val="tx1"/>
                </a:solidFill>
                <a:latin typeface="+mn-lt"/>
                <a:ea typeface="+mn-ea"/>
                <a:cs typeface="+mn-cs"/>
              </a:rPr>
              <a:t>Do the experiment; </a:t>
            </a:r>
            <a:r>
              <a:rPr lang="en-US" dirty="0" smtClean="0"/>
              <a:t>Question; C</a:t>
            </a:r>
            <a:r>
              <a:rPr lang="en-US" dirty="0" smtClean="0">
                <a:solidFill>
                  <a:schemeClr val="tx1"/>
                </a:solidFill>
                <a:latin typeface="+mn-lt"/>
                <a:ea typeface="+mn-ea"/>
                <a:cs typeface="+mn-cs"/>
              </a:rPr>
              <a:t>hange the method and redo the experiment</a:t>
            </a:r>
          </a:p>
          <a:p>
            <a:pPr lvl="0">
              <a:buNone/>
            </a:pPr>
            <a:r>
              <a:rPr lang="en-US" dirty="0" smtClean="0"/>
              <a:t>6. Record any information and what was seen, smelled, heard, etc.  </a:t>
            </a:r>
          </a:p>
          <a:p>
            <a:pPr lvl="0">
              <a:buNone/>
            </a:pPr>
            <a:r>
              <a:rPr lang="en-US" dirty="0" smtClean="0"/>
              <a:t>7. Summarize and interpret what happened</a:t>
            </a:r>
          </a:p>
          <a:p>
            <a:pPr>
              <a:buNone/>
            </a:pPr>
            <a:r>
              <a:rPr lang="en-US" dirty="0" smtClean="0"/>
              <a:t>8. Apply what we learned</a:t>
            </a:r>
            <a:endParaRPr lang="en-US" dirty="0" smtClean="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grpSp>
        <p:nvGrpSpPr>
          <p:cNvPr id="3" name="Diagram 2"/>
          <p:cNvGrpSpPr>
            <a:grpSpLocks noChangeAspect="1"/>
          </p:cNvGrpSpPr>
          <p:nvPr/>
        </p:nvGrpSpPr>
        <p:grpSpPr bwMode="auto">
          <a:xfrm>
            <a:off x="2438401" y="1921709"/>
            <a:ext cx="4238624" cy="4135358"/>
            <a:chOff x="3413" y="10980"/>
            <a:chExt cx="4516" cy="4404"/>
          </a:xfrm>
        </p:grpSpPr>
        <p:sp>
          <p:nvSpPr>
            <p:cNvPr id="4" name="_s27652"/>
            <p:cNvSpPr>
              <a:spLocks noChangeArrowheads="1" noTextEdit="1"/>
            </p:cNvSpPr>
            <p:nvPr/>
          </p:nvSpPr>
          <p:spPr bwMode="auto">
            <a:xfrm>
              <a:off x="4878" y="10980"/>
              <a:ext cx="1586" cy="1586"/>
            </a:xfrm>
            <a:custGeom>
              <a:avLst/>
              <a:gdLst>
                <a:gd name="G0" fmla="+- -5636096 0 0"/>
                <a:gd name="G1" fmla="+- -6881280 0 0"/>
                <a:gd name="G2" fmla="+- -5636096 0 -6881280"/>
                <a:gd name="G3" fmla="+- 10800 0 0"/>
                <a:gd name="G4" fmla="+- 0 0 -5636096"/>
                <a:gd name="T0" fmla="*/ 360 256 1"/>
                <a:gd name="T1" fmla="*/ 0 256 1"/>
                <a:gd name="G5" fmla="+- G2 T0 T1"/>
                <a:gd name="G6" fmla="?: G2 G2 G5"/>
                <a:gd name="G7" fmla="+- 0 0 G6"/>
                <a:gd name="G8" fmla="+- 7200 0 0"/>
                <a:gd name="G9" fmla="+- 0 0 -6881280"/>
                <a:gd name="G10" fmla="+- 7200 0 2700"/>
                <a:gd name="G11" fmla="cos G10 -5636096"/>
                <a:gd name="G12" fmla="sin G10 -5636096"/>
                <a:gd name="G13" fmla="cos 13500 -5636096"/>
                <a:gd name="G14" fmla="sin 13500 -5636096"/>
                <a:gd name="G15" fmla="+- G11 10800 0"/>
                <a:gd name="G16" fmla="+- G12 10800 0"/>
                <a:gd name="G17" fmla="+- G13 10800 0"/>
                <a:gd name="G18" fmla="+- G14 10800 0"/>
                <a:gd name="G19" fmla="*/ 7200 1 2"/>
                <a:gd name="G20" fmla="+- G19 5400 0"/>
                <a:gd name="G21" fmla="cos G20 -5636096"/>
                <a:gd name="G22" fmla="sin G20 -5636096"/>
                <a:gd name="G23" fmla="+- G21 10800 0"/>
                <a:gd name="G24" fmla="+- G12 G23 G22"/>
                <a:gd name="G25" fmla="+- G22 G23 G11"/>
                <a:gd name="G26" fmla="cos 10800 -5636096"/>
                <a:gd name="G27" fmla="sin 10800 -5636096"/>
                <a:gd name="G28" fmla="cos 7200 -5636096"/>
                <a:gd name="G29" fmla="sin 7200 -5636096"/>
                <a:gd name="G30" fmla="+- G26 10800 0"/>
                <a:gd name="G31" fmla="+- G27 10800 0"/>
                <a:gd name="G32" fmla="+- G28 10800 0"/>
                <a:gd name="G33" fmla="+- G29 10800 0"/>
                <a:gd name="G34" fmla="+- G19 5400 0"/>
                <a:gd name="G35" fmla="cos G34 -6881280"/>
                <a:gd name="G36" fmla="sin G34 -6881280"/>
                <a:gd name="G37" fmla="+/ -6881280 -5636096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764 w 21600"/>
                <a:gd name="T5" fmla="*/ 49 h 21600"/>
                <a:gd name="T6" fmla="*/ 8470 w 21600"/>
                <a:gd name="T7" fmla="*/ 2106 h 21600"/>
                <a:gd name="T8" fmla="*/ 10109 w 21600"/>
                <a:gd name="T9" fmla="*/ 3633 h 21600"/>
                <a:gd name="T10" fmla="*/ 11741 w 21600"/>
                <a:gd name="T11" fmla="*/ -2668 h 21600"/>
                <a:gd name="T12" fmla="*/ 15916 w 21600"/>
                <a:gd name="T13" fmla="*/ 2135 h 21600"/>
                <a:gd name="T14" fmla="*/ 11113 w 21600"/>
                <a:gd name="T15" fmla="*/ 631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302" y="3617"/>
                  </a:moveTo>
                  <a:cubicBezTo>
                    <a:pt x="11135" y="3605"/>
                    <a:pt x="10967" y="3600"/>
                    <a:pt x="10800" y="3600"/>
                  </a:cubicBezTo>
                  <a:cubicBezTo>
                    <a:pt x="10170" y="3599"/>
                    <a:pt x="9544" y="3682"/>
                    <a:pt x="8936" y="3845"/>
                  </a:cubicBezTo>
                  <a:lnTo>
                    <a:pt x="8004" y="368"/>
                  </a:lnTo>
                  <a:cubicBezTo>
                    <a:pt x="8916" y="123"/>
                    <a:pt x="9856" y="-1"/>
                    <a:pt x="10800" y="0"/>
                  </a:cubicBezTo>
                  <a:cubicBezTo>
                    <a:pt x="11051" y="0"/>
                    <a:pt x="11302" y="8"/>
                    <a:pt x="11553" y="26"/>
                  </a:cubicBezTo>
                  <a:lnTo>
                    <a:pt x="11741" y="-2668"/>
                  </a:lnTo>
                  <a:lnTo>
                    <a:pt x="15916" y="2135"/>
                  </a:lnTo>
                  <a:lnTo>
                    <a:pt x="11113" y="6310"/>
                  </a:lnTo>
                  <a:lnTo>
                    <a:pt x="11302" y="3617"/>
                  </a:lnTo>
                  <a:close/>
                </a:path>
              </a:pathLst>
            </a:custGeom>
            <a:solidFill>
              <a:srgbClr val="9966FF"/>
            </a:solidFill>
            <a:ln w="28575">
              <a:solidFill>
                <a:srgbClr val="5F0FFF"/>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5" name="_s27653"/>
            <p:cNvSpPr>
              <a:spLocks noChangeArrowheads="1" noTextEdit="1"/>
            </p:cNvSpPr>
            <p:nvPr/>
          </p:nvSpPr>
          <p:spPr bwMode="auto">
            <a:xfrm rot="2700000">
              <a:off x="5875" y="11392"/>
              <a:ext cx="1586" cy="1586"/>
            </a:xfrm>
            <a:custGeom>
              <a:avLst/>
              <a:gdLst>
                <a:gd name="G0" fmla="+- -5636096 0 0"/>
                <a:gd name="G1" fmla="+- -6881280 0 0"/>
                <a:gd name="G2" fmla="+- -5636096 0 -6881280"/>
                <a:gd name="G3" fmla="+- 10800 0 0"/>
                <a:gd name="G4" fmla="+- 0 0 -5636096"/>
                <a:gd name="T0" fmla="*/ 360 256 1"/>
                <a:gd name="T1" fmla="*/ 0 256 1"/>
                <a:gd name="G5" fmla="+- G2 T0 T1"/>
                <a:gd name="G6" fmla="?: G2 G2 G5"/>
                <a:gd name="G7" fmla="+- 0 0 G6"/>
                <a:gd name="G8" fmla="+- 7200 0 0"/>
                <a:gd name="G9" fmla="+- 0 0 -6881280"/>
                <a:gd name="G10" fmla="+- 7200 0 2700"/>
                <a:gd name="G11" fmla="cos G10 -5636096"/>
                <a:gd name="G12" fmla="sin G10 -5636096"/>
                <a:gd name="G13" fmla="cos 13500 -5636096"/>
                <a:gd name="G14" fmla="sin 13500 -5636096"/>
                <a:gd name="G15" fmla="+- G11 10800 0"/>
                <a:gd name="G16" fmla="+- G12 10800 0"/>
                <a:gd name="G17" fmla="+- G13 10800 0"/>
                <a:gd name="G18" fmla="+- G14 10800 0"/>
                <a:gd name="G19" fmla="*/ 7200 1 2"/>
                <a:gd name="G20" fmla="+- G19 5400 0"/>
                <a:gd name="G21" fmla="cos G20 -5636096"/>
                <a:gd name="G22" fmla="sin G20 -5636096"/>
                <a:gd name="G23" fmla="+- G21 10800 0"/>
                <a:gd name="G24" fmla="+- G12 G23 G22"/>
                <a:gd name="G25" fmla="+- G22 G23 G11"/>
                <a:gd name="G26" fmla="cos 10800 -5636096"/>
                <a:gd name="G27" fmla="sin 10800 -5636096"/>
                <a:gd name="G28" fmla="cos 7200 -5636096"/>
                <a:gd name="G29" fmla="sin 7200 -5636096"/>
                <a:gd name="G30" fmla="+- G26 10800 0"/>
                <a:gd name="G31" fmla="+- G27 10800 0"/>
                <a:gd name="G32" fmla="+- G28 10800 0"/>
                <a:gd name="G33" fmla="+- G29 10800 0"/>
                <a:gd name="G34" fmla="+- G19 5400 0"/>
                <a:gd name="G35" fmla="cos G34 -6881280"/>
                <a:gd name="G36" fmla="sin G34 -6881280"/>
                <a:gd name="G37" fmla="+/ -6881280 -5636096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764 w 21600"/>
                <a:gd name="T5" fmla="*/ 49 h 21600"/>
                <a:gd name="T6" fmla="*/ 8470 w 21600"/>
                <a:gd name="T7" fmla="*/ 2106 h 21600"/>
                <a:gd name="T8" fmla="*/ 10109 w 21600"/>
                <a:gd name="T9" fmla="*/ 3633 h 21600"/>
                <a:gd name="T10" fmla="*/ 11741 w 21600"/>
                <a:gd name="T11" fmla="*/ -2668 h 21600"/>
                <a:gd name="T12" fmla="*/ 15916 w 21600"/>
                <a:gd name="T13" fmla="*/ 2135 h 21600"/>
                <a:gd name="T14" fmla="*/ 11113 w 21600"/>
                <a:gd name="T15" fmla="*/ 631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302" y="3617"/>
                  </a:moveTo>
                  <a:cubicBezTo>
                    <a:pt x="11135" y="3605"/>
                    <a:pt x="10967" y="3600"/>
                    <a:pt x="10800" y="3600"/>
                  </a:cubicBezTo>
                  <a:cubicBezTo>
                    <a:pt x="10170" y="3599"/>
                    <a:pt x="9544" y="3682"/>
                    <a:pt x="8936" y="3845"/>
                  </a:cubicBezTo>
                  <a:lnTo>
                    <a:pt x="8004" y="368"/>
                  </a:lnTo>
                  <a:cubicBezTo>
                    <a:pt x="8916" y="123"/>
                    <a:pt x="9856" y="-1"/>
                    <a:pt x="10800" y="0"/>
                  </a:cubicBezTo>
                  <a:cubicBezTo>
                    <a:pt x="11051" y="0"/>
                    <a:pt x="11302" y="8"/>
                    <a:pt x="11553" y="26"/>
                  </a:cubicBezTo>
                  <a:lnTo>
                    <a:pt x="11741" y="-2668"/>
                  </a:lnTo>
                  <a:lnTo>
                    <a:pt x="15916" y="2135"/>
                  </a:lnTo>
                  <a:lnTo>
                    <a:pt x="11113" y="6310"/>
                  </a:lnTo>
                  <a:lnTo>
                    <a:pt x="11302" y="3617"/>
                  </a:lnTo>
                  <a:close/>
                </a:path>
              </a:pathLst>
            </a:custGeom>
            <a:solidFill>
              <a:srgbClr val="F1FD09"/>
            </a:solidFill>
            <a:ln w="28575">
              <a:solidFill>
                <a:srgbClr val="CAD402"/>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6" name="_s27654"/>
            <p:cNvSpPr>
              <a:spLocks noChangeArrowheads="1" noTextEdit="1"/>
            </p:cNvSpPr>
            <p:nvPr/>
          </p:nvSpPr>
          <p:spPr bwMode="auto">
            <a:xfrm rot="5400000">
              <a:off x="6288" y="12389"/>
              <a:ext cx="1586" cy="1586"/>
            </a:xfrm>
            <a:custGeom>
              <a:avLst/>
              <a:gdLst>
                <a:gd name="G0" fmla="+- -5636096 0 0"/>
                <a:gd name="G1" fmla="+- -6881280 0 0"/>
                <a:gd name="G2" fmla="+- -5636096 0 -6881280"/>
                <a:gd name="G3" fmla="+- 10800 0 0"/>
                <a:gd name="G4" fmla="+- 0 0 -5636096"/>
                <a:gd name="T0" fmla="*/ 360 256 1"/>
                <a:gd name="T1" fmla="*/ 0 256 1"/>
                <a:gd name="G5" fmla="+- G2 T0 T1"/>
                <a:gd name="G6" fmla="?: G2 G2 G5"/>
                <a:gd name="G7" fmla="+- 0 0 G6"/>
                <a:gd name="G8" fmla="+- 7200 0 0"/>
                <a:gd name="G9" fmla="+- 0 0 -6881280"/>
                <a:gd name="G10" fmla="+- 7200 0 2700"/>
                <a:gd name="G11" fmla="cos G10 -5636096"/>
                <a:gd name="G12" fmla="sin G10 -5636096"/>
                <a:gd name="G13" fmla="cos 13500 -5636096"/>
                <a:gd name="G14" fmla="sin 13500 -5636096"/>
                <a:gd name="G15" fmla="+- G11 10800 0"/>
                <a:gd name="G16" fmla="+- G12 10800 0"/>
                <a:gd name="G17" fmla="+- G13 10800 0"/>
                <a:gd name="G18" fmla="+- G14 10800 0"/>
                <a:gd name="G19" fmla="*/ 7200 1 2"/>
                <a:gd name="G20" fmla="+- G19 5400 0"/>
                <a:gd name="G21" fmla="cos G20 -5636096"/>
                <a:gd name="G22" fmla="sin G20 -5636096"/>
                <a:gd name="G23" fmla="+- G21 10800 0"/>
                <a:gd name="G24" fmla="+- G12 G23 G22"/>
                <a:gd name="G25" fmla="+- G22 G23 G11"/>
                <a:gd name="G26" fmla="cos 10800 -5636096"/>
                <a:gd name="G27" fmla="sin 10800 -5636096"/>
                <a:gd name="G28" fmla="cos 7200 -5636096"/>
                <a:gd name="G29" fmla="sin 7200 -5636096"/>
                <a:gd name="G30" fmla="+- G26 10800 0"/>
                <a:gd name="G31" fmla="+- G27 10800 0"/>
                <a:gd name="G32" fmla="+- G28 10800 0"/>
                <a:gd name="G33" fmla="+- G29 10800 0"/>
                <a:gd name="G34" fmla="+- G19 5400 0"/>
                <a:gd name="G35" fmla="cos G34 -6881280"/>
                <a:gd name="G36" fmla="sin G34 -6881280"/>
                <a:gd name="G37" fmla="+/ -6881280 -5636096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764 w 21600"/>
                <a:gd name="T5" fmla="*/ 49 h 21600"/>
                <a:gd name="T6" fmla="*/ 8470 w 21600"/>
                <a:gd name="T7" fmla="*/ 2106 h 21600"/>
                <a:gd name="T8" fmla="*/ 10109 w 21600"/>
                <a:gd name="T9" fmla="*/ 3633 h 21600"/>
                <a:gd name="T10" fmla="*/ 11741 w 21600"/>
                <a:gd name="T11" fmla="*/ -2668 h 21600"/>
                <a:gd name="T12" fmla="*/ 15916 w 21600"/>
                <a:gd name="T13" fmla="*/ 2135 h 21600"/>
                <a:gd name="T14" fmla="*/ 11113 w 21600"/>
                <a:gd name="T15" fmla="*/ 631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302" y="3617"/>
                  </a:moveTo>
                  <a:cubicBezTo>
                    <a:pt x="11135" y="3605"/>
                    <a:pt x="10967" y="3600"/>
                    <a:pt x="10800" y="3600"/>
                  </a:cubicBezTo>
                  <a:cubicBezTo>
                    <a:pt x="10170" y="3599"/>
                    <a:pt x="9544" y="3682"/>
                    <a:pt x="8936" y="3845"/>
                  </a:cubicBezTo>
                  <a:lnTo>
                    <a:pt x="8004" y="368"/>
                  </a:lnTo>
                  <a:cubicBezTo>
                    <a:pt x="8916" y="123"/>
                    <a:pt x="9856" y="-1"/>
                    <a:pt x="10800" y="0"/>
                  </a:cubicBezTo>
                  <a:cubicBezTo>
                    <a:pt x="11051" y="0"/>
                    <a:pt x="11302" y="8"/>
                    <a:pt x="11553" y="26"/>
                  </a:cubicBezTo>
                  <a:lnTo>
                    <a:pt x="11741" y="-2668"/>
                  </a:lnTo>
                  <a:lnTo>
                    <a:pt x="15916" y="2135"/>
                  </a:lnTo>
                  <a:lnTo>
                    <a:pt x="11113" y="6310"/>
                  </a:lnTo>
                  <a:lnTo>
                    <a:pt x="11302" y="3617"/>
                  </a:lnTo>
                  <a:close/>
                </a:path>
              </a:pathLst>
            </a:custGeom>
            <a:solidFill>
              <a:srgbClr val="0399FF"/>
            </a:solidFill>
            <a:ln w="28575">
              <a:solidFill>
                <a:srgbClr val="4B595B"/>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7" name="_s27655"/>
            <p:cNvSpPr>
              <a:spLocks noChangeArrowheads="1" noTextEdit="1"/>
            </p:cNvSpPr>
            <p:nvPr/>
          </p:nvSpPr>
          <p:spPr bwMode="auto">
            <a:xfrm rot="8100000">
              <a:off x="5875" y="13386"/>
              <a:ext cx="1586" cy="1586"/>
            </a:xfrm>
            <a:custGeom>
              <a:avLst/>
              <a:gdLst>
                <a:gd name="G0" fmla="+- -5636096 0 0"/>
                <a:gd name="G1" fmla="+- -6881280 0 0"/>
                <a:gd name="G2" fmla="+- -5636096 0 -6881280"/>
                <a:gd name="G3" fmla="+- 10800 0 0"/>
                <a:gd name="G4" fmla="+- 0 0 -5636096"/>
                <a:gd name="T0" fmla="*/ 360 256 1"/>
                <a:gd name="T1" fmla="*/ 0 256 1"/>
                <a:gd name="G5" fmla="+- G2 T0 T1"/>
                <a:gd name="G6" fmla="?: G2 G2 G5"/>
                <a:gd name="G7" fmla="+- 0 0 G6"/>
                <a:gd name="G8" fmla="+- 7200 0 0"/>
                <a:gd name="G9" fmla="+- 0 0 -6881280"/>
                <a:gd name="G10" fmla="+- 7200 0 2700"/>
                <a:gd name="G11" fmla="cos G10 -5636096"/>
                <a:gd name="G12" fmla="sin G10 -5636096"/>
                <a:gd name="G13" fmla="cos 13500 -5636096"/>
                <a:gd name="G14" fmla="sin 13500 -5636096"/>
                <a:gd name="G15" fmla="+- G11 10800 0"/>
                <a:gd name="G16" fmla="+- G12 10800 0"/>
                <a:gd name="G17" fmla="+- G13 10800 0"/>
                <a:gd name="G18" fmla="+- G14 10800 0"/>
                <a:gd name="G19" fmla="*/ 7200 1 2"/>
                <a:gd name="G20" fmla="+- G19 5400 0"/>
                <a:gd name="G21" fmla="cos G20 -5636096"/>
                <a:gd name="G22" fmla="sin G20 -5636096"/>
                <a:gd name="G23" fmla="+- G21 10800 0"/>
                <a:gd name="G24" fmla="+- G12 G23 G22"/>
                <a:gd name="G25" fmla="+- G22 G23 G11"/>
                <a:gd name="G26" fmla="cos 10800 -5636096"/>
                <a:gd name="G27" fmla="sin 10800 -5636096"/>
                <a:gd name="G28" fmla="cos 7200 -5636096"/>
                <a:gd name="G29" fmla="sin 7200 -5636096"/>
                <a:gd name="G30" fmla="+- G26 10800 0"/>
                <a:gd name="G31" fmla="+- G27 10800 0"/>
                <a:gd name="G32" fmla="+- G28 10800 0"/>
                <a:gd name="G33" fmla="+- G29 10800 0"/>
                <a:gd name="G34" fmla="+- G19 5400 0"/>
                <a:gd name="G35" fmla="cos G34 -6881280"/>
                <a:gd name="G36" fmla="sin G34 -6881280"/>
                <a:gd name="G37" fmla="+/ -6881280 -5636096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764 w 21600"/>
                <a:gd name="T5" fmla="*/ 49 h 21600"/>
                <a:gd name="T6" fmla="*/ 8470 w 21600"/>
                <a:gd name="T7" fmla="*/ 2106 h 21600"/>
                <a:gd name="T8" fmla="*/ 10109 w 21600"/>
                <a:gd name="T9" fmla="*/ 3633 h 21600"/>
                <a:gd name="T10" fmla="*/ 11741 w 21600"/>
                <a:gd name="T11" fmla="*/ -2668 h 21600"/>
                <a:gd name="T12" fmla="*/ 15916 w 21600"/>
                <a:gd name="T13" fmla="*/ 2135 h 21600"/>
                <a:gd name="T14" fmla="*/ 11113 w 21600"/>
                <a:gd name="T15" fmla="*/ 631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302" y="3617"/>
                  </a:moveTo>
                  <a:cubicBezTo>
                    <a:pt x="11135" y="3605"/>
                    <a:pt x="10967" y="3600"/>
                    <a:pt x="10800" y="3600"/>
                  </a:cubicBezTo>
                  <a:cubicBezTo>
                    <a:pt x="10170" y="3599"/>
                    <a:pt x="9544" y="3682"/>
                    <a:pt x="8936" y="3845"/>
                  </a:cubicBezTo>
                  <a:lnTo>
                    <a:pt x="8004" y="368"/>
                  </a:lnTo>
                  <a:cubicBezTo>
                    <a:pt x="8916" y="123"/>
                    <a:pt x="9856" y="-1"/>
                    <a:pt x="10800" y="0"/>
                  </a:cubicBezTo>
                  <a:cubicBezTo>
                    <a:pt x="11051" y="0"/>
                    <a:pt x="11302" y="8"/>
                    <a:pt x="11553" y="26"/>
                  </a:cubicBezTo>
                  <a:lnTo>
                    <a:pt x="11741" y="-2668"/>
                  </a:lnTo>
                  <a:lnTo>
                    <a:pt x="15916" y="2135"/>
                  </a:lnTo>
                  <a:lnTo>
                    <a:pt x="11113" y="6310"/>
                  </a:lnTo>
                  <a:lnTo>
                    <a:pt x="11302" y="3617"/>
                  </a:lnTo>
                  <a:close/>
                </a:path>
              </a:pathLst>
            </a:custGeom>
            <a:solidFill>
              <a:srgbClr val="FF00FF"/>
            </a:solidFill>
            <a:ln w="28575">
              <a:solidFill>
                <a:srgbClr val="CA00CA"/>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8" name="_s27656"/>
            <p:cNvSpPr>
              <a:spLocks noChangeArrowheads="1" noTextEdit="1"/>
            </p:cNvSpPr>
            <p:nvPr/>
          </p:nvSpPr>
          <p:spPr bwMode="auto">
            <a:xfrm rot="10800000">
              <a:off x="4878" y="13799"/>
              <a:ext cx="1586" cy="1586"/>
            </a:xfrm>
            <a:custGeom>
              <a:avLst/>
              <a:gdLst>
                <a:gd name="G0" fmla="+- -5636096 0 0"/>
                <a:gd name="G1" fmla="+- -6881280 0 0"/>
                <a:gd name="G2" fmla="+- -5636096 0 -6881280"/>
                <a:gd name="G3" fmla="+- 10800 0 0"/>
                <a:gd name="G4" fmla="+- 0 0 -5636096"/>
                <a:gd name="T0" fmla="*/ 360 256 1"/>
                <a:gd name="T1" fmla="*/ 0 256 1"/>
                <a:gd name="G5" fmla="+- G2 T0 T1"/>
                <a:gd name="G6" fmla="?: G2 G2 G5"/>
                <a:gd name="G7" fmla="+- 0 0 G6"/>
                <a:gd name="G8" fmla="+- 7200 0 0"/>
                <a:gd name="G9" fmla="+- 0 0 -6881280"/>
                <a:gd name="G10" fmla="+- 7200 0 2700"/>
                <a:gd name="G11" fmla="cos G10 -5636096"/>
                <a:gd name="G12" fmla="sin G10 -5636096"/>
                <a:gd name="G13" fmla="cos 13500 -5636096"/>
                <a:gd name="G14" fmla="sin 13500 -5636096"/>
                <a:gd name="G15" fmla="+- G11 10800 0"/>
                <a:gd name="G16" fmla="+- G12 10800 0"/>
                <a:gd name="G17" fmla="+- G13 10800 0"/>
                <a:gd name="G18" fmla="+- G14 10800 0"/>
                <a:gd name="G19" fmla="*/ 7200 1 2"/>
                <a:gd name="G20" fmla="+- G19 5400 0"/>
                <a:gd name="G21" fmla="cos G20 -5636096"/>
                <a:gd name="G22" fmla="sin G20 -5636096"/>
                <a:gd name="G23" fmla="+- G21 10800 0"/>
                <a:gd name="G24" fmla="+- G12 G23 G22"/>
                <a:gd name="G25" fmla="+- G22 G23 G11"/>
                <a:gd name="G26" fmla="cos 10800 -5636096"/>
                <a:gd name="G27" fmla="sin 10800 -5636096"/>
                <a:gd name="G28" fmla="cos 7200 -5636096"/>
                <a:gd name="G29" fmla="sin 7200 -5636096"/>
                <a:gd name="G30" fmla="+- G26 10800 0"/>
                <a:gd name="G31" fmla="+- G27 10800 0"/>
                <a:gd name="G32" fmla="+- G28 10800 0"/>
                <a:gd name="G33" fmla="+- G29 10800 0"/>
                <a:gd name="G34" fmla="+- G19 5400 0"/>
                <a:gd name="G35" fmla="cos G34 -6881280"/>
                <a:gd name="G36" fmla="sin G34 -6881280"/>
                <a:gd name="G37" fmla="+/ -6881280 -5636096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764 w 21600"/>
                <a:gd name="T5" fmla="*/ 49 h 21600"/>
                <a:gd name="T6" fmla="*/ 8470 w 21600"/>
                <a:gd name="T7" fmla="*/ 2106 h 21600"/>
                <a:gd name="T8" fmla="*/ 10109 w 21600"/>
                <a:gd name="T9" fmla="*/ 3633 h 21600"/>
                <a:gd name="T10" fmla="*/ 11741 w 21600"/>
                <a:gd name="T11" fmla="*/ -2668 h 21600"/>
                <a:gd name="T12" fmla="*/ 15916 w 21600"/>
                <a:gd name="T13" fmla="*/ 2135 h 21600"/>
                <a:gd name="T14" fmla="*/ 11113 w 21600"/>
                <a:gd name="T15" fmla="*/ 631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302" y="3617"/>
                  </a:moveTo>
                  <a:cubicBezTo>
                    <a:pt x="11135" y="3605"/>
                    <a:pt x="10967" y="3600"/>
                    <a:pt x="10800" y="3600"/>
                  </a:cubicBezTo>
                  <a:cubicBezTo>
                    <a:pt x="10170" y="3599"/>
                    <a:pt x="9544" y="3682"/>
                    <a:pt x="8936" y="3845"/>
                  </a:cubicBezTo>
                  <a:lnTo>
                    <a:pt x="8004" y="368"/>
                  </a:lnTo>
                  <a:cubicBezTo>
                    <a:pt x="8916" y="123"/>
                    <a:pt x="9856" y="-1"/>
                    <a:pt x="10800" y="0"/>
                  </a:cubicBezTo>
                  <a:cubicBezTo>
                    <a:pt x="11051" y="0"/>
                    <a:pt x="11302" y="8"/>
                    <a:pt x="11553" y="26"/>
                  </a:cubicBezTo>
                  <a:lnTo>
                    <a:pt x="11741" y="-2668"/>
                  </a:lnTo>
                  <a:lnTo>
                    <a:pt x="15916" y="2135"/>
                  </a:lnTo>
                  <a:lnTo>
                    <a:pt x="11113" y="6310"/>
                  </a:lnTo>
                  <a:lnTo>
                    <a:pt x="11302" y="3617"/>
                  </a:lnTo>
                  <a:close/>
                </a:path>
              </a:pathLst>
            </a:custGeom>
            <a:solidFill>
              <a:srgbClr val="01BD0A"/>
            </a:solidFill>
            <a:ln w="28575">
              <a:solidFill>
                <a:srgbClr val="019308"/>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9" name="_s27657"/>
            <p:cNvSpPr>
              <a:spLocks noChangeArrowheads="1" noTextEdit="1"/>
            </p:cNvSpPr>
            <p:nvPr/>
          </p:nvSpPr>
          <p:spPr bwMode="auto">
            <a:xfrm rot="13500000">
              <a:off x="3881" y="13386"/>
              <a:ext cx="1586" cy="1586"/>
            </a:xfrm>
            <a:custGeom>
              <a:avLst/>
              <a:gdLst>
                <a:gd name="G0" fmla="+- -5636096 0 0"/>
                <a:gd name="G1" fmla="+- -6881280 0 0"/>
                <a:gd name="G2" fmla="+- -5636096 0 -6881280"/>
                <a:gd name="G3" fmla="+- 10800 0 0"/>
                <a:gd name="G4" fmla="+- 0 0 -5636096"/>
                <a:gd name="T0" fmla="*/ 360 256 1"/>
                <a:gd name="T1" fmla="*/ 0 256 1"/>
                <a:gd name="G5" fmla="+- G2 T0 T1"/>
                <a:gd name="G6" fmla="?: G2 G2 G5"/>
                <a:gd name="G7" fmla="+- 0 0 G6"/>
                <a:gd name="G8" fmla="+- 7200 0 0"/>
                <a:gd name="G9" fmla="+- 0 0 -6881280"/>
                <a:gd name="G10" fmla="+- 7200 0 2700"/>
                <a:gd name="G11" fmla="cos G10 -5636096"/>
                <a:gd name="G12" fmla="sin G10 -5636096"/>
                <a:gd name="G13" fmla="cos 13500 -5636096"/>
                <a:gd name="G14" fmla="sin 13500 -5636096"/>
                <a:gd name="G15" fmla="+- G11 10800 0"/>
                <a:gd name="G16" fmla="+- G12 10800 0"/>
                <a:gd name="G17" fmla="+- G13 10800 0"/>
                <a:gd name="G18" fmla="+- G14 10800 0"/>
                <a:gd name="G19" fmla="*/ 7200 1 2"/>
                <a:gd name="G20" fmla="+- G19 5400 0"/>
                <a:gd name="G21" fmla="cos G20 -5636096"/>
                <a:gd name="G22" fmla="sin G20 -5636096"/>
                <a:gd name="G23" fmla="+- G21 10800 0"/>
                <a:gd name="G24" fmla="+- G12 G23 G22"/>
                <a:gd name="G25" fmla="+- G22 G23 G11"/>
                <a:gd name="G26" fmla="cos 10800 -5636096"/>
                <a:gd name="G27" fmla="sin 10800 -5636096"/>
                <a:gd name="G28" fmla="cos 7200 -5636096"/>
                <a:gd name="G29" fmla="sin 7200 -5636096"/>
                <a:gd name="G30" fmla="+- G26 10800 0"/>
                <a:gd name="G31" fmla="+- G27 10800 0"/>
                <a:gd name="G32" fmla="+- G28 10800 0"/>
                <a:gd name="G33" fmla="+- G29 10800 0"/>
                <a:gd name="G34" fmla="+- G19 5400 0"/>
                <a:gd name="G35" fmla="cos G34 -6881280"/>
                <a:gd name="G36" fmla="sin G34 -6881280"/>
                <a:gd name="G37" fmla="+/ -6881280 -5636096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764 w 21600"/>
                <a:gd name="T5" fmla="*/ 49 h 21600"/>
                <a:gd name="T6" fmla="*/ 8470 w 21600"/>
                <a:gd name="T7" fmla="*/ 2106 h 21600"/>
                <a:gd name="T8" fmla="*/ 10109 w 21600"/>
                <a:gd name="T9" fmla="*/ 3633 h 21600"/>
                <a:gd name="T10" fmla="*/ 11741 w 21600"/>
                <a:gd name="T11" fmla="*/ -2668 h 21600"/>
                <a:gd name="T12" fmla="*/ 15916 w 21600"/>
                <a:gd name="T13" fmla="*/ 2135 h 21600"/>
                <a:gd name="T14" fmla="*/ 11113 w 21600"/>
                <a:gd name="T15" fmla="*/ 631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302" y="3617"/>
                  </a:moveTo>
                  <a:cubicBezTo>
                    <a:pt x="11135" y="3605"/>
                    <a:pt x="10967" y="3600"/>
                    <a:pt x="10800" y="3600"/>
                  </a:cubicBezTo>
                  <a:cubicBezTo>
                    <a:pt x="10170" y="3599"/>
                    <a:pt x="9544" y="3682"/>
                    <a:pt x="8936" y="3845"/>
                  </a:cubicBezTo>
                  <a:lnTo>
                    <a:pt x="8004" y="368"/>
                  </a:lnTo>
                  <a:cubicBezTo>
                    <a:pt x="8916" y="123"/>
                    <a:pt x="9856" y="-1"/>
                    <a:pt x="10800" y="0"/>
                  </a:cubicBezTo>
                  <a:cubicBezTo>
                    <a:pt x="11051" y="0"/>
                    <a:pt x="11302" y="8"/>
                    <a:pt x="11553" y="26"/>
                  </a:cubicBezTo>
                  <a:lnTo>
                    <a:pt x="11741" y="-2668"/>
                  </a:lnTo>
                  <a:lnTo>
                    <a:pt x="15916" y="2135"/>
                  </a:lnTo>
                  <a:lnTo>
                    <a:pt x="11113" y="6310"/>
                  </a:lnTo>
                  <a:lnTo>
                    <a:pt x="11302" y="3617"/>
                  </a:lnTo>
                  <a:close/>
                </a:path>
              </a:pathLst>
            </a:custGeom>
            <a:solidFill>
              <a:srgbClr val="FF0000"/>
            </a:solidFill>
            <a:ln w="28575">
              <a:solidFill>
                <a:srgbClr val="BE0000"/>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10" name="_s27658"/>
            <p:cNvSpPr>
              <a:spLocks noChangeArrowheads="1" noTextEdit="1"/>
            </p:cNvSpPr>
            <p:nvPr/>
          </p:nvSpPr>
          <p:spPr bwMode="auto">
            <a:xfrm rot="16200000">
              <a:off x="3468" y="12389"/>
              <a:ext cx="1586" cy="1586"/>
            </a:xfrm>
            <a:custGeom>
              <a:avLst/>
              <a:gdLst>
                <a:gd name="G0" fmla="+- -5636096 0 0"/>
                <a:gd name="G1" fmla="+- -6881280 0 0"/>
                <a:gd name="G2" fmla="+- -5636096 0 -6881280"/>
                <a:gd name="G3" fmla="+- 10800 0 0"/>
                <a:gd name="G4" fmla="+- 0 0 -5636096"/>
                <a:gd name="T0" fmla="*/ 360 256 1"/>
                <a:gd name="T1" fmla="*/ 0 256 1"/>
                <a:gd name="G5" fmla="+- G2 T0 T1"/>
                <a:gd name="G6" fmla="?: G2 G2 G5"/>
                <a:gd name="G7" fmla="+- 0 0 G6"/>
                <a:gd name="G8" fmla="+- 7200 0 0"/>
                <a:gd name="G9" fmla="+- 0 0 -6881280"/>
                <a:gd name="G10" fmla="+- 7200 0 2700"/>
                <a:gd name="G11" fmla="cos G10 -5636096"/>
                <a:gd name="G12" fmla="sin G10 -5636096"/>
                <a:gd name="G13" fmla="cos 13500 -5636096"/>
                <a:gd name="G14" fmla="sin 13500 -5636096"/>
                <a:gd name="G15" fmla="+- G11 10800 0"/>
                <a:gd name="G16" fmla="+- G12 10800 0"/>
                <a:gd name="G17" fmla="+- G13 10800 0"/>
                <a:gd name="G18" fmla="+- G14 10800 0"/>
                <a:gd name="G19" fmla="*/ 7200 1 2"/>
                <a:gd name="G20" fmla="+- G19 5400 0"/>
                <a:gd name="G21" fmla="cos G20 -5636096"/>
                <a:gd name="G22" fmla="sin G20 -5636096"/>
                <a:gd name="G23" fmla="+- G21 10800 0"/>
                <a:gd name="G24" fmla="+- G12 G23 G22"/>
                <a:gd name="G25" fmla="+- G22 G23 G11"/>
                <a:gd name="G26" fmla="cos 10800 -5636096"/>
                <a:gd name="G27" fmla="sin 10800 -5636096"/>
                <a:gd name="G28" fmla="cos 7200 -5636096"/>
                <a:gd name="G29" fmla="sin 7200 -5636096"/>
                <a:gd name="G30" fmla="+- G26 10800 0"/>
                <a:gd name="G31" fmla="+- G27 10800 0"/>
                <a:gd name="G32" fmla="+- G28 10800 0"/>
                <a:gd name="G33" fmla="+- G29 10800 0"/>
                <a:gd name="G34" fmla="+- G19 5400 0"/>
                <a:gd name="G35" fmla="cos G34 -6881280"/>
                <a:gd name="G36" fmla="sin G34 -6881280"/>
                <a:gd name="G37" fmla="+/ -6881280 -5636096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764 w 21600"/>
                <a:gd name="T5" fmla="*/ 49 h 21600"/>
                <a:gd name="T6" fmla="*/ 8470 w 21600"/>
                <a:gd name="T7" fmla="*/ 2106 h 21600"/>
                <a:gd name="T8" fmla="*/ 10109 w 21600"/>
                <a:gd name="T9" fmla="*/ 3633 h 21600"/>
                <a:gd name="T10" fmla="*/ 11741 w 21600"/>
                <a:gd name="T11" fmla="*/ -2668 h 21600"/>
                <a:gd name="T12" fmla="*/ 15916 w 21600"/>
                <a:gd name="T13" fmla="*/ 2135 h 21600"/>
                <a:gd name="T14" fmla="*/ 11113 w 21600"/>
                <a:gd name="T15" fmla="*/ 631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302" y="3617"/>
                  </a:moveTo>
                  <a:cubicBezTo>
                    <a:pt x="11135" y="3605"/>
                    <a:pt x="10967" y="3600"/>
                    <a:pt x="10800" y="3600"/>
                  </a:cubicBezTo>
                  <a:cubicBezTo>
                    <a:pt x="10170" y="3599"/>
                    <a:pt x="9544" y="3682"/>
                    <a:pt x="8936" y="3845"/>
                  </a:cubicBezTo>
                  <a:lnTo>
                    <a:pt x="8004" y="368"/>
                  </a:lnTo>
                  <a:cubicBezTo>
                    <a:pt x="8916" y="123"/>
                    <a:pt x="9856" y="-1"/>
                    <a:pt x="10800" y="0"/>
                  </a:cubicBezTo>
                  <a:cubicBezTo>
                    <a:pt x="11051" y="0"/>
                    <a:pt x="11302" y="8"/>
                    <a:pt x="11553" y="26"/>
                  </a:cubicBezTo>
                  <a:lnTo>
                    <a:pt x="11741" y="-2668"/>
                  </a:lnTo>
                  <a:lnTo>
                    <a:pt x="15916" y="2135"/>
                  </a:lnTo>
                  <a:lnTo>
                    <a:pt x="11113" y="6310"/>
                  </a:lnTo>
                  <a:lnTo>
                    <a:pt x="11302" y="3617"/>
                  </a:lnTo>
                  <a:close/>
                </a:path>
              </a:pathLst>
            </a:custGeom>
            <a:solidFill>
              <a:srgbClr val="1A0FFF"/>
            </a:solidFill>
            <a:ln w="28575">
              <a:solidFill>
                <a:srgbClr val="0A00CE"/>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11" name="_s27659"/>
            <p:cNvSpPr>
              <a:spLocks noChangeArrowheads="1" noTextEdit="1"/>
            </p:cNvSpPr>
            <p:nvPr/>
          </p:nvSpPr>
          <p:spPr bwMode="auto">
            <a:xfrm rot="18900000">
              <a:off x="3881" y="11392"/>
              <a:ext cx="1586" cy="1586"/>
            </a:xfrm>
            <a:custGeom>
              <a:avLst/>
              <a:gdLst>
                <a:gd name="G0" fmla="+- -5636096 0 0"/>
                <a:gd name="G1" fmla="+- -6881280 0 0"/>
                <a:gd name="G2" fmla="+- -5636096 0 -6881280"/>
                <a:gd name="G3" fmla="+- 10800 0 0"/>
                <a:gd name="G4" fmla="+- 0 0 -5636096"/>
                <a:gd name="T0" fmla="*/ 360 256 1"/>
                <a:gd name="T1" fmla="*/ 0 256 1"/>
                <a:gd name="G5" fmla="+- G2 T0 T1"/>
                <a:gd name="G6" fmla="?: G2 G2 G5"/>
                <a:gd name="G7" fmla="+- 0 0 G6"/>
                <a:gd name="G8" fmla="+- 7200 0 0"/>
                <a:gd name="G9" fmla="+- 0 0 -6881280"/>
                <a:gd name="G10" fmla="+- 7200 0 2700"/>
                <a:gd name="G11" fmla="cos G10 -5636096"/>
                <a:gd name="G12" fmla="sin G10 -5636096"/>
                <a:gd name="G13" fmla="cos 13500 -5636096"/>
                <a:gd name="G14" fmla="sin 13500 -5636096"/>
                <a:gd name="G15" fmla="+- G11 10800 0"/>
                <a:gd name="G16" fmla="+- G12 10800 0"/>
                <a:gd name="G17" fmla="+- G13 10800 0"/>
                <a:gd name="G18" fmla="+- G14 10800 0"/>
                <a:gd name="G19" fmla="*/ 7200 1 2"/>
                <a:gd name="G20" fmla="+- G19 5400 0"/>
                <a:gd name="G21" fmla="cos G20 -5636096"/>
                <a:gd name="G22" fmla="sin G20 -5636096"/>
                <a:gd name="G23" fmla="+- G21 10800 0"/>
                <a:gd name="G24" fmla="+- G12 G23 G22"/>
                <a:gd name="G25" fmla="+- G22 G23 G11"/>
                <a:gd name="G26" fmla="cos 10800 -5636096"/>
                <a:gd name="G27" fmla="sin 10800 -5636096"/>
                <a:gd name="G28" fmla="cos 7200 -5636096"/>
                <a:gd name="G29" fmla="sin 7200 -5636096"/>
                <a:gd name="G30" fmla="+- G26 10800 0"/>
                <a:gd name="G31" fmla="+- G27 10800 0"/>
                <a:gd name="G32" fmla="+- G28 10800 0"/>
                <a:gd name="G33" fmla="+- G29 10800 0"/>
                <a:gd name="G34" fmla="+- G19 5400 0"/>
                <a:gd name="G35" fmla="cos G34 -6881280"/>
                <a:gd name="G36" fmla="sin G34 -6881280"/>
                <a:gd name="G37" fmla="+/ -6881280 -5636096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764 w 21600"/>
                <a:gd name="T5" fmla="*/ 49 h 21600"/>
                <a:gd name="T6" fmla="*/ 8470 w 21600"/>
                <a:gd name="T7" fmla="*/ 2106 h 21600"/>
                <a:gd name="T8" fmla="*/ 10109 w 21600"/>
                <a:gd name="T9" fmla="*/ 3633 h 21600"/>
                <a:gd name="T10" fmla="*/ 11741 w 21600"/>
                <a:gd name="T11" fmla="*/ -2668 h 21600"/>
                <a:gd name="T12" fmla="*/ 15916 w 21600"/>
                <a:gd name="T13" fmla="*/ 2135 h 21600"/>
                <a:gd name="T14" fmla="*/ 11113 w 21600"/>
                <a:gd name="T15" fmla="*/ 631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302" y="3617"/>
                  </a:moveTo>
                  <a:cubicBezTo>
                    <a:pt x="11135" y="3605"/>
                    <a:pt x="10967" y="3600"/>
                    <a:pt x="10800" y="3600"/>
                  </a:cubicBezTo>
                  <a:cubicBezTo>
                    <a:pt x="10170" y="3599"/>
                    <a:pt x="9544" y="3682"/>
                    <a:pt x="8936" y="3845"/>
                  </a:cubicBezTo>
                  <a:lnTo>
                    <a:pt x="8004" y="368"/>
                  </a:lnTo>
                  <a:cubicBezTo>
                    <a:pt x="8916" y="123"/>
                    <a:pt x="9856" y="-1"/>
                    <a:pt x="10800" y="0"/>
                  </a:cubicBezTo>
                  <a:cubicBezTo>
                    <a:pt x="11051" y="0"/>
                    <a:pt x="11302" y="8"/>
                    <a:pt x="11553" y="26"/>
                  </a:cubicBezTo>
                  <a:lnTo>
                    <a:pt x="11741" y="-2668"/>
                  </a:lnTo>
                  <a:lnTo>
                    <a:pt x="15916" y="2135"/>
                  </a:lnTo>
                  <a:lnTo>
                    <a:pt x="11113" y="6310"/>
                  </a:lnTo>
                  <a:lnTo>
                    <a:pt x="11302" y="3617"/>
                  </a:lnTo>
                  <a:close/>
                </a:path>
              </a:pathLst>
            </a:custGeom>
            <a:solidFill>
              <a:srgbClr val="FF8C01"/>
            </a:solidFill>
            <a:ln w="28575">
              <a:solidFill>
                <a:srgbClr val="D87600"/>
              </a:solidFill>
              <a:miter lim="800000"/>
              <a:headEnd/>
              <a:tailEnd/>
            </a:ln>
          </p:spPr>
          <p:txBody>
            <a:bodyPr vert="horz" wrap="square" lIns="91440" tIns="45720" rIns="91440" bIns="45720" numCol="1" anchor="ctr" anchorCtr="0" compatLnSpc="1">
              <a:prstTxWarp prst="textNoShape">
                <a:avLst/>
              </a:prstTxWarp>
            </a:bodyPr>
            <a:lstStyle/>
            <a:p>
              <a:endParaRPr lang="en-US"/>
            </a:p>
          </p:txBody>
        </p:sp>
        <p:sp>
          <p:nvSpPr>
            <p:cNvPr id="12" name="_s27660"/>
            <p:cNvSpPr>
              <a:spLocks noChangeArrowheads="1"/>
            </p:cNvSpPr>
            <p:nvPr/>
          </p:nvSpPr>
          <p:spPr bwMode="auto">
            <a:xfrm>
              <a:off x="6118" y="10933"/>
              <a:ext cx="685" cy="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ＭＳ Ｐゴシック" pitchFamily="-97" charset="-128"/>
                  <a:cs typeface="Arial" charset="0"/>
                </a:rPr>
                <a:t>Something is Known</a:t>
              </a:r>
              <a:endParaRPr kumimoji="0" lang="en-US" sz="2400" b="0" i="0" u="none" strike="noStrike" cap="none" normalizeH="0" baseline="0" smtClean="0">
                <a:ln>
                  <a:noFill/>
                </a:ln>
                <a:solidFill>
                  <a:schemeClr val="tx1"/>
                </a:solidFill>
                <a:effectLst/>
                <a:latin typeface="Arial" charset="0"/>
                <a:ea typeface="ＭＳ Ｐゴシック" pitchFamily="-97" charset="-128"/>
                <a:cs typeface="Arial" charset="0"/>
              </a:endParaRPr>
            </a:p>
          </p:txBody>
        </p:sp>
        <p:sp>
          <p:nvSpPr>
            <p:cNvPr id="13" name="_s27661"/>
            <p:cNvSpPr>
              <a:spLocks noChangeArrowheads="1"/>
            </p:cNvSpPr>
            <p:nvPr/>
          </p:nvSpPr>
          <p:spPr bwMode="auto">
            <a:xfrm>
              <a:off x="4539" y="10934"/>
              <a:ext cx="685" cy="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ＭＳ Ｐゴシック" pitchFamily="-97" charset="-128"/>
                  <a:cs typeface="Arial" charset="0"/>
                </a:rPr>
                <a:t>Report Results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ＭＳ Ｐゴシック" pitchFamily="-97" charset="-128"/>
                  <a:cs typeface="Arial" charset="0"/>
                </a:rPr>
                <a:t>Apply What Was Learned </a:t>
              </a:r>
              <a:endParaRPr kumimoji="0" lang="en-US" sz="2400" b="0" i="0" u="none" strike="noStrike" cap="none" normalizeH="0" baseline="0" smtClean="0">
                <a:ln>
                  <a:noFill/>
                </a:ln>
                <a:solidFill>
                  <a:schemeClr val="tx1"/>
                </a:solidFill>
                <a:effectLst/>
                <a:latin typeface="Arial" charset="0"/>
                <a:ea typeface="ＭＳ Ｐゴシック" pitchFamily="-97" charset="-128"/>
                <a:cs typeface="Arial" charset="0"/>
              </a:endParaRPr>
            </a:p>
          </p:txBody>
        </p:sp>
        <p:sp>
          <p:nvSpPr>
            <p:cNvPr id="14" name="_s27662"/>
            <p:cNvSpPr>
              <a:spLocks noChangeArrowheads="1"/>
            </p:cNvSpPr>
            <p:nvPr/>
          </p:nvSpPr>
          <p:spPr bwMode="auto">
            <a:xfrm>
              <a:off x="7235" y="12049"/>
              <a:ext cx="685" cy="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ＭＳ Ｐゴシック" pitchFamily="-97" charset="-128"/>
                  <a:cs typeface="Arial" charset="0"/>
                </a:rPr>
                <a:t>Ask Questions? Problem has Arrived</a:t>
              </a:r>
              <a:endParaRPr kumimoji="0" lang="en-US" sz="2400" b="0" i="0" u="none" strike="noStrike" cap="none" normalizeH="0" baseline="0" smtClean="0">
                <a:ln>
                  <a:noFill/>
                </a:ln>
                <a:solidFill>
                  <a:schemeClr val="tx1"/>
                </a:solidFill>
                <a:effectLst/>
                <a:latin typeface="Arial" charset="0"/>
                <a:ea typeface="ＭＳ Ｐゴシック" pitchFamily="-97" charset="-128"/>
                <a:cs typeface="Arial" charset="0"/>
              </a:endParaRPr>
            </a:p>
          </p:txBody>
        </p:sp>
        <p:sp>
          <p:nvSpPr>
            <p:cNvPr id="15" name="_s27663"/>
            <p:cNvSpPr>
              <a:spLocks noChangeArrowheads="1"/>
            </p:cNvSpPr>
            <p:nvPr/>
          </p:nvSpPr>
          <p:spPr bwMode="auto">
            <a:xfrm>
              <a:off x="7236" y="13628"/>
              <a:ext cx="685" cy="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ＭＳ Ｐゴシック" pitchFamily="-97" charset="-128"/>
                  <a:cs typeface="Arial" charset="0"/>
                </a:rPr>
                <a:t>Hypothesize What May Happen</a:t>
              </a:r>
              <a:endParaRPr kumimoji="0" lang="en-US" sz="2400" b="0" i="0" u="none" strike="noStrike" cap="none" normalizeH="0" baseline="0" smtClean="0">
                <a:ln>
                  <a:noFill/>
                </a:ln>
                <a:solidFill>
                  <a:schemeClr val="tx1"/>
                </a:solidFill>
                <a:effectLst/>
                <a:latin typeface="Arial" charset="0"/>
                <a:ea typeface="ＭＳ Ｐゴシック" pitchFamily="-97" charset="-128"/>
                <a:cs typeface="Arial" charset="0"/>
              </a:endParaRPr>
            </a:p>
          </p:txBody>
        </p:sp>
        <p:sp>
          <p:nvSpPr>
            <p:cNvPr id="16" name="_s27664"/>
            <p:cNvSpPr>
              <a:spLocks noChangeArrowheads="1"/>
            </p:cNvSpPr>
            <p:nvPr/>
          </p:nvSpPr>
          <p:spPr bwMode="auto">
            <a:xfrm>
              <a:off x="6120" y="14745"/>
              <a:ext cx="685" cy="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ＭＳ Ｐゴシック" pitchFamily="-97" charset="-128"/>
                  <a:cs typeface="Arial" charset="0"/>
                </a:rPr>
                <a:t>Develop an Experiment</a:t>
              </a:r>
              <a:endParaRPr kumimoji="0" lang="en-US" sz="2400" b="0" i="0" u="none" strike="noStrike" cap="none" normalizeH="0" baseline="0" smtClean="0">
                <a:ln>
                  <a:noFill/>
                </a:ln>
                <a:solidFill>
                  <a:schemeClr val="tx1"/>
                </a:solidFill>
                <a:effectLst/>
                <a:latin typeface="Arial" charset="0"/>
                <a:ea typeface="ＭＳ Ｐゴシック" pitchFamily="-97" charset="-128"/>
                <a:cs typeface="Arial" charset="0"/>
              </a:endParaRPr>
            </a:p>
          </p:txBody>
        </p:sp>
        <p:sp>
          <p:nvSpPr>
            <p:cNvPr id="17" name="_s27665"/>
            <p:cNvSpPr>
              <a:spLocks noChangeArrowheads="1"/>
            </p:cNvSpPr>
            <p:nvPr/>
          </p:nvSpPr>
          <p:spPr bwMode="auto">
            <a:xfrm>
              <a:off x="4541" y="14746"/>
              <a:ext cx="685" cy="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ＭＳ Ｐゴシック" pitchFamily="-97" charset="-128"/>
                  <a:cs typeface="Arial" charset="0"/>
                </a:rPr>
                <a:t>Conduct Test</a:t>
              </a:r>
              <a:endParaRPr kumimoji="0" lang="en-US" sz="2400" b="0" i="0" u="none" strike="noStrike" cap="none" normalizeH="0" baseline="0" smtClean="0">
                <a:ln>
                  <a:noFill/>
                </a:ln>
                <a:solidFill>
                  <a:schemeClr val="tx1"/>
                </a:solidFill>
                <a:effectLst/>
                <a:latin typeface="Arial" charset="0"/>
                <a:ea typeface="ＭＳ Ｐゴシック" pitchFamily="-97" charset="-128"/>
                <a:cs typeface="Arial" charset="0"/>
              </a:endParaRPr>
            </a:p>
          </p:txBody>
        </p:sp>
        <p:sp>
          <p:nvSpPr>
            <p:cNvPr id="18" name="_s27666"/>
            <p:cNvSpPr>
              <a:spLocks noChangeArrowheads="1"/>
            </p:cNvSpPr>
            <p:nvPr/>
          </p:nvSpPr>
          <p:spPr bwMode="auto">
            <a:xfrm>
              <a:off x="3424" y="13630"/>
              <a:ext cx="685" cy="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ＭＳ Ｐゴシック" pitchFamily="-97" charset="-128"/>
                  <a:cs typeface="Arial" charset="0"/>
                </a:rPr>
                <a:t>Record Data</a:t>
              </a:r>
              <a:endParaRPr kumimoji="0" lang="en-US" sz="2400" b="0" i="0" u="none" strike="noStrike" cap="none" normalizeH="0" baseline="0" smtClean="0">
                <a:ln>
                  <a:noFill/>
                </a:ln>
                <a:solidFill>
                  <a:schemeClr val="tx1"/>
                </a:solidFill>
                <a:effectLst/>
                <a:latin typeface="Arial" charset="0"/>
                <a:ea typeface="ＭＳ Ｐゴシック" pitchFamily="-97" charset="-128"/>
                <a:cs typeface="Arial" charset="0"/>
              </a:endParaRPr>
            </a:p>
          </p:txBody>
        </p:sp>
        <p:sp>
          <p:nvSpPr>
            <p:cNvPr id="19" name="_s27667"/>
            <p:cNvSpPr>
              <a:spLocks noChangeArrowheads="1"/>
            </p:cNvSpPr>
            <p:nvPr/>
          </p:nvSpPr>
          <p:spPr bwMode="auto">
            <a:xfrm>
              <a:off x="3423" y="12051"/>
              <a:ext cx="685" cy="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ＭＳ Ｐゴシック" pitchFamily="-97" charset="-128"/>
                  <a:cs typeface="Arial" charset="0"/>
                </a:rPr>
                <a:t>Review and Summarize What Happened</a:t>
              </a:r>
              <a:endParaRPr kumimoji="0" lang="en-US" sz="2400" b="0" i="0" u="none" strike="noStrike" cap="none" normalizeH="0" baseline="0" smtClean="0">
                <a:ln>
                  <a:noFill/>
                </a:ln>
                <a:solidFill>
                  <a:schemeClr val="tx1"/>
                </a:solidFill>
                <a:effectLst/>
                <a:latin typeface="Arial" charset="0"/>
                <a:ea typeface="ＭＳ Ｐゴシック" pitchFamily="-97" charset="-128"/>
                <a:cs typeface="Arial" charset="0"/>
              </a:endParaRPr>
            </a:p>
          </p:txBody>
        </p:sp>
        <p:sp>
          <p:nvSpPr>
            <p:cNvPr id="20" name="Picture 20" descr="emblem_color_sm"/>
            <p:cNvSpPr>
              <a:spLocks noChangeAspect="1" noChangeArrowheads="1"/>
            </p:cNvSpPr>
            <p:nvPr/>
          </p:nvSpPr>
          <p:spPr bwMode="auto">
            <a:xfrm>
              <a:off x="4757" y="12130"/>
              <a:ext cx="1671" cy="178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xit" presetSubtype="0" fill="hold" nodeType="clickEffect">
                                  <p:stCondLst>
                                    <p:cond delay="0"/>
                                  </p:stCondLst>
                                  <p:childTnLst>
                                    <p:animEffect transition="out" filter="fade">
                                      <p:cBhvr>
                                        <p:cTn id="6" dur="5000"/>
                                        <p:tgtEl>
                                          <p:spTgt spid="3"/>
                                        </p:tgtEl>
                                      </p:cBhvr>
                                    </p:animEffect>
                                    <p:anim calcmode="lin" valueType="num">
                                      <p:cBhvr>
                                        <p:cTn id="7" dur="5000"/>
                                        <p:tgtEl>
                                          <p:spTgt spid="3"/>
                                        </p:tgtEl>
                                        <p:attrNameLst>
                                          <p:attrName>style.rotation</p:attrName>
                                        </p:attrNameLst>
                                      </p:cBhvr>
                                      <p:tavLst>
                                        <p:tav tm="0">
                                          <p:val>
                                            <p:fltVal val="0"/>
                                          </p:val>
                                        </p:tav>
                                        <p:tav tm="100000">
                                          <p:val>
                                            <p:fltVal val="720"/>
                                          </p:val>
                                        </p:tav>
                                      </p:tavLst>
                                    </p:anim>
                                    <p:anim calcmode="lin" valueType="num">
                                      <p:cBhvr>
                                        <p:cTn id="8" dur="5000"/>
                                        <p:tgtEl>
                                          <p:spTgt spid="3"/>
                                        </p:tgtEl>
                                        <p:attrNameLst>
                                          <p:attrName>ppt_h</p:attrName>
                                        </p:attrNameLst>
                                      </p:cBhvr>
                                      <p:tavLst>
                                        <p:tav tm="0">
                                          <p:val>
                                            <p:strVal val="ppt_h"/>
                                          </p:val>
                                        </p:tav>
                                        <p:tav tm="100000">
                                          <p:val>
                                            <p:fltVal val="0"/>
                                          </p:val>
                                        </p:tav>
                                      </p:tavLst>
                                    </p:anim>
                                    <p:anim calcmode="lin" valueType="num">
                                      <p:cBhvr>
                                        <p:cTn id="9" dur="5000"/>
                                        <p:tgtEl>
                                          <p:spTgt spid="3"/>
                                        </p:tgtEl>
                                        <p:attrNameLst>
                                          <p:attrName>ppt_w</p:attrName>
                                        </p:attrNameLst>
                                      </p:cBhvr>
                                      <p:tavLst>
                                        <p:tav tm="0">
                                          <p:val>
                                            <p:strVal val="ppt_w"/>
                                          </p:val>
                                        </p:tav>
                                        <p:tav tm="100000">
                                          <p:val>
                                            <p:fltVal val="0"/>
                                          </p:val>
                                        </p:tav>
                                      </p:tavLst>
                                    </p:anim>
                                    <p:set>
                                      <p:cBhvr>
                                        <p:cTn id="10" dur="1" fill="hold">
                                          <p:stCondLst>
                                            <p:cond delay="4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97" charset="0"/>
            <a:ea typeface="ＭＳ Ｐゴシック" pitchFamily="-97" charset="-128"/>
            <a:cs typeface="ＭＳ Ｐゴシック" pitchFamily="-97"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97" charset="0"/>
            <a:ea typeface="ＭＳ Ｐゴシック" pitchFamily="-97" charset="-128"/>
            <a:cs typeface="ＭＳ Ｐゴシック" pitchFamily="-97"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1290</TotalTime>
  <Words>2074</Words>
  <Application>Microsoft Office PowerPoint</Application>
  <PresentationFormat>On-screen Show (4:3)</PresentationFormat>
  <Paragraphs>253</Paragraphs>
  <Slides>24</Slides>
  <Notes>23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Blank Presentation</vt:lpstr>
      <vt:lpstr>Animal Science?  Or Fiction</vt:lpstr>
      <vt:lpstr>Objective for Workshop</vt:lpstr>
      <vt:lpstr>What is Science?</vt:lpstr>
      <vt:lpstr>What are Science Skills?</vt:lpstr>
      <vt:lpstr>How can you teach science ?</vt:lpstr>
      <vt:lpstr>Scientific Method</vt:lpstr>
      <vt:lpstr>Scientific Method</vt:lpstr>
      <vt:lpstr>Scientific Method</vt:lpstr>
      <vt:lpstr>Questions?</vt:lpstr>
      <vt:lpstr>Livestock &amp; Horse Examples</vt:lpstr>
      <vt:lpstr>Feed Experiment</vt:lpstr>
      <vt:lpstr>Feed Experiment</vt:lpstr>
      <vt:lpstr>Feed Experiment</vt:lpstr>
      <vt:lpstr>Feed Experiment</vt:lpstr>
      <vt:lpstr>“Practicing” the Scientific Method</vt:lpstr>
      <vt:lpstr>“Practicing” the Scientific Method -Probing Questions</vt:lpstr>
      <vt:lpstr>“Practicing” the Scientific Method -Probing Questions</vt:lpstr>
      <vt:lpstr>“Practicing” the Scientific Method -Probing Questions</vt:lpstr>
      <vt:lpstr>How to Use Science Experiments</vt:lpstr>
      <vt:lpstr>How will you apply what was taught today?</vt:lpstr>
      <vt:lpstr>ADG Experiment</vt:lpstr>
      <vt:lpstr>Your Challenge</vt:lpstr>
      <vt:lpstr>Science Experiment Template</vt:lpstr>
      <vt:lpstr>Summary for Workshop</vt:lpstr>
    </vt:vector>
  </TitlesOfParts>
  <Company>Creative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Creative Services</dc:creator>
  <cp:lastModifiedBy>Debra Rumford</cp:lastModifiedBy>
  <cp:revision>87</cp:revision>
  <cp:lastPrinted>2012-10-30T18:34:02Z</cp:lastPrinted>
  <dcterms:created xsi:type="dcterms:W3CDTF">2009-03-11T15:34:45Z</dcterms:created>
  <dcterms:modified xsi:type="dcterms:W3CDTF">2016-10-25T21:15:48Z</dcterms:modified>
</cp:coreProperties>
</file>