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Default Extension="pdf" ContentType="application/pd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76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  <p:clrMru>
    <a:srgbClr val="1398CD"/>
    <a:srgbClr val="F8CC35"/>
    <a:srgbClr val="73B6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8C02B-8DFC-6645-BB05-CA744335EEF1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38141-B1F2-4F4B-9A46-ADB603DBAB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46A64-F287-104A-A17C-6257FDD2B7E4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F58A2-359A-DD4F-B36C-F0A93E536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F58A2-359A-DD4F-B36C-F0A93E53601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C342A-5834-5A48-9B0C-AC209FD71428}" type="datetimeFigureOut">
              <a:rPr lang="en-US" smtClean="0"/>
              <a:pPr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D7137-280D-9A41-A7E7-67A473901D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.pdf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d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6" Type="http://schemas.openxmlformats.org/officeDocument/2006/relationships/image" Target="../media/image7.pdf"/><Relationship Id="rId7" Type="http://schemas.openxmlformats.org/officeDocument/2006/relationships/image" Target="../media/image8.png"/><Relationship Id="rId8" Type="http://schemas.openxmlformats.org/officeDocument/2006/relationships/image" Target="../media/image14.pdf"/><Relationship Id="rId9" Type="http://schemas.openxmlformats.org/officeDocument/2006/relationships/image" Target="../media/image15.png"/><Relationship Id="rId10" Type="http://schemas.openxmlformats.org/officeDocument/2006/relationships/image" Target="../media/image16.pdf"/><Relationship Id="rId11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df"/><Relationship Id="rId3" Type="http://schemas.openxmlformats.org/officeDocument/2006/relationships/image" Target="../media/image4.png"/><Relationship Id="rId4" Type="http://schemas.openxmlformats.org/officeDocument/2006/relationships/image" Target="../media/image5.pdf"/><Relationship Id="rId5" Type="http://schemas.openxmlformats.org/officeDocument/2006/relationships/image" Target="../media/image6.png"/><Relationship Id="rId6" Type="http://schemas.openxmlformats.org/officeDocument/2006/relationships/image" Target="../media/image7.pdf"/><Relationship Id="rId7" Type="http://schemas.openxmlformats.org/officeDocument/2006/relationships/image" Target="../media/image8.png"/><Relationship Id="rId8" Type="http://schemas.openxmlformats.org/officeDocument/2006/relationships/image" Target="../media/image9.pdf"/><Relationship Id="rId9" Type="http://schemas.openxmlformats.org/officeDocument/2006/relationships/image" Target="../media/image10.png"/><Relationship Id="rId10" Type="http://schemas.openxmlformats.org/officeDocument/2006/relationships/image" Target="../media/image1.pd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df"/><Relationship Id="rId4" Type="http://schemas.openxmlformats.org/officeDocument/2006/relationships/image" Target="../media/image11.png"/><Relationship Id="rId5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df"/><Relationship Id="rId4" Type="http://schemas.openxmlformats.org/officeDocument/2006/relationships/image" Target="../media/image8.png"/><Relationship Id="rId5" Type="http://schemas.openxmlformats.org/officeDocument/2006/relationships/image" Target="../media/image14.pdf"/><Relationship Id="rId6" Type="http://schemas.openxmlformats.org/officeDocument/2006/relationships/image" Target="../media/image15.png"/><Relationship Id="rId7" Type="http://schemas.openxmlformats.org/officeDocument/2006/relationships/image" Target="../media/image16.pdf"/><Relationship Id="rId8" Type="http://schemas.openxmlformats.org/officeDocument/2006/relationships/image" Target="../media/image17.png"/><Relationship Id="rId9" Type="http://schemas.openxmlformats.org/officeDocument/2006/relationships/image" Target="../media/image1.pdf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df"/><Relationship Id="rId13" Type="http://schemas.openxmlformats.org/officeDocument/2006/relationships/image" Target="../media/image29.png"/><Relationship Id="rId14" Type="http://schemas.openxmlformats.org/officeDocument/2006/relationships/image" Target="../media/image1.pdf"/><Relationship Id="rId1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df"/><Relationship Id="rId3" Type="http://schemas.openxmlformats.org/officeDocument/2006/relationships/image" Target="../media/image19.png"/><Relationship Id="rId4" Type="http://schemas.openxmlformats.org/officeDocument/2006/relationships/image" Target="../media/image20.pdf"/><Relationship Id="rId5" Type="http://schemas.openxmlformats.org/officeDocument/2006/relationships/image" Target="../media/image21.png"/><Relationship Id="rId6" Type="http://schemas.openxmlformats.org/officeDocument/2006/relationships/image" Target="../media/image22.pdf"/><Relationship Id="rId7" Type="http://schemas.openxmlformats.org/officeDocument/2006/relationships/image" Target="../media/image23.png"/><Relationship Id="rId8" Type="http://schemas.openxmlformats.org/officeDocument/2006/relationships/image" Target="../media/image24.pdf"/><Relationship Id="rId9" Type="http://schemas.openxmlformats.org/officeDocument/2006/relationships/image" Target="../media/image25.png"/><Relationship Id="rId10" Type="http://schemas.openxmlformats.org/officeDocument/2006/relationships/image" Target="../media/image26.pd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20" Type="http://schemas.openxmlformats.org/officeDocument/2006/relationships/image" Target="../media/image1.pdf"/><Relationship Id="rId21" Type="http://schemas.openxmlformats.org/officeDocument/2006/relationships/image" Target="../media/image11.png"/><Relationship Id="rId22" Type="http://schemas.openxmlformats.org/officeDocument/2006/relationships/image" Target="../media/image30.pdf"/><Relationship Id="rId23" Type="http://schemas.openxmlformats.org/officeDocument/2006/relationships/image" Target="../media/image31.png"/><Relationship Id="rId10" Type="http://schemas.openxmlformats.org/officeDocument/2006/relationships/image" Target="../media/image24.pdf"/><Relationship Id="rId11" Type="http://schemas.openxmlformats.org/officeDocument/2006/relationships/image" Target="../media/image25.png"/><Relationship Id="rId12" Type="http://schemas.openxmlformats.org/officeDocument/2006/relationships/image" Target="../media/image28.pdf"/><Relationship Id="rId13" Type="http://schemas.openxmlformats.org/officeDocument/2006/relationships/image" Target="../media/image29.png"/><Relationship Id="rId14" Type="http://schemas.openxmlformats.org/officeDocument/2006/relationships/image" Target="../media/image26.pdf"/><Relationship Id="rId15" Type="http://schemas.openxmlformats.org/officeDocument/2006/relationships/image" Target="../media/image27.png"/><Relationship Id="rId16" Type="http://schemas.openxmlformats.org/officeDocument/2006/relationships/image" Target="../media/image18.pdf"/><Relationship Id="rId17" Type="http://schemas.openxmlformats.org/officeDocument/2006/relationships/image" Target="../media/image19.png"/><Relationship Id="rId18" Type="http://schemas.openxmlformats.org/officeDocument/2006/relationships/image" Target="../media/image20.pdf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df"/><Relationship Id="rId3" Type="http://schemas.openxmlformats.org/officeDocument/2006/relationships/image" Target="../media/image4.png"/><Relationship Id="rId4" Type="http://schemas.openxmlformats.org/officeDocument/2006/relationships/image" Target="../media/image5.pdf"/><Relationship Id="rId5" Type="http://schemas.openxmlformats.org/officeDocument/2006/relationships/image" Target="../media/image6.png"/><Relationship Id="rId6" Type="http://schemas.openxmlformats.org/officeDocument/2006/relationships/image" Target="../media/image7.pdf"/><Relationship Id="rId7" Type="http://schemas.openxmlformats.org/officeDocument/2006/relationships/image" Target="../media/image8.png"/><Relationship Id="rId8" Type="http://schemas.openxmlformats.org/officeDocument/2006/relationships/image" Target="../media/image9.pd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3352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416175"/>
            <a:ext cx="4800600" cy="10890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Helvetica Neue"/>
                <a:cs typeface="Helvetica Neue"/>
              </a:rPr>
              <a:t>The Dollar Game</a:t>
            </a:r>
            <a:endParaRPr lang="en-US" b="1" dirty="0">
              <a:solidFill>
                <a:schemeClr val="bg1"/>
              </a:solidFill>
              <a:latin typeface="Helvetica Neue"/>
              <a:cs typeface="Helvetica Neue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4210050" cy="9906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008000"/>
                </a:solidFill>
                <a:latin typeface="Helvetica Neue"/>
                <a:cs typeface="Helvetica Neue"/>
              </a:rPr>
              <a:t>Play scenarios to grow a local economy</a:t>
            </a:r>
            <a:endParaRPr lang="en-US" sz="2800" b="1" dirty="0">
              <a:solidFill>
                <a:srgbClr val="008000"/>
              </a:solidFill>
              <a:latin typeface="Helvetica Neue"/>
              <a:cs typeface="Helvetica Neue"/>
            </a:endParaRPr>
          </a:p>
        </p:txBody>
      </p:sp>
      <p:pic>
        <p:nvPicPr>
          <p:cNvPr id="4" name="Picture 3" descr="DollarGameLOGO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a="http://schemas.microsoft.com/office/mac/drawingml/2008/main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71600" y="914400"/>
            <a:ext cx="1930400" cy="17780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0" y="5334000"/>
            <a:ext cx="9144000" cy="1588"/>
          </a:xfrm>
          <a:prstGeom prst="line">
            <a:avLst/>
          </a:prstGeom>
          <a:ln>
            <a:solidFill>
              <a:srgbClr val="73B6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01UIExtension-Metallic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a="http://schemas.microsoft.com/office/mac/drawingml/2008/main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657850" y="5638800"/>
            <a:ext cx="2190750" cy="4303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81600" y="6400800"/>
            <a:ext cx="3352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The Dollar Game © 2016 by the University of Idaho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1 | Steady State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13956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10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77914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My salary is your income, your income is my salary…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pic>
        <p:nvPicPr>
          <p:cNvPr id="10" name="Picture 9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615587" y="2133600"/>
            <a:ext cx="3556613" cy="3280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2 | Innovation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3600" y="6400800"/>
            <a:ext cx="2743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11</a:t>
            </a:r>
            <a:endParaRPr lang="en-US" sz="900" dirty="0"/>
          </a:p>
        </p:txBody>
      </p:sp>
      <p:pic>
        <p:nvPicPr>
          <p:cNvPr id="10" name="Picture 9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143000"/>
            <a:ext cx="333475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2180" y="1143000"/>
            <a:ext cx="450462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2 | Innovation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12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828800"/>
            <a:ext cx="7696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400" b="1" dirty="0" smtClean="0"/>
              <a:t>Market demand is still three products per year.</a:t>
            </a:r>
          </a:p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400" b="1" dirty="0" smtClean="0"/>
              <a:t>Each product now requires these three tokens:</a:t>
            </a:r>
            <a:br>
              <a:rPr lang="en-US" sz="2400" b="1" dirty="0" smtClean="0"/>
            </a:br>
            <a:r>
              <a:rPr lang="en-US" sz="2400" dirty="0" smtClean="0"/>
              <a:t>• 1 Materials token</a:t>
            </a:r>
            <a:br>
              <a:rPr lang="en-US" sz="2400" dirty="0" smtClean="0"/>
            </a:br>
            <a:r>
              <a:rPr lang="en-US" sz="2400" dirty="0" smtClean="0"/>
              <a:t>• 1 Labor token</a:t>
            </a:r>
            <a:br>
              <a:rPr lang="en-US" sz="2400" dirty="0" smtClean="0"/>
            </a:br>
            <a:r>
              <a:rPr lang="en-US" sz="2400" dirty="0" smtClean="0"/>
              <a:t>• 1 Value-added token</a:t>
            </a:r>
            <a:endParaRPr lang="en-US" sz="24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2 | Innovation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13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828800"/>
            <a:ext cx="784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Tally your results:</a:t>
            </a:r>
            <a:br>
              <a:rPr lang="en-US" sz="2400" b="1" dirty="0" smtClean="0"/>
            </a:br>
            <a:r>
              <a:rPr lang="en-US" sz="2400" dirty="0" smtClean="0"/>
              <a:t>- Record the community wealth.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In one sentence: What did you observe?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Did the community’s wealth increase?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If this were your economy, what would you do?</a:t>
            </a:r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181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3 | Sharing the Wealth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14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10" name="Picture 9" descr="SharingtheWealt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1066800"/>
            <a:ext cx="5512843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3 | Sharing the Wealth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15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676400"/>
            <a:ext cx="8077200" cy="4678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2400"/>
              </a:spcAft>
              <a:buAutoNum type="arabicPeriod"/>
            </a:pPr>
            <a:r>
              <a:rPr lang="en-US" sz="2400" b="1" dirty="0" smtClean="0"/>
              <a:t>The factory pays yearly dividends to Labor and Materials </a:t>
            </a:r>
            <a:r>
              <a:rPr lang="en-US" sz="2400" dirty="0" smtClean="0"/>
              <a:t>providers ($1 minimum, profits permitting) at the beginning or end of the year.</a:t>
            </a:r>
          </a:p>
          <a:p>
            <a:pPr marL="514350" indent="-514350">
              <a:spcAft>
                <a:spcPts val="2400"/>
              </a:spcAft>
              <a:buAutoNum type="arabicPeriod"/>
            </a:pPr>
            <a:r>
              <a:rPr lang="en-US" sz="2400" b="1" dirty="0" smtClean="0"/>
              <a:t>Market demand is a function of local wealth: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200" dirty="0" smtClean="0"/>
              <a:t>Local demand = </a:t>
            </a:r>
            <a:br>
              <a:rPr lang="en-US" sz="2200" dirty="0" smtClean="0"/>
            </a:br>
            <a:r>
              <a:rPr lang="en-US" sz="2200" dirty="0" smtClean="0"/>
              <a:t>(</a:t>
            </a:r>
            <a:r>
              <a:rPr lang="en-US" sz="2200" u="sng" dirty="0" smtClean="0"/>
              <a:t>wealth of Labor Provider + wealth of Materials Provider</a:t>
            </a:r>
            <a:r>
              <a:rPr lang="en-US" sz="2200" dirty="0" smtClean="0"/>
              <a:t>)</a:t>
            </a:r>
            <a:br>
              <a:rPr lang="en-US" sz="2200" dirty="0" smtClean="0"/>
            </a:br>
            <a:r>
              <a:rPr lang="en-US" sz="2200" dirty="0" smtClean="0"/>
              <a:t>                                          2</a:t>
            </a:r>
            <a:endParaRPr lang="en-US" sz="2200" b="1" dirty="0" smtClean="0"/>
          </a:p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400" b="1" dirty="0" smtClean="0"/>
              <a:t> Each product still requires these three tokens:</a:t>
            </a:r>
            <a:br>
              <a:rPr lang="en-US" sz="2400" b="1" dirty="0" smtClean="0"/>
            </a:br>
            <a:r>
              <a:rPr lang="en-US" sz="2400" dirty="0" smtClean="0"/>
              <a:t>• 1 Materials token</a:t>
            </a:r>
            <a:br>
              <a:rPr lang="en-US" sz="2400" dirty="0" smtClean="0"/>
            </a:br>
            <a:r>
              <a:rPr lang="en-US" sz="2400" dirty="0" smtClean="0"/>
              <a:t>• 1 Labor token</a:t>
            </a:r>
            <a:br>
              <a:rPr lang="en-US" sz="2400" dirty="0" smtClean="0"/>
            </a:br>
            <a:r>
              <a:rPr lang="en-US" sz="2400" dirty="0" smtClean="0"/>
              <a:t>• 1 Value-added token</a:t>
            </a:r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3 | Sharing the Wealth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64008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16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676400"/>
            <a:ext cx="8077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Tally your results:</a:t>
            </a:r>
            <a:br>
              <a:rPr lang="en-US" sz="2400" b="1" dirty="0" smtClean="0"/>
            </a:br>
            <a:r>
              <a:rPr lang="en-US" sz="2400" dirty="0" smtClean="0"/>
              <a:t>- Record wealth at the end of the round.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In one sentence: What did you observe?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Profit sharing in this round was a voluntary (benevolent) act of the factory owner. How can profit be shared structurally?</a:t>
            </a:r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4 | Export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64008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17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21" name="Picture 20" descr="1280px-Truck_trailer_loading_dock_-_Flickr_-_Joost_J._Bakker_IJmuiden.jpg"/>
          <p:cNvPicPr>
            <a:picLocks noChangeAspect="1"/>
          </p:cNvPicPr>
          <p:nvPr/>
        </p:nvPicPr>
        <p:blipFill>
          <a:blip r:embed="rId4"/>
          <a:srcRect b="12661"/>
          <a:stretch>
            <a:fillRect/>
          </a:stretch>
        </p:blipFill>
        <p:spPr>
          <a:xfrm>
            <a:off x="4399174" y="1128198"/>
            <a:ext cx="4083982" cy="2377004"/>
          </a:xfrm>
          <a:prstGeom prst="rect">
            <a:avLst/>
          </a:prstGeom>
        </p:spPr>
      </p:pic>
      <p:pic>
        <p:nvPicPr>
          <p:cNvPr id="9" name="Picture 8" descr="rail load.jpg"/>
          <p:cNvPicPr>
            <a:picLocks noChangeAspect="1"/>
          </p:cNvPicPr>
          <p:nvPr/>
        </p:nvPicPr>
        <p:blipFill>
          <a:blip r:embed="rId5"/>
          <a:srcRect l="4438"/>
          <a:stretch>
            <a:fillRect/>
          </a:stretch>
        </p:blipFill>
        <p:spPr>
          <a:xfrm>
            <a:off x="609600" y="1128198"/>
            <a:ext cx="3489879" cy="2377005"/>
          </a:xfrm>
          <a:prstGeom prst="rect">
            <a:avLst/>
          </a:prstGeom>
        </p:spPr>
      </p:pic>
      <p:pic>
        <p:nvPicPr>
          <p:cNvPr id="10" name="Picture 9" descr="TRA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294274" y="3748011"/>
            <a:ext cx="2209800" cy="176065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531302" y="5486400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Trading Center</a:t>
            </a:r>
            <a:endParaRPr lang="en-US" sz="1400" b="1" dirty="0">
              <a:latin typeface="Helvetica Neue"/>
              <a:cs typeface="Helvetica Neue"/>
            </a:endParaRPr>
          </a:p>
        </p:txBody>
      </p:sp>
      <p:pic>
        <p:nvPicPr>
          <p:cNvPr id="13" name="Picture 12" descr="localmarke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1346550" y="4920258"/>
            <a:ext cx="1275184" cy="1016000"/>
          </a:xfrm>
          <a:prstGeom prst="rect">
            <a:avLst/>
          </a:prstGeom>
        </p:spPr>
      </p:pic>
      <p:pic>
        <p:nvPicPr>
          <p:cNvPr id="14" name="Picture 13" descr="exportmarke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375750" y="4794786"/>
            <a:ext cx="1275183" cy="1016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7950" y="5936258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Local Market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48901" y="5810786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Export Market 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17" name="Down Arrow 16"/>
          <p:cNvSpPr/>
          <p:nvPr/>
        </p:nvSpPr>
        <p:spPr>
          <a:xfrm rot="3527461">
            <a:off x="2708476" y="4443634"/>
            <a:ext cx="403087" cy="65726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srgbClr val="000000">
                <a:alpha val="7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8" name="Down Arrow 17"/>
          <p:cNvSpPr/>
          <p:nvPr/>
        </p:nvSpPr>
        <p:spPr>
          <a:xfrm rot="18587423">
            <a:off x="5684031" y="4466155"/>
            <a:ext cx="403087" cy="65726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srgbClr val="000000">
                <a:alpha val="7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4 | Export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70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18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47800"/>
            <a:ext cx="8077200" cy="484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200" b="1" dirty="0" smtClean="0"/>
              <a:t>The factory pays yearly dividends to Labor and Materials providers </a:t>
            </a:r>
            <a:r>
              <a:rPr lang="en-US" sz="2200" dirty="0" smtClean="0"/>
              <a:t>($1 minimum at the end of the year).</a:t>
            </a:r>
          </a:p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200" b="1" dirty="0" smtClean="0"/>
              <a:t>Local market demand is a function of local wealth:</a:t>
            </a:r>
            <a:br>
              <a:rPr lang="en-US" sz="2200" b="1" dirty="0" smtClean="0"/>
            </a:br>
            <a:r>
              <a:rPr lang="en-US" sz="2200" dirty="0" smtClean="0"/>
              <a:t>Local demand = </a:t>
            </a:r>
            <a:br>
              <a:rPr lang="en-US" sz="2200" dirty="0" smtClean="0"/>
            </a:br>
            <a:r>
              <a:rPr lang="en-US" sz="2200" dirty="0" smtClean="0"/>
              <a:t>(</a:t>
            </a:r>
            <a:r>
              <a:rPr lang="en-US" sz="2200" u="sng" dirty="0" smtClean="0"/>
              <a:t>wealth of Labor Provider + wealth of Materials Provider</a:t>
            </a:r>
            <a:r>
              <a:rPr lang="en-US" sz="2200" dirty="0" smtClean="0"/>
              <a:t>)</a:t>
            </a:r>
            <a:br>
              <a:rPr lang="en-US" sz="2200" dirty="0" smtClean="0"/>
            </a:br>
            <a:r>
              <a:rPr lang="en-US" sz="2200" dirty="0" smtClean="0"/>
              <a:t>                                         2</a:t>
            </a:r>
          </a:p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200" b="1" dirty="0" smtClean="0"/>
              <a:t>Export demand is unlimited</a:t>
            </a:r>
            <a:r>
              <a:rPr lang="en-US" sz="2200" dirty="0" smtClean="0"/>
              <a:t>, but local demand needs to be fulfilled first.</a:t>
            </a:r>
            <a:endParaRPr lang="en-US" sz="2200" b="1" dirty="0" smtClean="0"/>
          </a:p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200" b="1" dirty="0" smtClean="0"/>
              <a:t> Each product requires these three tokens:</a:t>
            </a:r>
            <a:br>
              <a:rPr lang="en-US" sz="2200" b="1" dirty="0" smtClean="0"/>
            </a:br>
            <a:r>
              <a:rPr lang="en-US" sz="2200" dirty="0" smtClean="0"/>
              <a:t>• 1 Materials token</a:t>
            </a:r>
            <a:br>
              <a:rPr lang="en-US" sz="2200" dirty="0" smtClean="0"/>
            </a:br>
            <a:r>
              <a:rPr lang="en-US" sz="2200" dirty="0" smtClean="0"/>
              <a:t>• 1 Labor token</a:t>
            </a:r>
            <a:br>
              <a:rPr lang="en-US" sz="2200" dirty="0" smtClean="0"/>
            </a:br>
            <a:r>
              <a:rPr lang="en-US" sz="2200" dirty="0" smtClean="0"/>
              <a:t>• 1 Value-added token</a:t>
            </a:r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4 | Export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1200" y="6400800"/>
            <a:ext cx="2895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19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" y="1676400"/>
            <a:ext cx="7543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Export is extremely attractive, perhaps even addictive…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Is it sustainable? Explain in 2 or 3 sentences.</a:t>
            </a:r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The Game Economy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8044" y="6400800"/>
            <a:ext cx="29287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</a:t>
            </a:r>
            <a:endParaRPr lang="en-US" sz="900" dirty="0"/>
          </a:p>
        </p:txBody>
      </p:sp>
      <p:pic>
        <p:nvPicPr>
          <p:cNvPr id="8" name="Picture 7" descr="LABMAT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95400" y="1102917"/>
            <a:ext cx="2199692" cy="17526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9" name="Picture 8" descr="PROC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791200" y="1066800"/>
            <a:ext cx="2199692" cy="17526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0" name="Picture 9" descr="TRA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809999" y="4114800"/>
            <a:ext cx="2209800" cy="176065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BANK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381000" y="4114800"/>
            <a:ext cx="2209800" cy="176065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042805" y="2855517"/>
            <a:ext cx="2690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Materials and Labor Providers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69703" y="2817911"/>
            <a:ext cx="1726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Processing Center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1546" y="5875454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Trading Center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875454"/>
            <a:ext cx="67874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Bank</a:t>
            </a:r>
            <a:endParaRPr lang="en-US" sz="1400" b="1" dirty="0">
              <a:latin typeface="Helvetica Neue"/>
              <a:cs typeface="Helvetica Neue"/>
            </a:endParaRPr>
          </a:p>
        </p:txBody>
      </p:sp>
      <p:pic>
        <p:nvPicPr>
          <p:cNvPr id="32" name="Picture 31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204605" y="150812"/>
            <a:ext cx="685800" cy="631658"/>
          </a:xfrm>
          <a:prstGeom prst="rect">
            <a:avLst/>
          </a:prstGeom>
        </p:spPr>
      </p:pic>
      <p:sp>
        <p:nvSpPr>
          <p:cNvPr id="24" name="Circular Arrow 23"/>
          <p:cNvSpPr/>
          <p:nvPr/>
        </p:nvSpPr>
        <p:spPr>
          <a:xfrm rot="12293598" flipV="1">
            <a:off x="4663669" y="1681673"/>
            <a:ext cx="2254783" cy="2754462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Circular Arrow 24"/>
          <p:cNvSpPr/>
          <p:nvPr/>
        </p:nvSpPr>
        <p:spPr>
          <a:xfrm rot="17980430" flipV="1">
            <a:off x="3137661" y="2001506"/>
            <a:ext cx="2254783" cy="2754462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Circular Arrow 26"/>
          <p:cNvSpPr/>
          <p:nvPr/>
        </p:nvSpPr>
        <p:spPr>
          <a:xfrm rot="3918828" flipV="1">
            <a:off x="3236910" y="1582968"/>
            <a:ext cx="2473094" cy="3007268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3907217" flipH="1" flipV="1">
            <a:off x="4790414" y="2245460"/>
            <a:ext cx="2331743" cy="2754462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Circular Arrow 30"/>
          <p:cNvSpPr/>
          <p:nvPr/>
        </p:nvSpPr>
        <p:spPr>
          <a:xfrm rot="9814639" flipH="1" flipV="1">
            <a:off x="2446662" y="1884071"/>
            <a:ext cx="2171902" cy="2862424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Circular Arrow 33"/>
          <p:cNvSpPr/>
          <p:nvPr/>
        </p:nvSpPr>
        <p:spPr>
          <a:xfrm rot="18121509" flipH="1" flipV="1">
            <a:off x="3330272" y="1178201"/>
            <a:ext cx="2669282" cy="2721386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Right Arrow 27"/>
          <p:cNvSpPr/>
          <p:nvPr/>
        </p:nvSpPr>
        <p:spPr>
          <a:xfrm>
            <a:off x="2786682" y="5067317"/>
            <a:ext cx="791694" cy="384931"/>
          </a:xfrm>
          <a:prstGeom prst="rightArrow">
            <a:avLst/>
          </a:prstGeom>
          <a:solidFill>
            <a:srgbClr val="73B6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Left Arrow 34"/>
          <p:cNvSpPr/>
          <p:nvPr/>
        </p:nvSpPr>
        <p:spPr>
          <a:xfrm>
            <a:off x="2724150" y="4625118"/>
            <a:ext cx="822960" cy="370008"/>
          </a:xfrm>
          <a:prstGeom prst="leftArrow">
            <a:avLst/>
          </a:prstGeom>
          <a:solidFill>
            <a:srgbClr val="F8CC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dollarsign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65554" y="2819400"/>
            <a:ext cx="992246" cy="998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8229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5 | Distant Ownership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6400800"/>
            <a:ext cx="3276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20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04800" y="152400"/>
            <a:ext cx="685800" cy="631658"/>
          </a:xfrm>
          <a:prstGeom prst="rect">
            <a:avLst/>
          </a:prstGeom>
        </p:spPr>
      </p:pic>
      <p:pic>
        <p:nvPicPr>
          <p:cNvPr id="8" name="Picture 7" descr="DSCN0189.JPG"/>
          <p:cNvPicPr>
            <a:picLocks noChangeAspect="1"/>
          </p:cNvPicPr>
          <p:nvPr/>
        </p:nvPicPr>
        <p:blipFill>
          <a:blip r:embed="rId5"/>
          <a:srcRect t="7353" b="9804"/>
          <a:stretch>
            <a:fillRect/>
          </a:stretch>
        </p:blipFill>
        <p:spPr>
          <a:xfrm>
            <a:off x="990600" y="1143000"/>
            <a:ext cx="7696200" cy="4197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5 | Distant Ownership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21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rot="5400000">
            <a:off x="2989848" y="3868152"/>
            <a:ext cx="2554705" cy="1588"/>
          </a:xfrm>
          <a:prstGeom prst="straightConnector1">
            <a:avLst/>
          </a:prstGeom>
          <a:ln w="190500" cap="flat" cmpd="sng" algn="ctr">
            <a:solidFill>
              <a:srgbClr val="F8CC35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00200" y="1905000"/>
            <a:ext cx="5476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Helvetica Neue"/>
                <a:cs typeface="Helvetica Neue"/>
              </a:rPr>
              <a:t>Total value chain</a:t>
            </a:r>
            <a:endParaRPr lang="en-US" sz="2800" b="1" dirty="0">
              <a:latin typeface="Helvetica Neue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0" y="5267980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Helvetica Neue"/>
                <a:cs typeface="Helvetica Neue"/>
              </a:rPr>
              <a:t>Contribution to local economy</a:t>
            </a:r>
            <a:endParaRPr lang="en-US" sz="2800" b="1" dirty="0">
              <a:latin typeface="Helvetica Neue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1000781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Contribution of value added to the local economy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pic>
        <p:nvPicPr>
          <p:cNvPr id="19" name="Picture 18" descr="A_gas_pum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91" y="2590800"/>
            <a:ext cx="3099969" cy="2554705"/>
          </a:xfrm>
          <a:prstGeom prst="rect">
            <a:avLst/>
          </a:prstGeom>
        </p:spPr>
      </p:pic>
      <p:pic>
        <p:nvPicPr>
          <p:cNvPr id="23" name="Picture 22" descr="WoodturningIndones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805" y="2591593"/>
            <a:ext cx="3173990" cy="2555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1054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5 | Distant Ownership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3600" y="6400800"/>
            <a:ext cx="2743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22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960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1524000"/>
            <a:ext cx="8077200" cy="484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400" b="1" dirty="0" smtClean="0"/>
              <a:t>Local and export demands are the same as in </a:t>
            </a:r>
            <a:br>
              <a:rPr lang="en-US" sz="2400" b="1" dirty="0" smtClean="0"/>
            </a:br>
            <a:r>
              <a:rPr lang="en-US" sz="2400" b="1" dirty="0" smtClean="0"/>
              <a:t>round 4.</a:t>
            </a:r>
            <a:endParaRPr lang="en-US" sz="2400" dirty="0" smtClean="0"/>
          </a:p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400" b="1" dirty="0" smtClean="0"/>
              <a:t>Each product requires:</a:t>
            </a:r>
            <a:br>
              <a:rPr lang="en-US" sz="2400" b="1" dirty="0" smtClean="0"/>
            </a:br>
            <a:r>
              <a:rPr lang="en-US" sz="2400" dirty="0" smtClean="0"/>
              <a:t>• 1 Materials token</a:t>
            </a:r>
            <a:br>
              <a:rPr lang="en-US" sz="2400" dirty="0" smtClean="0"/>
            </a:br>
            <a:r>
              <a:rPr lang="en-US" sz="2400" dirty="0" smtClean="0"/>
              <a:t>• 1 Labor token</a:t>
            </a:r>
            <a:br>
              <a:rPr lang="en-US" sz="2400" dirty="0" smtClean="0"/>
            </a:br>
            <a:r>
              <a:rPr lang="en-US" sz="2400" dirty="0" smtClean="0"/>
              <a:t>• 1 Value-added token</a:t>
            </a:r>
          </a:p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400" b="1" dirty="0" smtClean="0"/>
              <a:t>Added value of export goes to neighboring community.</a:t>
            </a:r>
          </a:p>
          <a:p>
            <a:pPr marL="514350" indent="-514350">
              <a:spcAft>
                <a:spcPts val="1800"/>
              </a:spcAft>
              <a:buAutoNum type="arabicPeriod"/>
            </a:pPr>
            <a:r>
              <a:rPr lang="en-US" sz="2400" b="1" dirty="0" smtClean="0"/>
              <a:t>The distant owner (parent company) decides the amount of the bonus </a:t>
            </a:r>
            <a:r>
              <a:rPr lang="en-US" sz="2400" dirty="0" smtClean="0"/>
              <a:t>(minimum $1) and its timing (beginning or end of the year).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50292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5 | </a:t>
            </a:r>
            <a:r>
              <a:rPr lang="en-US" sz="2800" b="1" smtClean="0">
                <a:solidFill>
                  <a:srgbClr val="F8CC35"/>
                </a:solidFill>
                <a:latin typeface="Helvetica Neue"/>
                <a:cs typeface="Helvetica Neue"/>
              </a:rPr>
              <a:t>Distant Ownership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23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" y="1676400"/>
            <a:ext cx="7543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Tally your results:</a:t>
            </a:r>
            <a:br>
              <a:rPr lang="en-US" sz="2400" b="1" dirty="0" smtClean="0"/>
            </a:br>
            <a:r>
              <a:rPr lang="en-US" sz="2400" dirty="0" smtClean="0"/>
              <a:t>- Record wealth at the end of the round.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Did the community’s wealth increase?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In one sentence: What did you observe?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800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6 | Imported Labor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6400800"/>
            <a:ext cx="2514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24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12" name="Picture 11" descr="masonerbik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066800"/>
            <a:ext cx="6599847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6482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6 | Imported Labor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64008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25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" y="1524000"/>
            <a:ext cx="8172450" cy="484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200" b="1" dirty="0" smtClean="0"/>
              <a:t>Local market demand is a function of local wealth: 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(</a:t>
            </a:r>
            <a:r>
              <a:rPr lang="en-US" sz="2200" u="sng" dirty="0" smtClean="0"/>
              <a:t>wealth of Labor Provider + wealth of Materials Provider</a:t>
            </a:r>
            <a:r>
              <a:rPr lang="en-US" sz="2200" dirty="0" smtClean="0"/>
              <a:t>)</a:t>
            </a:r>
            <a:br>
              <a:rPr lang="en-US" sz="2200" dirty="0" smtClean="0"/>
            </a:br>
            <a:r>
              <a:rPr lang="en-US" sz="2200" dirty="0" smtClean="0"/>
              <a:t>                                         2</a:t>
            </a:r>
            <a:br>
              <a:rPr lang="en-US" sz="2200" dirty="0" smtClean="0"/>
            </a:br>
            <a:r>
              <a:rPr lang="en-US" sz="2200" dirty="0" smtClean="0"/>
              <a:t>Remember the Labor Provider's wealth is counted in the community where he/she lives. 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200" b="1" dirty="0" smtClean="0"/>
              <a:t>The Labor Provider </a:t>
            </a:r>
            <a:r>
              <a:rPr lang="en-US" sz="2200" dirty="0" smtClean="0"/>
              <a:t>buys labor tokens at the Trading Center of the community where he works.</a:t>
            </a:r>
            <a:r>
              <a:rPr lang="en-US" sz="2200" b="1" dirty="0" smtClean="0"/>
              <a:t> 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200" b="1" dirty="0" smtClean="0"/>
              <a:t>The Processing Center </a:t>
            </a:r>
            <a:r>
              <a:rPr lang="en-US" sz="2200" dirty="0" smtClean="0"/>
              <a:t>is still owned by a parent company.  The added value of exports goes to the parent company's community.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200" b="1" dirty="0" smtClean="0"/>
              <a:t>The parent company decides the amount of the bonus </a:t>
            </a:r>
            <a:r>
              <a:rPr lang="en-US" sz="2200" dirty="0" smtClean="0"/>
              <a:t>($1 minimum) and its timing (beginning or end of the year).</a:t>
            </a:r>
            <a:r>
              <a:rPr lang="en-US" sz="2100" dirty="0" smtClean="0"/>
              <a:t> </a:t>
            </a:r>
            <a:endParaRPr lang="en-US" sz="21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7244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6 | Imported Labor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64008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26</a:t>
            </a:r>
            <a:endParaRPr lang="en-US" sz="900" dirty="0"/>
          </a:p>
        </p:txBody>
      </p:sp>
      <p:pic>
        <p:nvPicPr>
          <p:cNvPr id="11" name="Picture 1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" y="1676400"/>
            <a:ext cx="7543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Tally your results:</a:t>
            </a:r>
            <a:br>
              <a:rPr lang="en-US" sz="2400" b="1" dirty="0" smtClean="0"/>
            </a:br>
            <a:r>
              <a:rPr lang="en-US" sz="2400" dirty="0" smtClean="0"/>
              <a:t>- Record wealth at the end of the round.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Did the community’s wealth increase?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In one sentence: What did you observe?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dollarslideREV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19200"/>
            <a:ext cx="7391400" cy="49874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84684" y="152400"/>
            <a:ext cx="4038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The Game Economy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8044" y="6400800"/>
            <a:ext cx="29287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3</a:t>
            </a:r>
            <a:endParaRPr lang="en-US" sz="900" dirty="0"/>
          </a:p>
        </p:txBody>
      </p:sp>
      <p:pic>
        <p:nvPicPr>
          <p:cNvPr id="8" name="Picture 7" descr="TRA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808948" y="4114800"/>
            <a:ext cx="2209800" cy="176065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031546" y="5875454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Trading Center</a:t>
            </a:r>
            <a:endParaRPr lang="en-US" sz="1400" b="1" dirty="0">
              <a:latin typeface="Helvetica Neue"/>
              <a:cs typeface="Helvetica Neue"/>
            </a:endParaRPr>
          </a:p>
        </p:txBody>
      </p:sp>
      <p:pic>
        <p:nvPicPr>
          <p:cNvPr id="10" name="Picture 9" descr="localmarke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1828800" y="5168720"/>
            <a:ext cx="1275184" cy="1016000"/>
          </a:xfrm>
          <a:prstGeom prst="rect">
            <a:avLst/>
          </a:prstGeom>
        </p:spPr>
      </p:pic>
      <p:pic>
        <p:nvPicPr>
          <p:cNvPr id="11" name="Picture 10" descr="exportmarke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6858000" y="5168720"/>
            <a:ext cx="1275183" cy="1016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00200" y="6184720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Local Market</a:t>
            </a:r>
            <a:endParaRPr lang="en-US" sz="1400" b="1" dirty="0">
              <a:latin typeface="Helvetica Neue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400" y="4876800"/>
            <a:ext cx="1726498" cy="30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 Neue"/>
                <a:cs typeface="Helvetica Neue"/>
              </a:rPr>
              <a:t>Export Market</a:t>
            </a:r>
            <a:endParaRPr lang="en-US" sz="1400" b="1" dirty="0">
              <a:latin typeface="Helvetica Neue"/>
              <a:cs typeface="Helvetica Neue"/>
            </a:endParaRPr>
          </a:p>
        </p:txBody>
      </p:sp>
      <p:pic>
        <p:nvPicPr>
          <p:cNvPr id="21" name="Picture 2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sp>
        <p:nvSpPr>
          <p:cNvPr id="16" name="Down Arrow 15"/>
          <p:cNvSpPr/>
          <p:nvPr/>
        </p:nvSpPr>
        <p:spPr>
          <a:xfrm rot="3786212">
            <a:off x="3223147" y="4816318"/>
            <a:ext cx="403087" cy="65726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srgbClr val="000000">
                <a:alpha val="7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Down Arrow 16"/>
          <p:cNvSpPr/>
          <p:nvPr/>
        </p:nvSpPr>
        <p:spPr>
          <a:xfrm rot="18587423">
            <a:off x="6170321" y="4933179"/>
            <a:ext cx="403087" cy="65726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srgbClr val="000000">
                <a:alpha val="7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206542"/>
            <a:ext cx="4040188" cy="63165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Game Materials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1" y="6400800"/>
            <a:ext cx="26669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4</a:t>
            </a:r>
            <a:endParaRPr lang="en-US" sz="900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1867694" y="3771900"/>
            <a:ext cx="5257800" cy="1588"/>
          </a:xfrm>
          <a:prstGeom prst="line">
            <a:avLst/>
          </a:prstGeom>
          <a:ln>
            <a:solidFill>
              <a:srgbClr val="73B63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37846" y="114379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Dollars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53001" y="114379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Tokens</a:t>
            </a:r>
            <a:endParaRPr lang="en-US" b="1" dirty="0"/>
          </a:p>
        </p:txBody>
      </p:sp>
      <p:pic>
        <p:nvPicPr>
          <p:cNvPr id="12" name="Picture 11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37846" y="1600200"/>
            <a:ext cx="3024554" cy="1371600"/>
          </a:xfrm>
          <a:prstGeom prst="rect">
            <a:avLst/>
          </a:prstGeom>
        </p:spPr>
      </p:pic>
      <p:pic>
        <p:nvPicPr>
          <p:cNvPr id="13" name="Picture 12" descr="GREEN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937846" y="3048000"/>
            <a:ext cx="3024554" cy="1371600"/>
          </a:xfrm>
          <a:prstGeom prst="rect">
            <a:avLst/>
          </a:prstGeom>
        </p:spPr>
      </p:pic>
      <p:pic>
        <p:nvPicPr>
          <p:cNvPr id="14" name="Picture 13" descr="YELLO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937846" y="4572000"/>
            <a:ext cx="3024554" cy="1371600"/>
          </a:xfrm>
          <a:prstGeom prst="rect">
            <a:avLst/>
          </a:prstGeom>
        </p:spPr>
      </p:pic>
      <p:pic>
        <p:nvPicPr>
          <p:cNvPr id="15" name="Picture 14" descr="MAT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4953000" y="1600200"/>
            <a:ext cx="2438400" cy="1371600"/>
          </a:xfrm>
          <a:prstGeom prst="rect">
            <a:avLst/>
          </a:prstGeom>
        </p:spPr>
      </p:pic>
      <p:pic>
        <p:nvPicPr>
          <p:cNvPr id="16" name="Picture 15" descr="VALU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4953000" y="3113326"/>
            <a:ext cx="2457732" cy="1382474"/>
          </a:xfrm>
          <a:prstGeom prst="rect">
            <a:avLst/>
          </a:prstGeom>
        </p:spPr>
      </p:pic>
      <p:pic>
        <p:nvPicPr>
          <p:cNvPr id="17" name="Picture 16" descr="LABOR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4953001" y="4637326"/>
            <a:ext cx="2457732" cy="1382474"/>
          </a:xfrm>
          <a:prstGeom prst="rect">
            <a:avLst/>
          </a:prstGeom>
        </p:spPr>
      </p:pic>
      <p:pic>
        <p:nvPicPr>
          <p:cNvPr id="18" name="Picture 17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Game Rules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64008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5</a:t>
            </a:r>
            <a:endParaRPr lang="en-US" sz="900" dirty="0"/>
          </a:p>
        </p:txBody>
      </p:sp>
      <p:sp>
        <p:nvSpPr>
          <p:cNvPr id="18" name="TextBox 17"/>
          <p:cNvSpPr txBox="1"/>
          <p:nvPr/>
        </p:nvSpPr>
        <p:spPr>
          <a:xfrm>
            <a:off x="609600" y="1143000"/>
            <a:ext cx="7772400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sz="2400" b="1" dirty="0" smtClean="0"/>
              <a:t>Local demand is a function of local wealth: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200" dirty="0" smtClean="0"/>
              <a:t>Local demand = </a:t>
            </a:r>
            <a:br>
              <a:rPr lang="en-US" sz="2200" dirty="0" smtClean="0"/>
            </a:br>
            <a:r>
              <a:rPr lang="en-US" sz="2200" dirty="0" smtClean="0"/>
              <a:t>(</a:t>
            </a:r>
            <a:r>
              <a:rPr lang="en-US" sz="2200" u="sng" dirty="0" smtClean="0"/>
              <a:t>wealth of Labor Provider + wealth of Materials Provider</a:t>
            </a:r>
            <a:r>
              <a:rPr lang="en-US" sz="2200" dirty="0" smtClean="0"/>
              <a:t>) </a:t>
            </a:r>
            <a:br>
              <a:rPr lang="en-US" sz="2200" dirty="0" smtClean="0"/>
            </a:br>
            <a:r>
              <a:rPr lang="en-US" sz="2200" dirty="0" smtClean="0"/>
              <a:t>                                         2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US" sz="2200" dirty="0" smtClean="0"/>
          </a:p>
          <a:p>
            <a:pPr marL="342900" indent="-342900">
              <a:buAutoNum type="arabicPeriod"/>
            </a:pPr>
            <a:r>
              <a:rPr lang="en-US" sz="2400" b="1" dirty="0" smtClean="0"/>
              <a:t>Each product requires three tokens: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• 1 Materials token</a:t>
            </a:r>
            <a:br>
              <a:rPr lang="en-US" sz="2400" dirty="0" smtClean="0"/>
            </a:br>
            <a:r>
              <a:rPr lang="en-US" sz="2400" dirty="0" smtClean="0"/>
              <a:t>• 1 Labor token</a:t>
            </a:r>
            <a:br>
              <a:rPr lang="en-US" sz="2400" dirty="0" smtClean="0"/>
            </a:br>
            <a:r>
              <a:rPr lang="en-US" sz="2400" dirty="0" smtClean="0"/>
              <a:t>• 1 Value-added token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342900" indent="-342900">
              <a:spcAft>
                <a:spcPts val="600"/>
              </a:spcAft>
            </a:pPr>
            <a:r>
              <a:rPr lang="en-US" sz="2400" b="1" i="1" dirty="0" smtClean="0"/>
              <a:t>Round 1 is different.</a:t>
            </a:r>
          </a:p>
        </p:txBody>
      </p:sp>
      <p:pic>
        <p:nvPicPr>
          <p:cNvPr id="19" name="Picture 18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ircular Arrow 67"/>
          <p:cNvSpPr/>
          <p:nvPr/>
        </p:nvSpPr>
        <p:spPr>
          <a:xfrm rot="17314444" flipH="1" flipV="1">
            <a:off x="4227095" y="641947"/>
            <a:ext cx="2310392" cy="3819104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5" name="Circular Arrow 64"/>
          <p:cNvSpPr/>
          <p:nvPr/>
        </p:nvSpPr>
        <p:spPr>
          <a:xfrm rot="9511939" flipH="1" flipV="1">
            <a:off x="1996913" y="778540"/>
            <a:ext cx="2252022" cy="3590156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4" name="Circular Arrow 63"/>
          <p:cNvSpPr/>
          <p:nvPr/>
        </p:nvSpPr>
        <p:spPr>
          <a:xfrm rot="3907217" flipH="1" flipV="1">
            <a:off x="4787786" y="1696617"/>
            <a:ext cx="2373607" cy="3384321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F8CC3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3" name="Circular Arrow 62"/>
          <p:cNvSpPr/>
          <p:nvPr/>
        </p:nvSpPr>
        <p:spPr>
          <a:xfrm rot="12293598" flipV="1">
            <a:off x="4936986" y="861322"/>
            <a:ext cx="2424965" cy="3503115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Rectangle 48"/>
          <p:cNvSpPr/>
          <p:nvPr/>
        </p:nvSpPr>
        <p:spPr>
          <a:xfrm>
            <a:off x="6858000" y="4038600"/>
            <a:ext cx="1576208" cy="1948974"/>
          </a:xfrm>
          <a:prstGeom prst="rect">
            <a:avLst/>
          </a:prstGeom>
          <a:solidFill>
            <a:schemeClr val="bg1">
              <a:alpha val="57000"/>
            </a:schemeClr>
          </a:solidFill>
          <a:ln w="53975" cap="flat" cmpd="sng" algn="ctr">
            <a:solidFill>
              <a:srgbClr val="F8CC35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0762" y="206542"/>
            <a:ext cx="4124324" cy="63165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The Game Economy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5987" y="6400800"/>
            <a:ext cx="2690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6</a:t>
            </a:r>
          </a:p>
          <a:p>
            <a:endParaRPr lang="en-US" sz="900" dirty="0"/>
          </a:p>
        </p:txBody>
      </p:sp>
      <p:pic>
        <p:nvPicPr>
          <p:cNvPr id="8" name="Picture 7" descr="LABMAT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54083" y="1066885"/>
            <a:ext cx="1530220" cy="12192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73082" y="2286085"/>
            <a:ext cx="2309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Neue"/>
                <a:cs typeface="Helvetica Neue"/>
              </a:rPr>
              <a:t>Materials and Labor Providers</a:t>
            </a:r>
            <a:endParaRPr lang="en-US" sz="1200" b="1" dirty="0">
              <a:latin typeface="Helvetica Neue"/>
              <a:cs typeface="Helvetica Neue"/>
            </a:endParaRPr>
          </a:p>
        </p:txBody>
      </p:sp>
      <p:pic>
        <p:nvPicPr>
          <p:cNvPr id="10" name="Picture 9" descr="PROC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384222" y="1146767"/>
            <a:ext cx="1530220" cy="12192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384221" y="2365967"/>
            <a:ext cx="1530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Neue"/>
                <a:cs typeface="Helvetica Neue"/>
              </a:rPr>
              <a:t>Processing Center</a:t>
            </a:r>
            <a:endParaRPr lang="en-US" sz="1200" b="1" dirty="0">
              <a:latin typeface="Helvetica Neue"/>
              <a:cs typeface="Helvetica Neue"/>
            </a:endParaRPr>
          </a:p>
        </p:txBody>
      </p:sp>
      <p:pic>
        <p:nvPicPr>
          <p:cNvPr id="12" name="Picture 11" descr="TRACEN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191000" y="4572000"/>
            <a:ext cx="1530220" cy="12192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191000" y="5791200"/>
            <a:ext cx="1530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Neue"/>
                <a:cs typeface="Helvetica Neue"/>
              </a:rPr>
              <a:t>Trading Center</a:t>
            </a:r>
            <a:endParaRPr lang="en-US" sz="1200" b="1" dirty="0">
              <a:latin typeface="Helvetica Neue"/>
              <a:cs typeface="Helvetica Neue"/>
            </a:endParaRPr>
          </a:p>
        </p:txBody>
      </p:sp>
      <p:pic>
        <p:nvPicPr>
          <p:cNvPr id="14" name="Picture 13" descr="BANK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609600" y="4656254"/>
            <a:ext cx="1530220" cy="12192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997652" y="5875454"/>
            <a:ext cx="678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Neue"/>
                <a:cs typeface="Helvetica Neue"/>
              </a:rPr>
              <a:t>Bank</a:t>
            </a:r>
            <a:endParaRPr lang="en-US" sz="1200" b="1" dirty="0">
              <a:latin typeface="Helvetica Neue"/>
              <a:cs typeface="Helvetica Neue"/>
            </a:endParaRPr>
          </a:p>
        </p:txBody>
      </p:sp>
      <p:pic>
        <p:nvPicPr>
          <p:cNvPr id="41" name="Picture 40" descr="MAT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1642987" y="3278781"/>
            <a:ext cx="805044" cy="452837"/>
          </a:xfrm>
          <a:prstGeom prst="rect">
            <a:avLst/>
          </a:prstGeom>
        </p:spPr>
      </p:pic>
      <p:pic>
        <p:nvPicPr>
          <p:cNvPr id="42" name="Picture 41" descr="MAT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4552951" y="999328"/>
            <a:ext cx="805044" cy="452837"/>
          </a:xfrm>
          <a:prstGeom prst="rect">
            <a:avLst/>
          </a:prstGeom>
        </p:spPr>
      </p:pic>
      <p:pic>
        <p:nvPicPr>
          <p:cNvPr id="43" name="Picture 42" descr="MAT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7239000" y="4381500"/>
            <a:ext cx="805044" cy="452837"/>
          </a:xfrm>
          <a:prstGeom prst="rect">
            <a:avLst/>
          </a:prstGeom>
        </p:spPr>
      </p:pic>
      <p:pic>
        <p:nvPicPr>
          <p:cNvPr id="44" name="Picture 43" descr="LABOR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7239000" y="4912720"/>
            <a:ext cx="812800" cy="457200"/>
          </a:xfrm>
          <a:prstGeom prst="rect">
            <a:avLst/>
          </a:prstGeom>
        </p:spPr>
      </p:pic>
      <p:pic>
        <p:nvPicPr>
          <p:cNvPr id="45" name="Picture 44" descr="LABOR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3663820" y="999328"/>
            <a:ext cx="812800" cy="457200"/>
          </a:xfrm>
          <a:prstGeom prst="rect">
            <a:avLst/>
          </a:prstGeom>
        </p:spPr>
      </p:pic>
      <p:pic>
        <p:nvPicPr>
          <p:cNvPr id="46" name="Picture 45" descr="LABOR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2139820" y="3765964"/>
            <a:ext cx="812800" cy="457200"/>
          </a:xfrm>
          <a:prstGeom prst="rect">
            <a:avLst/>
          </a:prstGeom>
        </p:spPr>
      </p:pic>
      <p:pic>
        <p:nvPicPr>
          <p:cNvPr id="47" name="Picture 46" descr="VALU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7239000" y="5450482"/>
            <a:ext cx="805045" cy="452838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6781800" y="4106684"/>
            <a:ext cx="169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Finished product</a:t>
            </a:r>
            <a:endParaRPr lang="en-US" sz="12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2301851" y="6068199"/>
            <a:ext cx="1361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Local Market</a:t>
            </a:r>
            <a:endParaRPr lang="en-US" sz="1200" b="1" dirty="0"/>
          </a:p>
        </p:txBody>
      </p:sp>
      <p:pic>
        <p:nvPicPr>
          <p:cNvPr id="52" name="Picture 51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3181350" y="2845337"/>
            <a:ext cx="1238250" cy="561532"/>
          </a:xfrm>
          <a:prstGeom prst="rect">
            <a:avLst/>
          </a:prstGeom>
        </p:spPr>
      </p:pic>
      <p:pic>
        <p:nvPicPr>
          <p:cNvPr id="53" name="Picture 52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3314701" y="3129804"/>
            <a:ext cx="1238250" cy="561532"/>
          </a:xfrm>
          <a:prstGeom prst="rect">
            <a:avLst/>
          </a:prstGeom>
        </p:spPr>
      </p:pic>
      <p:pic>
        <p:nvPicPr>
          <p:cNvPr id="54" name="Picture 53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5486400" y="2943668"/>
            <a:ext cx="1238250" cy="561532"/>
          </a:xfrm>
          <a:prstGeom prst="rect">
            <a:avLst/>
          </a:prstGeom>
        </p:spPr>
      </p:pic>
      <p:pic>
        <p:nvPicPr>
          <p:cNvPr id="55" name="Picture 54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5324475" y="3129804"/>
            <a:ext cx="1238250" cy="561532"/>
          </a:xfrm>
          <a:prstGeom prst="rect">
            <a:avLst/>
          </a:prstGeom>
        </p:spPr>
      </p:pic>
      <p:pic>
        <p:nvPicPr>
          <p:cNvPr id="56" name="Picture 55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3879147" y="1900902"/>
            <a:ext cx="1238250" cy="561532"/>
          </a:xfrm>
          <a:prstGeom prst="rect">
            <a:avLst/>
          </a:prstGeom>
        </p:spPr>
      </p:pic>
      <p:pic>
        <p:nvPicPr>
          <p:cNvPr id="57" name="Picture 56" descr="GRAY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4189335" y="2081434"/>
            <a:ext cx="1238250" cy="561532"/>
          </a:xfrm>
          <a:prstGeom prst="rect">
            <a:avLst/>
          </a:prstGeom>
        </p:spPr>
      </p:pic>
      <p:pic>
        <p:nvPicPr>
          <p:cNvPr id="58" name="Picture 57" descr="GREEN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5131866" y="3358552"/>
            <a:ext cx="1252355" cy="567928"/>
          </a:xfrm>
          <a:prstGeom prst="rect">
            <a:avLst/>
          </a:prstGeom>
        </p:spPr>
      </p:pic>
      <p:pic>
        <p:nvPicPr>
          <p:cNvPr id="59" name="Picture 58" descr="GREENbil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2374641" y="5528072"/>
            <a:ext cx="1252355" cy="567928"/>
          </a:xfrm>
          <a:prstGeom prst="rect">
            <a:avLst/>
          </a:prstGeom>
        </p:spPr>
      </p:pic>
      <p:pic>
        <p:nvPicPr>
          <p:cNvPr id="61" name="Picture 60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0"/>
              <a:stretch>
                <a:fillRect/>
              </a:stretch>
            </p:blipFill>
          </mc:Choice>
          <mc:Fallback>
            <p:blipFill>
              <a:blip r:embed="rId21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48" name="Picture 47" descr="VALUtok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2"/>
              <a:stretch>
                <a:fillRect/>
              </a:stretch>
            </p:blipFill>
          </mc:Choice>
          <mc:Fallback>
            <p:blipFill>
              <a:blip r:embed="rId23"/>
              <a:stretch>
                <a:fillRect/>
              </a:stretch>
            </p:blipFill>
          </mc:Fallback>
        </mc:AlternateContent>
        <p:spPr>
          <a:xfrm>
            <a:off x="2556445" y="4483513"/>
            <a:ext cx="812669" cy="45712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6" name="Circular Arrow 65"/>
          <p:cNvSpPr/>
          <p:nvPr/>
        </p:nvSpPr>
        <p:spPr>
          <a:xfrm rot="18087698" flipV="1">
            <a:off x="3054226" y="1527223"/>
            <a:ext cx="2424965" cy="3503115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7" name="Circular Arrow 66"/>
          <p:cNvSpPr/>
          <p:nvPr/>
        </p:nvSpPr>
        <p:spPr>
          <a:xfrm rot="4218686" flipV="1">
            <a:off x="2567069" y="984714"/>
            <a:ext cx="2406415" cy="3664759"/>
          </a:xfrm>
          <a:prstGeom prst="circularArrow">
            <a:avLst>
              <a:gd name="adj1" fmla="val 8242"/>
              <a:gd name="adj2" fmla="val 575591"/>
              <a:gd name="adj3" fmla="val 10174297"/>
              <a:gd name="adj4" fmla="val 7270768"/>
              <a:gd name="adj5" fmla="val 9616"/>
            </a:avLst>
          </a:prstGeom>
          <a:solidFill>
            <a:srgbClr val="73B63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9" name="Right Arrow 68"/>
          <p:cNvSpPr/>
          <p:nvPr/>
        </p:nvSpPr>
        <p:spPr>
          <a:xfrm>
            <a:off x="3087453" y="5169893"/>
            <a:ext cx="791694" cy="384931"/>
          </a:xfrm>
          <a:prstGeom prst="rightArrow">
            <a:avLst/>
          </a:prstGeom>
          <a:solidFill>
            <a:srgbClr val="73B6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0" name="Left Arrow 69"/>
          <p:cNvSpPr/>
          <p:nvPr/>
        </p:nvSpPr>
        <p:spPr>
          <a:xfrm>
            <a:off x="2144965" y="4992351"/>
            <a:ext cx="822960" cy="370008"/>
          </a:xfrm>
          <a:prstGeom prst="leftArrow">
            <a:avLst/>
          </a:prstGeom>
          <a:solidFill>
            <a:srgbClr val="F8CC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The Island Economy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6400800"/>
            <a:ext cx="2971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7</a:t>
            </a:r>
            <a:endParaRPr lang="en-US" sz="900" dirty="0"/>
          </a:p>
        </p:txBody>
      </p:sp>
      <p:pic>
        <p:nvPicPr>
          <p:cNvPr id="10" name="Picture 9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  <p:pic>
        <p:nvPicPr>
          <p:cNvPr id="9" name="Picture 8" descr="Palau-rock-islands200712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143000"/>
            <a:ext cx="6435776" cy="3505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910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1 | Steady State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64008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8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Rules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828800"/>
            <a:ext cx="7696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400" b="1" dirty="0" smtClean="0"/>
              <a:t> Market demand is three products per year.</a:t>
            </a:r>
          </a:p>
          <a:p>
            <a:pPr marL="342900" indent="-342900">
              <a:spcAft>
                <a:spcPts val="3600"/>
              </a:spcAft>
              <a:buAutoNum type="arabicPeriod"/>
            </a:pPr>
            <a:r>
              <a:rPr lang="en-US" sz="2400" b="1" dirty="0" smtClean="0"/>
              <a:t> Each product requires three tokens:</a:t>
            </a:r>
            <a:br>
              <a:rPr lang="en-US" sz="2400" b="1" dirty="0" smtClean="0"/>
            </a:br>
            <a:r>
              <a:rPr lang="en-US" sz="2400" b="1" dirty="0" smtClean="0"/>
              <a:t>•</a:t>
            </a:r>
            <a:r>
              <a:rPr lang="en-US" sz="2400" dirty="0" smtClean="0"/>
              <a:t> 1 Materials token</a:t>
            </a:r>
            <a:br>
              <a:rPr lang="en-US" sz="2400" dirty="0" smtClean="0"/>
            </a:br>
            <a:r>
              <a:rPr lang="en-US" sz="2400" dirty="0" smtClean="0"/>
              <a:t>• 2 Labor tokens</a:t>
            </a:r>
            <a:endParaRPr lang="en-US" sz="2400" dirty="0"/>
          </a:p>
        </p:txBody>
      </p:sp>
      <p:pic>
        <p:nvPicPr>
          <p:cNvPr id="10" name="Picture 9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41148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8CC35"/>
                </a:solidFill>
                <a:latin typeface="Helvetica Neue"/>
                <a:cs typeface="Helvetica Neue"/>
              </a:rPr>
              <a:t>Round 1 | Steady State</a:t>
            </a:r>
            <a:endParaRPr lang="en-US" sz="2800" b="1" dirty="0">
              <a:solidFill>
                <a:srgbClr val="F8CC35"/>
              </a:solidFill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64008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The Dollar Game © 2016 by the University of Idaho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400800"/>
            <a:ext cx="2266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9</a:t>
            </a:r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" y="990600"/>
            <a:ext cx="603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1398CD"/>
                </a:solidFill>
                <a:latin typeface="Helvetica Neue"/>
                <a:cs typeface="Helvetica Neue"/>
              </a:rPr>
              <a:t>Evaluation</a:t>
            </a:r>
            <a:endParaRPr lang="en-US" sz="2800" b="1" dirty="0">
              <a:solidFill>
                <a:srgbClr val="1398CD"/>
              </a:solidFill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828800"/>
            <a:ext cx="7696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Tally your results:</a:t>
            </a:r>
            <a:br>
              <a:rPr lang="en-US" sz="2400" b="1" dirty="0" smtClean="0"/>
            </a:br>
            <a:r>
              <a:rPr lang="en-US" sz="2000" dirty="0" smtClean="0"/>
              <a:t>- Record the wealth of each player (except the Bank) at the end   	of the round. What was it at the beginning?</a:t>
            </a:r>
            <a:br>
              <a:rPr lang="en-US" sz="2000" dirty="0" smtClean="0"/>
            </a:br>
            <a:r>
              <a:rPr lang="en-US" sz="2000" dirty="0" smtClean="0"/>
              <a:t>- Count the number of dollars received by the Labor and 		Materials providers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Did the community’s wealth increase?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Anything that jumped out?</a:t>
            </a:r>
          </a:p>
          <a:p>
            <a:pPr marL="342900" indent="-342900">
              <a:spcAft>
                <a:spcPts val="2400"/>
              </a:spcAft>
            </a:pPr>
            <a:r>
              <a:rPr lang="en-US" sz="2400" b="1" dirty="0" smtClean="0"/>
              <a:t>• 	If this were your economy, what would you do next?</a:t>
            </a:r>
          </a:p>
        </p:txBody>
      </p:sp>
      <p:pic>
        <p:nvPicPr>
          <p:cNvPr id="10" name="Picture 9" descr="DollarGame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152400"/>
            <a:ext cx="685800" cy="631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1222</Words>
  <Application>Microsoft Macintosh PowerPoint</Application>
  <PresentationFormat>On-screen Show (4:3)</PresentationFormat>
  <Paragraphs>156</Paragraphs>
  <Slides>26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The Dollar Game</vt:lpstr>
      <vt:lpstr>The Game Economy</vt:lpstr>
      <vt:lpstr>The Game Economy</vt:lpstr>
      <vt:lpstr>Game Materials</vt:lpstr>
      <vt:lpstr>Game Rules</vt:lpstr>
      <vt:lpstr>The Game Economy</vt:lpstr>
      <vt:lpstr>The Island Economy</vt:lpstr>
      <vt:lpstr>Round 1 | Steady State</vt:lpstr>
      <vt:lpstr>Round 1 | Steady State</vt:lpstr>
      <vt:lpstr>Round 1 | Steady State</vt:lpstr>
      <vt:lpstr>Round 2 | Innovation</vt:lpstr>
      <vt:lpstr>Round 2 | Innovation</vt:lpstr>
      <vt:lpstr>Round 2 | Innovation</vt:lpstr>
      <vt:lpstr>Round 3 | Sharing the Wealth</vt:lpstr>
      <vt:lpstr>Round 3 | Sharing the Wealth</vt:lpstr>
      <vt:lpstr>Round 3 | Sharing the Wealth</vt:lpstr>
      <vt:lpstr>Round 4 | Export</vt:lpstr>
      <vt:lpstr>Round 4 | Export</vt:lpstr>
      <vt:lpstr>Round 4 | Export</vt:lpstr>
      <vt:lpstr>Round 5 | Distant Ownership</vt:lpstr>
      <vt:lpstr>Round 5 | Distant Ownership</vt:lpstr>
      <vt:lpstr>Round 5 | Distant Ownership</vt:lpstr>
      <vt:lpstr>Round 5 | Distant Ownership</vt:lpstr>
      <vt:lpstr>Round 6 | Imported Labor</vt:lpstr>
      <vt:lpstr>Round 6 | Imported Labor</vt:lpstr>
      <vt:lpstr>Round 6 | Imported Labor</vt:lpstr>
    </vt:vector>
  </TitlesOfParts>
  <Company>Rdesign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Dollar Game</dc:title>
  <dc:creator>Melissa Rockwood</dc:creator>
  <cp:lastModifiedBy>Melissa Rockwood</cp:lastModifiedBy>
  <cp:revision>68</cp:revision>
  <cp:lastPrinted>2016-03-16T17:56:58Z</cp:lastPrinted>
  <dcterms:created xsi:type="dcterms:W3CDTF">2016-04-07T18:04:33Z</dcterms:created>
  <dcterms:modified xsi:type="dcterms:W3CDTF">2016-04-07T18:05:29Z</dcterms:modified>
</cp:coreProperties>
</file>