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84" r:id="rId2"/>
    <p:sldMasterId id="2147483695" r:id="rId3"/>
    <p:sldMasterId id="2147483722" r:id="rId4"/>
    <p:sldMasterId id="2147483734" r:id="rId5"/>
    <p:sldMasterId id="2147483744" r:id="rId6"/>
  </p:sldMasterIdLst>
  <p:notesMasterIdLst>
    <p:notesMasterId r:id="rId23"/>
  </p:notesMasterIdLst>
  <p:handoutMasterIdLst>
    <p:handoutMasterId r:id="rId24"/>
  </p:handoutMasterIdLst>
  <p:sldIdLst>
    <p:sldId id="447" r:id="rId7"/>
    <p:sldId id="259" r:id="rId8"/>
    <p:sldId id="442" r:id="rId9"/>
    <p:sldId id="441" r:id="rId10"/>
    <p:sldId id="489" r:id="rId11"/>
    <p:sldId id="487" r:id="rId12"/>
    <p:sldId id="449" r:id="rId13"/>
    <p:sldId id="483" r:id="rId14"/>
    <p:sldId id="488" r:id="rId15"/>
    <p:sldId id="473" r:id="rId16"/>
    <p:sldId id="484" r:id="rId17"/>
    <p:sldId id="485" r:id="rId18"/>
    <p:sldId id="446" r:id="rId19"/>
    <p:sldId id="474" r:id="rId20"/>
    <p:sldId id="459" r:id="rId21"/>
    <p:sldId id="486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E55"/>
    <a:srgbClr val="6E6E6E"/>
    <a:srgbClr val="272827"/>
    <a:srgbClr val="A5A5A5"/>
    <a:srgbClr val="888888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9271" autoAdjust="0"/>
  </p:normalViewPr>
  <p:slideViewPr>
    <p:cSldViewPr snapToGrid="0">
      <p:cViewPr varScale="1">
        <p:scale>
          <a:sx n="102" d="100"/>
          <a:sy n="102" d="100"/>
        </p:scale>
        <p:origin x="960" y="6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\files\2010\2020\Potatoes%202020\Soil%20Health%20Study%202020\Soil%20Health%20Trial%202020%20-%20DATA\Objective%202\Soil%20Health%202020%20Data%20Objective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a\files\2010\2020\Potatoes%202020\Soil%20Health%20Study%202020\Soil%20Health%20Trial%202020%20-%20DATA\Objective%202\Soil%20Health%202020%20Data%20Objective%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Potato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Burbank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0-4BF2-809D-D3E80C7A1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Norkotah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0-4BF2-809D-D3E80C7A1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Norkotah - Metam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0-4BF2-809D-D3E80C7A1F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Norkotah - GM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0-4BF2-809D-D3E80C7A1F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Norkotah - Compost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A0-4BF2-809D-D3E80C7A1F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Norkotah - Compost + GM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A0-4BF2-809D-D3E80C7A1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83664"/>
        <c:axId val="569484624"/>
      </c:barChart>
      <c:catAx>
        <c:axId val="56948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9484624"/>
        <c:crosses val="autoZero"/>
        <c:auto val="1"/>
        <c:lblAlgn val="ctr"/>
        <c:lblOffset val="100"/>
        <c:noMultiLvlLbl val="0"/>
      </c:catAx>
      <c:valAx>
        <c:axId val="569484624"/>
        <c:scaling>
          <c:orientation val="minMax"/>
          <c:max val="550"/>
          <c:min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(cwt/acre)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8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8828364276246"/>
          <c:y val="5.3495519389960611E-2"/>
          <c:w val="0.86209776067595512"/>
          <c:h val="0.7066526909334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Chloropicrin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US #1</c:v>
                </c:pt>
                <c:pt idx="2">
                  <c:v>Total</c:v>
                </c:pt>
                <c:pt idx="3">
                  <c:v>US #1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402</c:v>
                </c:pt>
                <c:pt idx="1">
                  <c:v>369</c:v>
                </c:pt>
                <c:pt idx="2">
                  <c:v>479</c:v>
                </c:pt>
                <c:pt idx="3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2-4C47-A827-C2E316612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US #1</c:v>
                </c:pt>
                <c:pt idx="2">
                  <c:v>Total</c:v>
                </c:pt>
                <c:pt idx="3">
                  <c:v>US #1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387</c:v>
                </c:pt>
                <c:pt idx="1">
                  <c:v>353</c:v>
                </c:pt>
                <c:pt idx="2">
                  <c:v>423</c:v>
                </c:pt>
                <c:pt idx="3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2-4C47-A827-C2E316612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651984"/>
        <c:axId val="521647184"/>
      </c:barChart>
      <c:catAx>
        <c:axId val="52165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47184"/>
        <c:crosses val="autoZero"/>
        <c:auto val="1"/>
        <c:lblAlgn val="ctr"/>
        <c:lblOffset val="100"/>
        <c:noMultiLvlLbl val="0"/>
      </c:catAx>
      <c:valAx>
        <c:axId val="521647184"/>
        <c:scaling>
          <c:orientation val="minMax"/>
          <c:max val="500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5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Verticillium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Burbank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0-4E69-8CAF-F1EE93AE5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Norkotah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0-4E69-8CAF-F1EE93AE50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Norkotah - Metam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C0-4E69-8CAF-F1EE93AE50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Norkotah - GM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C0-4E69-8CAF-F1EE93AE50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Norkotah - Compost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C0-4E69-8CAF-F1EE93AE50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Norkotah - Compost + GM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C0-4E69-8CAF-F1EE93AE5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83664"/>
        <c:axId val="569484624"/>
      </c:barChart>
      <c:catAx>
        <c:axId val="56948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9484624"/>
        <c:crosses val="autoZero"/>
        <c:auto val="1"/>
        <c:lblAlgn val="ctr"/>
        <c:lblOffset val="100"/>
        <c:noMultiLvlLbl val="0"/>
      </c:catAx>
      <c:valAx>
        <c:axId val="56948462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Spring</a:t>
                </a:r>
                <a:r>
                  <a:rPr lang="en-US" baseline="0" dirty="0"/>
                  <a:t> inoculum</a:t>
                </a:r>
                <a:r>
                  <a:rPr lang="en-US" dirty="0"/>
                  <a:t> (prop/g soil)</a:t>
                </a:r>
              </a:p>
            </c:rich>
          </c:tx>
          <c:layout>
            <c:manualLayout>
              <c:xMode val="edge"/>
              <c:yMode val="edge"/>
              <c:x val="9.4618563019688105E-3"/>
              <c:y val="4.65871914108034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8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Zn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131.80000000000001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1-42CC-B10B-A37D62FAE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Green Manure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Zn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13.3</c:v>
                </c:pt>
                <c:pt idx="1">
                  <c:v>133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1-42CC-B10B-A37D62FAE5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Zn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20.8</c:v>
                </c:pt>
                <c:pt idx="1">
                  <c:v>177.8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1-42CC-B10B-A37D62FAE5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GM + 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K</c:v>
                </c:pt>
                <c:pt idx="2">
                  <c:v>Zn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</c:v>
                </c:pt>
                <c:pt idx="1">
                  <c:v>183.8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61-42CC-B10B-A37D62FA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66776"/>
        <c:axId val="409166136"/>
      </c:barChart>
      <c:catAx>
        <c:axId val="4091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66136"/>
        <c:crosses val="autoZero"/>
        <c:auto val="1"/>
        <c:lblAlgn val="ctr"/>
        <c:lblOffset val="100"/>
        <c:noMultiLvlLbl val="0"/>
      </c:catAx>
      <c:valAx>
        <c:axId val="40916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Nutrient content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6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1-42CC-B10B-A37D62FAE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Green Manure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1-42CC-B10B-A37D62FAE5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1-42CC-B10B-A37D62FAE5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GM + 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61-42CC-B10B-A37D62FAE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66776"/>
        <c:axId val="409166136"/>
      </c:barChart>
      <c:catAx>
        <c:axId val="4091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66136"/>
        <c:crosses val="autoZero"/>
        <c:auto val="1"/>
        <c:lblAlgn val="ctr"/>
        <c:lblOffset val="100"/>
        <c:noMultiLvlLbl val="0"/>
      </c:catAx>
      <c:valAx>
        <c:axId val="40916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Organic Carbon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66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Wheat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Burbank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3 - yr rotation</c:v>
                </c:pt>
                <c:pt idx="1">
                  <c:v>2 - yr rotation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84.7</c:v>
                </c:pt>
                <c:pt idx="1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F-422B-B077-B86D35388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Norkotah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3 - yr rotation</c:v>
                </c:pt>
                <c:pt idx="1">
                  <c:v>2 - yr rotation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74.099999999999994</c:v>
                </c:pt>
                <c:pt idx="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F-422B-B077-B86D353886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Norkotah - Metam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3 - yr rotation</c:v>
                </c:pt>
                <c:pt idx="1">
                  <c:v>2 - yr rotation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77.900000000000006</c:v>
                </c:pt>
                <c:pt idx="1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F-422B-B077-B86D353886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Norkotah + 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3 - yr rotation</c:v>
                </c:pt>
                <c:pt idx="1">
                  <c:v>2 - yr rotation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90</c:v>
                </c:pt>
                <c:pt idx="1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F-422B-B077-B86D35388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447352"/>
        <c:axId val="471445432"/>
      </c:barChart>
      <c:catAx>
        <c:axId val="47144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45432"/>
        <c:crosses val="autoZero"/>
        <c:auto val="1"/>
        <c:lblAlgn val="ctr"/>
        <c:lblOffset val="100"/>
        <c:noMultiLvlLbl val="0"/>
      </c:catAx>
      <c:valAx>
        <c:axId val="47144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(</a:t>
                </a:r>
                <a:r>
                  <a:rPr lang="en-US" dirty="0" err="1"/>
                  <a:t>bu</a:t>
                </a:r>
                <a:r>
                  <a:rPr lang="en-US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4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"/>
            <c:marker>
              <c:symbol val="circle"/>
              <c:size val="8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EFC-4872-B936-F18F994957BA}"/>
              </c:ext>
            </c:extLst>
          </c:dPt>
          <c:dPt>
            <c:idx val="30"/>
            <c:marker>
              <c:symbol val="circle"/>
              <c:size val="8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EFC-4872-B936-F18F994957BA}"/>
              </c:ext>
            </c:extLst>
          </c:dPt>
          <c:dLbls>
            <c:dLbl>
              <c:idx val="7"/>
              <c:layout>
                <c:manualLayout>
                  <c:x val="-4.4212214918245694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C-4872-B936-F18F994957BA}"/>
                </c:ext>
              </c:extLst>
            </c:dLbl>
            <c:dLbl>
              <c:idx val="30"/>
              <c:layout>
                <c:manualLayout>
                  <c:x val="-4.1264733923696013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FC-4872-B936-F18F99495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7803587051618549E-2"/>
                  <c:y val="-0.444811898512685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Correlations!$AV$6:$AV$45</c:f>
              <c:numCache>
                <c:formatCode>General</c:formatCode>
                <c:ptCount val="40"/>
                <c:pt idx="0">
                  <c:v>14</c:v>
                </c:pt>
                <c:pt idx="1">
                  <c:v>40</c:v>
                </c:pt>
                <c:pt idx="2">
                  <c:v>10</c:v>
                </c:pt>
                <c:pt idx="3">
                  <c:v>14</c:v>
                </c:pt>
                <c:pt idx="4">
                  <c:v>14</c:v>
                </c:pt>
                <c:pt idx="5">
                  <c:v>56</c:v>
                </c:pt>
                <c:pt idx="6">
                  <c:v>48</c:v>
                </c:pt>
                <c:pt idx="7">
                  <c:v>30</c:v>
                </c:pt>
                <c:pt idx="8">
                  <c:v>28</c:v>
                </c:pt>
                <c:pt idx="9">
                  <c:v>38</c:v>
                </c:pt>
                <c:pt idx="10">
                  <c:v>26</c:v>
                </c:pt>
                <c:pt idx="11">
                  <c:v>10</c:v>
                </c:pt>
                <c:pt idx="12">
                  <c:v>50</c:v>
                </c:pt>
                <c:pt idx="13">
                  <c:v>30</c:v>
                </c:pt>
                <c:pt idx="14">
                  <c:v>54</c:v>
                </c:pt>
                <c:pt idx="15">
                  <c:v>10</c:v>
                </c:pt>
                <c:pt idx="16">
                  <c:v>12</c:v>
                </c:pt>
                <c:pt idx="17">
                  <c:v>34</c:v>
                </c:pt>
                <c:pt idx="18">
                  <c:v>40</c:v>
                </c:pt>
                <c:pt idx="19">
                  <c:v>34</c:v>
                </c:pt>
                <c:pt idx="20">
                  <c:v>2</c:v>
                </c:pt>
                <c:pt idx="21">
                  <c:v>0</c:v>
                </c:pt>
                <c:pt idx="22">
                  <c:v>16</c:v>
                </c:pt>
                <c:pt idx="23">
                  <c:v>36</c:v>
                </c:pt>
                <c:pt idx="24">
                  <c:v>24</c:v>
                </c:pt>
                <c:pt idx="25">
                  <c:v>50</c:v>
                </c:pt>
                <c:pt idx="26">
                  <c:v>14</c:v>
                </c:pt>
                <c:pt idx="27">
                  <c:v>34</c:v>
                </c:pt>
                <c:pt idx="28">
                  <c:v>18</c:v>
                </c:pt>
                <c:pt idx="29">
                  <c:v>8</c:v>
                </c:pt>
                <c:pt idx="30">
                  <c:v>6</c:v>
                </c:pt>
                <c:pt idx="31">
                  <c:v>6</c:v>
                </c:pt>
                <c:pt idx="32">
                  <c:v>16</c:v>
                </c:pt>
                <c:pt idx="33">
                  <c:v>26</c:v>
                </c:pt>
                <c:pt idx="34">
                  <c:v>28</c:v>
                </c:pt>
                <c:pt idx="35">
                  <c:v>10</c:v>
                </c:pt>
                <c:pt idx="36">
                  <c:v>2</c:v>
                </c:pt>
                <c:pt idx="37">
                  <c:v>10</c:v>
                </c:pt>
                <c:pt idx="38">
                  <c:v>4</c:v>
                </c:pt>
                <c:pt idx="39">
                  <c:v>0</c:v>
                </c:pt>
              </c:numCache>
            </c:numRef>
          </c:xVal>
          <c:yVal>
            <c:numRef>
              <c:f>Correlations!$AW$6:$AW$45</c:f>
              <c:numCache>
                <c:formatCode>0</c:formatCode>
                <c:ptCount val="40"/>
                <c:pt idx="0">
                  <c:v>486.23188405797111</c:v>
                </c:pt>
                <c:pt idx="1">
                  <c:v>478.98550724637687</c:v>
                </c:pt>
                <c:pt idx="2">
                  <c:v>518.84057971014499</c:v>
                </c:pt>
                <c:pt idx="3">
                  <c:v>560.14492753623176</c:v>
                </c:pt>
                <c:pt idx="4">
                  <c:v>595.6521739130435</c:v>
                </c:pt>
                <c:pt idx="5">
                  <c:v>523.91304347826099</c:v>
                </c:pt>
                <c:pt idx="6">
                  <c:v>507.24637681159425</c:v>
                </c:pt>
                <c:pt idx="7">
                  <c:v>439.13043478260863</c:v>
                </c:pt>
                <c:pt idx="8">
                  <c:v>478.98550724637681</c:v>
                </c:pt>
                <c:pt idx="9">
                  <c:v>490.57971014492767</c:v>
                </c:pt>
                <c:pt idx="10">
                  <c:v>572.46376811594189</c:v>
                </c:pt>
                <c:pt idx="11">
                  <c:v>560.14492753623188</c:v>
                </c:pt>
                <c:pt idx="12">
                  <c:v>486.95652173913049</c:v>
                </c:pt>
                <c:pt idx="13">
                  <c:v>543.47826086956536</c:v>
                </c:pt>
                <c:pt idx="14">
                  <c:v>497.82608695652175</c:v>
                </c:pt>
                <c:pt idx="15">
                  <c:v>521.73913043478262</c:v>
                </c:pt>
                <c:pt idx="16">
                  <c:v>555.79710144927549</c:v>
                </c:pt>
                <c:pt idx="17">
                  <c:v>465.94202898550736</c:v>
                </c:pt>
                <c:pt idx="18">
                  <c:v>463.04347826086962</c:v>
                </c:pt>
                <c:pt idx="19">
                  <c:v>563.768115942029</c:v>
                </c:pt>
                <c:pt idx="20">
                  <c:v>483.33333333333337</c:v>
                </c:pt>
                <c:pt idx="21">
                  <c:v>536.23188405797111</c:v>
                </c:pt>
                <c:pt idx="22">
                  <c:v>527.53623188405788</c:v>
                </c:pt>
                <c:pt idx="23">
                  <c:v>502.89855072463774</c:v>
                </c:pt>
                <c:pt idx="24">
                  <c:v>568.1159420289855</c:v>
                </c:pt>
                <c:pt idx="25">
                  <c:v>539.85507246376812</c:v>
                </c:pt>
                <c:pt idx="26">
                  <c:v>568.84057971014499</c:v>
                </c:pt>
                <c:pt idx="27">
                  <c:v>471.73913043478274</c:v>
                </c:pt>
                <c:pt idx="28">
                  <c:v>597.10144927536237</c:v>
                </c:pt>
                <c:pt idx="29">
                  <c:v>522.46376811594212</c:v>
                </c:pt>
                <c:pt idx="30">
                  <c:v>601.44927536231876</c:v>
                </c:pt>
                <c:pt idx="31">
                  <c:v>555.07246376811599</c:v>
                </c:pt>
                <c:pt idx="32">
                  <c:v>556.52173913043475</c:v>
                </c:pt>
                <c:pt idx="33">
                  <c:v>488.40579710144937</c:v>
                </c:pt>
                <c:pt idx="34">
                  <c:v>490.57971014492762</c:v>
                </c:pt>
                <c:pt idx="35">
                  <c:v>535.50724637681151</c:v>
                </c:pt>
                <c:pt idx="36">
                  <c:v>589.13043478260875</c:v>
                </c:pt>
                <c:pt idx="37">
                  <c:v>473.91304347826093</c:v>
                </c:pt>
                <c:pt idx="38">
                  <c:v>560.14492753623176</c:v>
                </c:pt>
                <c:pt idx="39">
                  <c:v>570.28985507246387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6C-40A7-ADA3-8A039AFA2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597944"/>
        <c:axId val="607598264"/>
      </c:scatterChart>
      <c:valAx>
        <c:axId val="60759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Verticillium (PPG)</a:t>
                </a:r>
              </a:p>
            </c:rich>
          </c:tx>
          <c:layout>
            <c:manualLayout>
              <c:xMode val="edge"/>
              <c:yMode val="edge"/>
              <c:x val="0.43163757655293095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598264"/>
        <c:crosses val="autoZero"/>
        <c:crossBetween val="midCat"/>
      </c:valAx>
      <c:valAx>
        <c:axId val="607598264"/>
        <c:scaling>
          <c:orientation val="minMax"/>
          <c:min val="4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Yield (cwt/ac)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597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7803587051618549E-2"/>
                  <c:y val="-0.444811898512685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Correlations!$AV$6:$AV$45</c:f>
              <c:numCache>
                <c:formatCode>General</c:formatCode>
                <c:ptCount val="40"/>
                <c:pt idx="0">
                  <c:v>16</c:v>
                </c:pt>
                <c:pt idx="1">
                  <c:v>14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6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6</c:v>
                </c:pt>
                <c:pt idx="10">
                  <c:v>14</c:v>
                </c:pt>
                <c:pt idx="11">
                  <c:v>10</c:v>
                </c:pt>
                <c:pt idx="12">
                  <c:v>8</c:v>
                </c:pt>
                <c:pt idx="13">
                  <c:v>6</c:v>
                </c:pt>
                <c:pt idx="14">
                  <c:v>20</c:v>
                </c:pt>
                <c:pt idx="15">
                  <c:v>6</c:v>
                </c:pt>
                <c:pt idx="16">
                  <c:v>20</c:v>
                </c:pt>
                <c:pt idx="17">
                  <c:v>18</c:v>
                </c:pt>
                <c:pt idx="18">
                  <c:v>10</c:v>
                </c:pt>
                <c:pt idx="19">
                  <c:v>6</c:v>
                </c:pt>
                <c:pt idx="20">
                  <c:v>10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14</c:v>
                </c:pt>
                <c:pt idx="25">
                  <c:v>20</c:v>
                </c:pt>
                <c:pt idx="26">
                  <c:v>12</c:v>
                </c:pt>
                <c:pt idx="27">
                  <c:v>20</c:v>
                </c:pt>
                <c:pt idx="28">
                  <c:v>8</c:v>
                </c:pt>
                <c:pt idx="29">
                  <c:v>10</c:v>
                </c:pt>
                <c:pt idx="30">
                  <c:v>10</c:v>
                </c:pt>
                <c:pt idx="31">
                  <c:v>4</c:v>
                </c:pt>
                <c:pt idx="32">
                  <c:v>8</c:v>
                </c:pt>
                <c:pt idx="33">
                  <c:v>8</c:v>
                </c:pt>
                <c:pt idx="34">
                  <c:v>4</c:v>
                </c:pt>
                <c:pt idx="35">
                  <c:v>18</c:v>
                </c:pt>
                <c:pt idx="36">
                  <c:v>6</c:v>
                </c:pt>
                <c:pt idx="37">
                  <c:v>32</c:v>
                </c:pt>
                <c:pt idx="38">
                  <c:v>10</c:v>
                </c:pt>
                <c:pt idx="39">
                  <c:v>10</c:v>
                </c:pt>
              </c:numCache>
            </c:numRef>
          </c:xVal>
          <c:yVal>
            <c:numRef>
              <c:f>Correlations!$AW$6:$AW$45</c:f>
              <c:numCache>
                <c:formatCode>0</c:formatCode>
                <c:ptCount val="40"/>
                <c:pt idx="0">
                  <c:v>268.62204152751559</c:v>
                </c:pt>
                <c:pt idx="1">
                  <c:v>169.8852911282126</c:v>
                </c:pt>
                <c:pt idx="2">
                  <c:v>392.04297952664439</c:v>
                </c:pt>
                <c:pt idx="3">
                  <c:v>383.3309133149412</c:v>
                </c:pt>
                <c:pt idx="4">
                  <c:v>341.22259329170896</c:v>
                </c:pt>
                <c:pt idx="5">
                  <c:v>370.26281399738639</c:v>
                </c:pt>
                <c:pt idx="6">
                  <c:v>453.02744300856682</c:v>
                </c:pt>
                <c:pt idx="7">
                  <c:v>381.87890227965732</c:v>
                </c:pt>
                <c:pt idx="8">
                  <c:v>166.98126905764485</c:v>
                </c:pt>
                <c:pt idx="9">
                  <c:v>351.38667053869608</c:v>
                </c:pt>
                <c:pt idx="10">
                  <c:v>217.80165529258022</c:v>
                </c:pt>
                <c:pt idx="11">
                  <c:v>255.55394220996081</c:v>
                </c:pt>
                <c:pt idx="12">
                  <c:v>277.33410773921884</c:v>
                </c:pt>
                <c:pt idx="13">
                  <c:v>206.18556701030928</c:v>
                </c:pt>
                <c:pt idx="14">
                  <c:v>243.93785392768987</c:v>
                </c:pt>
                <c:pt idx="15">
                  <c:v>219.2536663278641</c:v>
                </c:pt>
                <c:pt idx="16">
                  <c:v>265.71801945694784</c:v>
                </c:pt>
                <c:pt idx="17">
                  <c:v>252.649920139393</c:v>
                </c:pt>
                <c:pt idx="18">
                  <c:v>169.88529112821254</c:v>
                </c:pt>
                <c:pt idx="19">
                  <c:v>368.81080296210251</c:v>
                </c:pt>
                <c:pt idx="20">
                  <c:v>547.40816030201836</c:v>
                </c:pt>
                <c:pt idx="21">
                  <c:v>450.12342093799919</c:v>
                </c:pt>
                <c:pt idx="22">
                  <c:v>650.50094380717303</c:v>
                </c:pt>
                <c:pt idx="23">
                  <c:v>529.98402787861187</c:v>
                </c:pt>
                <c:pt idx="24">
                  <c:v>451.57543197328306</c:v>
                </c:pt>
                <c:pt idx="25">
                  <c:v>418.17917816175401</c:v>
                </c:pt>
                <c:pt idx="26">
                  <c:v>426.89124437345731</c:v>
                </c:pt>
                <c:pt idx="27">
                  <c:v>355.7427036445477</c:v>
                </c:pt>
                <c:pt idx="28">
                  <c:v>428.34325540874107</c:v>
                </c:pt>
                <c:pt idx="29">
                  <c:v>287.4981849862059</c:v>
                </c:pt>
                <c:pt idx="30">
                  <c:v>287.49818498620596</c:v>
                </c:pt>
                <c:pt idx="31">
                  <c:v>448.67140990271531</c:v>
                </c:pt>
                <c:pt idx="32">
                  <c:v>564.83229272542474</c:v>
                </c:pt>
                <c:pt idx="33">
                  <c:v>498.03978510236686</c:v>
                </c:pt>
                <c:pt idx="34">
                  <c:v>529.98402787861187</c:v>
                </c:pt>
                <c:pt idx="35">
                  <c:v>528.53201684332805</c:v>
                </c:pt>
                <c:pt idx="36">
                  <c:v>284.59416291563809</c:v>
                </c:pt>
                <c:pt idx="37">
                  <c:v>257.00595324524465</c:v>
                </c:pt>
                <c:pt idx="38">
                  <c:v>383.3309133149412</c:v>
                </c:pt>
                <c:pt idx="39">
                  <c:v>304.92231740961239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B0-49DD-9ABC-313ECB5C8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597944"/>
        <c:axId val="607598264"/>
      </c:scatterChart>
      <c:valAx>
        <c:axId val="60759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Verticillium (PPG)</a:t>
                </a:r>
              </a:p>
            </c:rich>
          </c:tx>
          <c:layout>
            <c:manualLayout>
              <c:xMode val="edge"/>
              <c:yMode val="edge"/>
              <c:x val="0.43163757655293095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598264"/>
        <c:crosses val="autoZero"/>
        <c:crossBetween val="midCat"/>
      </c:valAx>
      <c:valAx>
        <c:axId val="607598264"/>
        <c:scaling>
          <c:orientation val="minMax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Yield (cwt/ac)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597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1460629921259843E-2"/>
                  <c:y val="-0.218951953922426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Correlations!$Z$64:$Z$103</c:f>
              <c:numCache>
                <c:formatCode>0.0</c:formatCode>
                <c:ptCount val="40"/>
                <c:pt idx="0">
                  <c:v>76.400000000000006</c:v>
                </c:pt>
                <c:pt idx="1">
                  <c:v>50.7</c:v>
                </c:pt>
                <c:pt idx="2">
                  <c:v>78.900000000000006</c:v>
                </c:pt>
                <c:pt idx="3">
                  <c:v>83.4</c:v>
                </c:pt>
                <c:pt idx="4">
                  <c:v>80.2</c:v>
                </c:pt>
                <c:pt idx="5">
                  <c:v>73.8</c:v>
                </c:pt>
                <c:pt idx="6">
                  <c:v>65.7</c:v>
                </c:pt>
                <c:pt idx="7">
                  <c:v>54.9</c:v>
                </c:pt>
                <c:pt idx="8">
                  <c:v>58.9</c:v>
                </c:pt>
                <c:pt idx="9">
                  <c:v>52.1</c:v>
                </c:pt>
                <c:pt idx="10">
                  <c:v>55.5</c:v>
                </c:pt>
                <c:pt idx="11">
                  <c:v>59.1</c:v>
                </c:pt>
                <c:pt idx="12">
                  <c:v>60.3</c:v>
                </c:pt>
                <c:pt idx="13">
                  <c:v>44.6</c:v>
                </c:pt>
                <c:pt idx="14">
                  <c:v>61.4</c:v>
                </c:pt>
                <c:pt idx="15">
                  <c:v>81</c:v>
                </c:pt>
                <c:pt idx="16">
                  <c:v>75.8</c:v>
                </c:pt>
                <c:pt idx="17">
                  <c:v>51.1</c:v>
                </c:pt>
                <c:pt idx="18">
                  <c:v>46</c:v>
                </c:pt>
                <c:pt idx="19">
                  <c:v>66.2</c:v>
                </c:pt>
                <c:pt idx="20">
                  <c:v>90.6</c:v>
                </c:pt>
                <c:pt idx="21">
                  <c:v>85.5</c:v>
                </c:pt>
                <c:pt idx="22">
                  <c:v>75.900000000000006</c:v>
                </c:pt>
                <c:pt idx="23">
                  <c:v>61.5</c:v>
                </c:pt>
                <c:pt idx="24">
                  <c:v>67.3</c:v>
                </c:pt>
                <c:pt idx="25">
                  <c:v>65.7</c:v>
                </c:pt>
                <c:pt idx="26">
                  <c:v>68.099999999999994</c:v>
                </c:pt>
                <c:pt idx="27">
                  <c:v>45.9</c:v>
                </c:pt>
                <c:pt idx="28">
                  <c:v>57.3</c:v>
                </c:pt>
                <c:pt idx="29">
                  <c:v>62.5</c:v>
                </c:pt>
                <c:pt idx="30">
                  <c:v>58.7</c:v>
                </c:pt>
                <c:pt idx="31">
                  <c:v>64.099999999999994</c:v>
                </c:pt>
                <c:pt idx="32">
                  <c:v>46.5</c:v>
                </c:pt>
                <c:pt idx="33">
                  <c:v>63.5</c:v>
                </c:pt>
                <c:pt idx="34">
                  <c:v>66.7</c:v>
                </c:pt>
                <c:pt idx="35">
                  <c:v>76</c:v>
                </c:pt>
                <c:pt idx="36">
                  <c:v>73.3</c:v>
                </c:pt>
                <c:pt idx="37">
                  <c:v>67.099999999999994</c:v>
                </c:pt>
                <c:pt idx="38">
                  <c:v>61</c:v>
                </c:pt>
                <c:pt idx="39">
                  <c:v>99.6</c:v>
                </c:pt>
              </c:numCache>
            </c:numRef>
          </c:xVal>
          <c:yVal>
            <c:numRef>
              <c:f>Correlations!$AA$64:$AA$103</c:f>
              <c:numCache>
                <c:formatCode>0</c:formatCode>
                <c:ptCount val="40"/>
                <c:pt idx="0">
                  <c:v>433.33333333333337</c:v>
                </c:pt>
                <c:pt idx="1">
                  <c:v>414.49275362318849</c:v>
                </c:pt>
                <c:pt idx="2">
                  <c:v>431.88405797101456</c:v>
                </c:pt>
                <c:pt idx="3">
                  <c:v>484.78260869565219</c:v>
                </c:pt>
                <c:pt idx="4">
                  <c:v>520.28985507246387</c:v>
                </c:pt>
                <c:pt idx="5">
                  <c:v>449.27536231884056</c:v>
                </c:pt>
                <c:pt idx="6">
                  <c:v>443.47826086956519</c:v>
                </c:pt>
                <c:pt idx="7">
                  <c:v>389.85507246376807</c:v>
                </c:pt>
                <c:pt idx="8">
                  <c:v>410.14492753623182</c:v>
                </c:pt>
                <c:pt idx="9">
                  <c:v>413.04347826086962</c:v>
                </c:pt>
                <c:pt idx="10">
                  <c:v>484.05797101449275</c:v>
                </c:pt>
                <c:pt idx="11">
                  <c:v>453.62318840579712</c:v>
                </c:pt>
                <c:pt idx="12">
                  <c:v>429.71014492753625</c:v>
                </c:pt>
                <c:pt idx="13">
                  <c:v>475.36231884057969</c:v>
                </c:pt>
                <c:pt idx="14">
                  <c:v>403.62318840579712</c:v>
                </c:pt>
                <c:pt idx="15">
                  <c:v>445.6521739130435</c:v>
                </c:pt>
                <c:pt idx="16">
                  <c:v>492.75362318840581</c:v>
                </c:pt>
                <c:pt idx="17">
                  <c:v>404.34782608695656</c:v>
                </c:pt>
                <c:pt idx="18">
                  <c:v>418.1159420289855</c:v>
                </c:pt>
                <c:pt idx="19">
                  <c:v>454.34782608695656</c:v>
                </c:pt>
                <c:pt idx="20">
                  <c:v>410.86956521739137</c:v>
                </c:pt>
                <c:pt idx="21">
                  <c:v>463.04347826086962</c:v>
                </c:pt>
                <c:pt idx="22">
                  <c:v>406.52173913043475</c:v>
                </c:pt>
                <c:pt idx="23">
                  <c:v>458.69565217391312</c:v>
                </c:pt>
                <c:pt idx="24">
                  <c:v>471.01449275362319</c:v>
                </c:pt>
                <c:pt idx="25">
                  <c:v>486.23188405797094</c:v>
                </c:pt>
                <c:pt idx="26">
                  <c:v>502.17391304347825</c:v>
                </c:pt>
                <c:pt idx="27">
                  <c:v>397.82608695652175</c:v>
                </c:pt>
                <c:pt idx="28">
                  <c:v>506.52173913043487</c:v>
                </c:pt>
                <c:pt idx="29">
                  <c:v>446.37681159420293</c:v>
                </c:pt>
                <c:pt idx="30">
                  <c:v>492.75362318840581</c:v>
                </c:pt>
                <c:pt idx="31">
                  <c:v>408.69565217391306</c:v>
                </c:pt>
                <c:pt idx="32">
                  <c:v>463.76811594202906</c:v>
                </c:pt>
                <c:pt idx="33">
                  <c:v>389.13043478260875</c:v>
                </c:pt>
                <c:pt idx="34">
                  <c:v>412.31884057971018</c:v>
                </c:pt>
                <c:pt idx="35">
                  <c:v>444.20289855072463</c:v>
                </c:pt>
                <c:pt idx="36">
                  <c:v>528.98550724637676</c:v>
                </c:pt>
                <c:pt idx="37">
                  <c:v>392.02898550724632</c:v>
                </c:pt>
                <c:pt idx="38">
                  <c:v>485.50724637681162</c:v>
                </c:pt>
                <c:pt idx="39">
                  <c:v>515.94202898550725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B4-4139-A073-D97D07D9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38200"/>
        <c:axId val="613038520"/>
      </c:scatterChart>
      <c:valAx>
        <c:axId val="613038200"/>
        <c:scaling>
          <c:orientation val="minMax"/>
          <c:min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Respiration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38520"/>
        <c:crosses val="autoZero"/>
        <c:crossBetween val="midCat"/>
      </c:valAx>
      <c:valAx>
        <c:axId val="613038520"/>
        <c:scaling>
          <c:orientation val="minMax"/>
          <c:min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Marketable Yield (cwt/ac)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38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0785851197387382E-2"/>
                  <c:y val="-0.1033784776902887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Correlations!$B$153:$B$172</c:f>
              <c:numCache>
                <c:formatCode>0.0</c:formatCode>
                <c:ptCount val="20"/>
                <c:pt idx="0">
                  <c:v>2</c:v>
                </c:pt>
                <c:pt idx="1">
                  <c:v>1.8</c:v>
                </c:pt>
                <c:pt idx="2">
                  <c:v>1.9</c:v>
                </c:pt>
                <c:pt idx="3">
                  <c:v>2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2.1</c:v>
                </c:pt>
                <c:pt idx="8">
                  <c:v>2.1</c:v>
                </c:pt>
                <c:pt idx="9">
                  <c:v>1.6</c:v>
                </c:pt>
                <c:pt idx="10">
                  <c:v>1.9</c:v>
                </c:pt>
                <c:pt idx="11">
                  <c:v>1.8</c:v>
                </c:pt>
                <c:pt idx="12">
                  <c:v>2</c:v>
                </c:pt>
                <c:pt idx="13">
                  <c:v>1.9</c:v>
                </c:pt>
                <c:pt idx="14">
                  <c:v>2</c:v>
                </c:pt>
                <c:pt idx="15">
                  <c:v>2</c:v>
                </c:pt>
                <c:pt idx="16">
                  <c:v>1.9</c:v>
                </c:pt>
                <c:pt idx="17">
                  <c:v>1.6</c:v>
                </c:pt>
                <c:pt idx="18">
                  <c:v>1.7</c:v>
                </c:pt>
                <c:pt idx="19">
                  <c:v>1.7</c:v>
                </c:pt>
              </c:numCache>
            </c:numRef>
          </c:xVal>
          <c:yVal>
            <c:numRef>
              <c:f>Correlations!$C$153:$C$172</c:f>
              <c:numCache>
                <c:formatCode>0</c:formatCode>
                <c:ptCount val="20"/>
                <c:pt idx="0">
                  <c:v>544.50413823145061</c:v>
                </c:pt>
                <c:pt idx="1">
                  <c:v>422.53521126760563</c:v>
                </c:pt>
                <c:pt idx="2">
                  <c:v>635.98083345433417</c:v>
                </c:pt>
                <c:pt idx="3">
                  <c:v>509.65587338463774</c:v>
                </c:pt>
                <c:pt idx="4">
                  <c:v>461.73950922027012</c:v>
                </c:pt>
                <c:pt idx="5">
                  <c:v>506.75185131407011</c:v>
                </c:pt>
                <c:pt idx="6">
                  <c:v>486.42369682009587</c:v>
                </c:pt>
                <c:pt idx="7">
                  <c:v>620.00871206621173</c:v>
                </c:pt>
                <c:pt idx="8">
                  <c:v>538.696094090315</c:v>
                </c:pt>
                <c:pt idx="9">
                  <c:v>319.44242776245102</c:v>
                </c:pt>
                <c:pt idx="10">
                  <c:v>345.57862639756058</c:v>
                </c:pt>
                <c:pt idx="11">
                  <c:v>435.60331058516044</c:v>
                </c:pt>
                <c:pt idx="12">
                  <c:v>582.25642514883123</c:v>
                </c:pt>
                <c:pt idx="13">
                  <c:v>527.08000580804423</c:v>
                </c:pt>
                <c:pt idx="14">
                  <c:v>441.41135472629588</c:v>
                </c:pt>
                <c:pt idx="15">
                  <c:v>538.69609409031511</c:v>
                </c:pt>
                <c:pt idx="16">
                  <c:v>463.19152025555394</c:v>
                </c:pt>
                <c:pt idx="17">
                  <c:v>206.18556701030928</c:v>
                </c:pt>
                <c:pt idx="18">
                  <c:v>230.86975461013506</c:v>
                </c:pt>
                <c:pt idx="19">
                  <c:v>402.20705677363151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B6-4102-9161-5732C81D3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965136"/>
        <c:axId val="535965456"/>
      </c:scatterChart>
      <c:valAx>
        <c:axId val="535965136"/>
        <c:scaling>
          <c:orientation val="minMax"/>
          <c:max val="2.2000000000000002"/>
          <c:min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Soil Organic Matter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965456"/>
        <c:crosses val="autoZero"/>
        <c:crossBetween val="midCat"/>
      </c:valAx>
      <c:valAx>
        <c:axId val="5359654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Marketable Yield (cwt/ac)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9651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0.83711</cdr:x>
      <cdr:y>0.80717</cdr:y>
    </cdr:from>
    <cdr:to>
      <cdr:x>0.98711</cdr:x>
      <cdr:y>0.86431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A3EF28-1447-452B-B4E8-4BF9B70363B8}"/>
            </a:ext>
          </a:extLst>
        </cdr:cNvPr>
        <cdr:cNvSpPr txBox="1"/>
      </cdr:nvSpPr>
      <cdr:spPr>
        <a:xfrm xmlns:a="http://schemas.openxmlformats.org/drawingml/2006/main">
          <a:off x="5103019" y="2993926"/>
          <a:ext cx="914400" cy="211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(x 10)</a:t>
          </a:r>
        </a:p>
      </cdr:txBody>
    </cdr:sp>
  </cdr:relSizeAnchor>
  <cdr:relSizeAnchor xmlns:cdr="http://schemas.openxmlformats.org/drawingml/2006/chartDrawing">
    <cdr:from>
      <cdr:x>0.169</cdr:x>
      <cdr:y>0.70746</cdr:y>
    </cdr:from>
    <cdr:to>
      <cdr:x>0.205</cdr:x>
      <cdr:y>0.76662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E9329A5-824A-4D78-BE5B-C23508E55C69}"/>
            </a:ext>
          </a:extLst>
        </cdr:cNvPr>
        <cdr:cNvSpPr txBox="1"/>
      </cdr:nvSpPr>
      <cdr:spPr>
        <a:xfrm xmlns:a="http://schemas.openxmlformats.org/drawingml/2006/main">
          <a:off x="1030224" y="2624074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c</a:t>
          </a:r>
        </a:p>
      </cdr:txBody>
    </cdr:sp>
  </cdr:relSizeAnchor>
  <cdr:relSizeAnchor xmlns:cdr="http://schemas.openxmlformats.org/drawingml/2006/chartDrawing">
    <cdr:from>
      <cdr:x>0.22233</cdr:x>
      <cdr:y>0.69979</cdr:y>
    </cdr:from>
    <cdr:to>
      <cdr:x>0.25833</cdr:x>
      <cdr:y>0.75895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7519E3C-E3F5-4E69-83FC-7B75A3EB695D}"/>
            </a:ext>
          </a:extLst>
        </cdr:cNvPr>
        <cdr:cNvSpPr txBox="1"/>
      </cdr:nvSpPr>
      <cdr:spPr>
        <a:xfrm xmlns:a="http://schemas.openxmlformats.org/drawingml/2006/main">
          <a:off x="1355344" y="259562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c</a:t>
          </a:r>
        </a:p>
      </cdr:txBody>
    </cdr:sp>
  </cdr:relSizeAnchor>
  <cdr:relSizeAnchor xmlns:cdr="http://schemas.openxmlformats.org/drawingml/2006/chartDrawing">
    <cdr:from>
      <cdr:x>0.27733</cdr:x>
      <cdr:y>0.67514</cdr:y>
    </cdr:from>
    <cdr:to>
      <cdr:x>0.31333</cdr:x>
      <cdr:y>0.7343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7519E3C-E3F5-4E69-83FC-7B75A3EB695D}"/>
            </a:ext>
          </a:extLst>
        </cdr:cNvPr>
        <cdr:cNvSpPr txBox="1"/>
      </cdr:nvSpPr>
      <cdr:spPr>
        <a:xfrm xmlns:a="http://schemas.openxmlformats.org/drawingml/2006/main">
          <a:off x="1690624" y="250418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b</a:t>
          </a:r>
        </a:p>
      </cdr:txBody>
    </cdr:sp>
  </cdr:relSizeAnchor>
  <cdr:relSizeAnchor xmlns:cdr="http://schemas.openxmlformats.org/drawingml/2006/chartDrawing">
    <cdr:from>
      <cdr:x>0.32633</cdr:x>
      <cdr:y>0.66034</cdr:y>
    </cdr:from>
    <cdr:to>
      <cdr:x>0.36233</cdr:x>
      <cdr:y>0.71951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7519E3C-E3F5-4E69-83FC-7B75A3EB695D}"/>
            </a:ext>
          </a:extLst>
        </cdr:cNvPr>
        <cdr:cNvSpPr txBox="1"/>
      </cdr:nvSpPr>
      <cdr:spPr>
        <a:xfrm xmlns:a="http://schemas.openxmlformats.org/drawingml/2006/main">
          <a:off x="1989328" y="2449322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  <cdr:relSizeAnchor xmlns:cdr="http://schemas.openxmlformats.org/drawingml/2006/chartDrawing">
    <cdr:from>
      <cdr:x>0.44927</cdr:x>
      <cdr:y>0.24947</cdr:y>
    </cdr:from>
    <cdr:to>
      <cdr:x>0.48527</cdr:x>
      <cdr:y>0.30864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7519E3C-E3F5-4E69-83FC-7B75A3EB695D}"/>
            </a:ext>
          </a:extLst>
        </cdr:cNvPr>
        <cdr:cNvSpPr txBox="1"/>
      </cdr:nvSpPr>
      <cdr:spPr>
        <a:xfrm xmlns:a="http://schemas.openxmlformats.org/drawingml/2006/main">
          <a:off x="2738771" y="925322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b</a:t>
          </a:r>
        </a:p>
      </cdr:txBody>
    </cdr:sp>
  </cdr:relSizeAnchor>
  <cdr:relSizeAnchor xmlns:cdr="http://schemas.openxmlformats.org/drawingml/2006/chartDrawing">
    <cdr:from>
      <cdr:x>0.50761</cdr:x>
      <cdr:y>0.24016</cdr:y>
    </cdr:from>
    <cdr:to>
      <cdr:x>0.54361</cdr:x>
      <cdr:y>0.29932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98BB5CA-99C6-4E6C-B1CE-FC04408CBED1}"/>
            </a:ext>
          </a:extLst>
        </cdr:cNvPr>
        <cdr:cNvSpPr txBox="1"/>
      </cdr:nvSpPr>
      <cdr:spPr>
        <a:xfrm xmlns:a="http://schemas.openxmlformats.org/drawingml/2006/main">
          <a:off x="3094371" y="890778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b</a:t>
          </a:r>
        </a:p>
      </cdr:txBody>
    </cdr:sp>
  </cdr:relSizeAnchor>
  <cdr:relSizeAnchor xmlns:cdr="http://schemas.openxmlformats.org/drawingml/2006/chartDrawing">
    <cdr:from>
      <cdr:x>0.55261</cdr:x>
      <cdr:y>0.07218</cdr:y>
    </cdr:from>
    <cdr:to>
      <cdr:x>0.58861</cdr:x>
      <cdr:y>0.13134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98BB5CA-99C6-4E6C-B1CE-FC04408CBED1}"/>
            </a:ext>
          </a:extLst>
        </cdr:cNvPr>
        <cdr:cNvSpPr txBox="1"/>
      </cdr:nvSpPr>
      <cdr:spPr>
        <a:xfrm xmlns:a="http://schemas.openxmlformats.org/drawingml/2006/main">
          <a:off x="3368691" y="26771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  <cdr:relSizeAnchor xmlns:cdr="http://schemas.openxmlformats.org/drawingml/2006/chartDrawing">
    <cdr:from>
      <cdr:x>0.60661</cdr:x>
      <cdr:y>0.04259</cdr:y>
    </cdr:from>
    <cdr:to>
      <cdr:x>0.64261</cdr:x>
      <cdr:y>0.10176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98BB5CA-99C6-4E6C-B1CE-FC04408CBED1}"/>
            </a:ext>
          </a:extLst>
        </cdr:cNvPr>
        <cdr:cNvSpPr txBox="1"/>
      </cdr:nvSpPr>
      <cdr:spPr>
        <a:xfrm xmlns:a="http://schemas.openxmlformats.org/drawingml/2006/main">
          <a:off x="3697875" y="157988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  <cdr:relSizeAnchor xmlns:cdr="http://schemas.openxmlformats.org/drawingml/2006/chartDrawing">
    <cdr:from>
      <cdr:x>0.73661</cdr:x>
      <cdr:y>0.72992</cdr:y>
    </cdr:from>
    <cdr:to>
      <cdr:x>0.77261</cdr:x>
      <cdr:y>0.78908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98BB5CA-99C6-4E6C-B1CE-FC04408CBED1}"/>
            </a:ext>
          </a:extLst>
        </cdr:cNvPr>
        <cdr:cNvSpPr txBox="1"/>
      </cdr:nvSpPr>
      <cdr:spPr>
        <a:xfrm xmlns:a="http://schemas.openxmlformats.org/drawingml/2006/main">
          <a:off x="4490355" y="270738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b</a:t>
          </a:r>
        </a:p>
      </cdr:txBody>
    </cdr:sp>
  </cdr:relSizeAnchor>
  <cdr:relSizeAnchor xmlns:cdr="http://schemas.openxmlformats.org/drawingml/2006/chartDrawing">
    <cdr:from>
      <cdr:x>0.79194</cdr:x>
      <cdr:y>0.73047</cdr:y>
    </cdr:from>
    <cdr:to>
      <cdr:x>0.82794</cdr:x>
      <cdr:y>0.78963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260F2A1-4F2A-41CC-8F18-8BE53365A822}"/>
            </a:ext>
          </a:extLst>
        </cdr:cNvPr>
        <cdr:cNvSpPr txBox="1"/>
      </cdr:nvSpPr>
      <cdr:spPr>
        <a:xfrm xmlns:a="http://schemas.openxmlformats.org/drawingml/2006/main">
          <a:off x="4827667" y="2709418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b</a:t>
          </a:r>
        </a:p>
      </cdr:txBody>
    </cdr:sp>
  </cdr:relSizeAnchor>
  <cdr:relSizeAnchor xmlns:cdr="http://schemas.openxmlformats.org/drawingml/2006/chartDrawing">
    <cdr:from>
      <cdr:x>0.84194</cdr:x>
      <cdr:y>0.71896</cdr:y>
    </cdr:from>
    <cdr:to>
      <cdr:x>0.87794</cdr:x>
      <cdr:y>0.77813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F260F2A1-4F2A-41CC-8F18-8BE53365A822}"/>
            </a:ext>
          </a:extLst>
        </cdr:cNvPr>
        <cdr:cNvSpPr txBox="1"/>
      </cdr:nvSpPr>
      <cdr:spPr>
        <a:xfrm xmlns:a="http://schemas.openxmlformats.org/drawingml/2006/main">
          <a:off x="5132467" y="266674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  <cdr:relSizeAnchor xmlns:cdr="http://schemas.openxmlformats.org/drawingml/2006/chartDrawing">
    <cdr:from>
      <cdr:x>0.89094</cdr:x>
      <cdr:y>0.71567</cdr:y>
    </cdr:from>
    <cdr:to>
      <cdr:x>0.92694</cdr:x>
      <cdr:y>0.77484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260F2A1-4F2A-41CC-8F18-8BE53365A822}"/>
            </a:ext>
          </a:extLst>
        </cdr:cNvPr>
        <cdr:cNvSpPr txBox="1"/>
      </cdr:nvSpPr>
      <cdr:spPr>
        <a:xfrm xmlns:a="http://schemas.openxmlformats.org/drawingml/2006/main">
          <a:off x="5431171" y="2654554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</cdr:x>
      <cdr:y>0.21441</cdr:y>
    </cdr:from>
    <cdr:to>
      <cdr:x>0.329</cdr:x>
      <cdr:y>0.27357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E9329A5-824A-4D78-BE5B-C23508E55C69}"/>
            </a:ext>
          </a:extLst>
        </cdr:cNvPr>
        <cdr:cNvSpPr txBox="1"/>
      </cdr:nvSpPr>
      <cdr:spPr>
        <a:xfrm xmlns:a="http://schemas.openxmlformats.org/drawingml/2006/main">
          <a:off x="1786128" y="795274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</a:t>
          </a:r>
        </a:p>
      </cdr:txBody>
    </cdr:sp>
  </cdr:relSizeAnchor>
  <cdr:relSizeAnchor xmlns:cdr="http://schemas.openxmlformats.org/drawingml/2006/chartDrawing">
    <cdr:from>
      <cdr:x>0.44927</cdr:x>
      <cdr:y>0.21824</cdr:y>
    </cdr:from>
    <cdr:to>
      <cdr:x>0.48527</cdr:x>
      <cdr:y>0.27741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E0D7955A-B594-4E79-BE3E-F261EFC0F641}"/>
            </a:ext>
          </a:extLst>
        </cdr:cNvPr>
        <cdr:cNvSpPr txBox="1"/>
      </cdr:nvSpPr>
      <cdr:spPr>
        <a:xfrm xmlns:a="http://schemas.openxmlformats.org/drawingml/2006/main">
          <a:off x="2738771" y="809498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c</a:t>
          </a:r>
        </a:p>
      </cdr:txBody>
    </cdr:sp>
  </cdr:relSizeAnchor>
  <cdr:relSizeAnchor xmlns:cdr="http://schemas.openxmlformats.org/drawingml/2006/chartDrawing">
    <cdr:from>
      <cdr:x>0.60433</cdr:x>
      <cdr:y>0.07218</cdr:y>
    </cdr:from>
    <cdr:to>
      <cdr:x>0.64033</cdr:x>
      <cdr:y>0.13134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E0D7955A-B594-4E79-BE3E-F261EFC0F641}"/>
            </a:ext>
          </a:extLst>
        </cdr:cNvPr>
        <cdr:cNvSpPr txBox="1"/>
      </cdr:nvSpPr>
      <cdr:spPr>
        <a:xfrm xmlns:a="http://schemas.openxmlformats.org/drawingml/2006/main">
          <a:off x="3684016" y="267716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a</a:t>
          </a:r>
        </a:p>
      </cdr:txBody>
    </cdr:sp>
  </cdr:relSizeAnchor>
  <cdr:relSizeAnchor xmlns:cdr="http://schemas.openxmlformats.org/drawingml/2006/chartDrawing">
    <cdr:from>
      <cdr:x>0.76533</cdr:x>
      <cdr:y>0.10176</cdr:y>
    </cdr:from>
    <cdr:to>
      <cdr:x>0.80133</cdr:x>
      <cdr:y>0.16093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E0D7955A-B594-4E79-BE3E-F261EFC0F641}"/>
            </a:ext>
          </a:extLst>
        </cdr:cNvPr>
        <cdr:cNvSpPr txBox="1"/>
      </cdr:nvSpPr>
      <cdr:spPr>
        <a:xfrm xmlns:a="http://schemas.openxmlformats.org/drawingml/2006/main">
          <a:off x="4665472" y="377444"/>
          <a:ext cx="219456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0.19414</cdr:x>
      <cdr:y>0.16708</cdr:y>
    </cdr:from>
    <cdr:to>
      <cdr:x>0.25273</cdr:x>
      <cdr:y>0.23273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818BB-9AF7-4A25-9953-75C8503112BE}"/>
            </a:ext>
          </a:extLst>
        </cdr:cNvPr>
        <cdr:cNvSpPr txBox="1"/>
      </cdr:nvSpPr>
      <cdr:spPr>
        <a:xfrm xmlns:a="http://schemas.openxmlformats.org/drawingml/2006/main">
          <a:off x="1183482" y="581819"/>
          <a:ext cx="35718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ab</a:t>
          </a:r>
        </a:p>
      </cdr:txBody>
    </cdr:sp>
  </cdr:relSizeAnchor>
  <cdr:relSizeAnchor xmlns:cdr="http://schemas.openxmlformats.org/drawingml/2006/chartDrawing">
    <cdr:from>
      <cdr:x>0.42747</cdr:x>
      <cdr:y>0.16415</cdr:y>
    </cdr:from>
    <cdr:to>
      <cdr:x>0.48607</cdr:x>
      <cdr:y>0.2298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7E4CD6-D186-4F21-B309-A73A5116662E}"/>
            </a:ext>
          </a:extLst>
        </cdr:cNvPr>
        <cdr:cNvSpPr txBox="1"/>
      </cdr:nvSpPr>
      <cdr:spPr>
        <a:xfrm xmlns:a="http://schemas.openxmlformats.org/drawingml/2006/main">
          <a:off x="2605882" y="571589"/>
          <a:ext cx="35718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a</a:t>
          </a:r>
        </a:p>
      </cdr:txBody>
    </cdr:sp>
  </cdr:relSizeAnchor>
  <cdr:relSizeAnchor xmlns:cdr="http://schemas.openxmlformats.org/drawingml/2006/chartDrawing">
    <cdr:from>
      <cdr:x>0.35365</cdr:x>
      <cdr:y>0.23501</cdr:y>
    </cdr:from>
    <cdr:to>
      <cdr:x>0.41224</cdr:x>
      <cdr:y>0.30066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27E4CD6-D186-4F21-B309-A73A5116662E}"/>
            </a:ext>
          </a:extLst>
        </cdr:cNvPr>
        <cdr:cNvSpPr txBox="1"/>
      </cdr:nvSpPr>
      <cdr:spPr>
        <a:xfrm xmlns:a="http://schemas.openxmlformats.org/drawingml/2006/main">
          <a:off x="2155826" y="818356"/>
          <a:ext cx="35718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/>
            <a:t>bc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0.27513</cdr:x>
      <cdr:y>0.26579</cdr:y>
    </cdr:from>
    <cdr:to>
      <cdr:x>0.33372</cdr:x>
      <cdr:y>0.33143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7E4CD6-D186-4F21-B309-A73A5116662E}"/>
            </a:ext>
          </a:extLst>
        </cdr:cNvPr>
        <cdr:cNvSpPr txBox="1"/>
      </cdr:nvSpPr>
      <cdr:spPr>
        <a:xfrm xmlns:a="http://schemas.openxmlformats.org/drawingml/2006/main">
          <a:off x="1677195" y="925512"/>
          <a:ext cx="35718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c</a:t>
          </a:r>
        </a:p>
      </cdr:txBody>
    </cdr:sp>
  </cdr:relSizeAnchor>
  <cdr:relSizeAnchor xmlns:cdr="http://schemas.openxmlformats.org/drawingml/2006/chartDrawing">
    <cdr:from>
      <cdr:x>0.61615</cdr:x>
      <cdr:y>0.32118</cdr:y>
    </cdr:from>
    <cdr:to>
      <cdr:x>0.67474</cdr:x>
      <cdr:y>0.38682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7E4CD6-D186-4F21-B309-A73A5116662E}"/>
            </a:ext>
          </a:extLst>
        </cdr:cNvPr>
        <cdr:cNvSpPr txBox="1"/>
      </cdr:nvSpPr>
      <cdr:spPr>
        <a:xfrm xmlns:a="http://schemas.openxmlformats.org/drawingml/2006/main">
          <a:off x="3756025" y="1118394"/>
          <a:ext cx="35718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NS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0.51909</cdr:x>
      <cdr:y>0.05634</cdr:y>
    </cdr:from>
    <cdr:to>
      <cdr:x>0.51909</cdr:x>
      <cdr:y>0.75333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28F59C2-DD7F-40F7-9051-081B9FC5987E}"/>
            </a:ext>
          </a:extLst>
        </cdr:cNvPr>
        <cdr:cNvCxnSpPr/>
      </cdr:nvCxnSpPr>
      <cdr:spPr>
        <a:xfrm xmlns:a="http://schemas.openxmlformats.org/drawingml/2006/main">
          <a:off x="2237232" y="164592"/>
          <a:ext cx="0" cy="203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C23A-E3C3-49E9-9CC1-638CC011D66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7384-EA49-4D9E-931A-27B08E1D7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u of I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7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EF86F-9B20-4074-A898-591566CDF1A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7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81356" y="1322203"/>
            <a:ext cx="4402931" cy="22883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2"/>
            <a:ext cx="5994369" cy="152908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080299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2057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2"/>
            <a:ext cx="6264381" cy="1783936"/>
          </a:xfrm>
        </p:spPr>
        <p:txBody>
          <a:bodyPr numCol="2" spcCol="914400"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286728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2193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143175"/>
            <a:ext cx="6399388" cy="2441887"/>
          </a:xfrm>
        </p:spPr>
        <p:txBody>
          <a:bodyPr numCol="3" spcCol="914400"/>
          <a:lstStyle>
            <a:lvl1pPr marL="0" marR="0" indent="0" algn="l" defTabSz="914423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314623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0666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3" y="0"/>
            <a:ext cx="2461508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4" y="0"/>
            <a:ext cx="2461508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4" y="2571750"/>
            <a:ext cx="2461508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3304325" cy="923223"/>
          </a:xfrm>
        </p:spPr>
        <p:txBody>
          <a:bodyPr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9" y="2028892"/>
            <a:ext cx="2980310" cy="1783936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4999" y="292086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08" y="292086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4999" y="35544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08" y="35544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3967003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9025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2623548"/>
            <a:ext cx="2350535" cy="170816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257175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69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28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28" y="519760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945442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41429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69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1" y="747021"/>
            <a:ext cx="3310797" cy="3567871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945442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4118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23958"/>
            <a:ext cx="3868340" cy="254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0" cy="1727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3958"/>
            <a:ext cx="3887391" cy="254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1727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5">
              <a:defRPr/>
            </a:pPr>
            <a:fld id="{F914A794-1C1D-49B9-8647-0F5F30C9DCA9}" type="datetimeFigureOut">
              <a:rPr lang="en-US" sz="1800" smtClean="0">
                <a:solidFill>
                  <a:srgbClr val="000000"/>
                </a:solidFill>
              </a:rPr>
              <a:pPr defTabSz="914285">
                <a:defRPr/>
              </a:pPr>
              <a:t>3/11/2022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5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5">
              <a:defRPr/>
            </a:pPr>
            <a:fld id="{8C098DCE-1CF2-4EAE-9B3C-774FCE838E9F}" type="slidenum">
              <a:rPr lang="en-US" sz="1800" smtClean="0">
                <a:solidFill>
                  <a:srgbClr val="000000"/>
                </a:solidFill>
              </a:rPr>
              <a:pPr defTabSz="914285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0354"/>
            <a:ext cx="6858000" cy="93211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25484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4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5">
              <a:defRPr/>
            </a:pPr>
            <a:fld id="{F914A794-1C1D-49B9-8647-0F5F30C9DCA9}" type="datetimeFigureOut">
              <a:rPr lang="en-US" sz="1800" smtClean="0">
                <a:solidFill>
                  <a:srgbClr val="000000"/>
                </a:solidFill>
              </a:rPr>
              <a:pPr defTabSz="914285">
                <a:defRPr/>
              </a:pPr>
              <a:t>3/11/2022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5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5">
              <a:defRPr/>
            </a:pPr>
            <a:fld id="{8C098DCE-1CF2-4EAE-9B3C-774FCE838E9F}" type="slidenum">
              <a:rPr lang="en-US" sz="1800" smtClean="0">
                <a:solidFill>
                  <a:srgbClr val="000000"/>
                </a:solidFill>
              </a:rPr>
              <a:pPr defTabSz="914285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4172391" cy="51435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840" y="1683486"/>
            <a:ext cx="1469350" cy="16172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44999" y="2262709"/>
            <a:ext cx="3861178" cy="46166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2431" y="2832374"/>
            <a:ext cx="3863745" cy="228845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21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273E78-FBE3-4D1F-9CA4-39E1CFC7F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53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7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1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81356" y="1322203"/>
            <a:ext cx="4402931" cy="22883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70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1"/>
            <a:ext cx="4869180" cy="1727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17" indent="0">
              <a:buNone/>
              <a:defRPr sz="900"/>
            </a:lvl2pPr>
            <a:lvl3pPr marL="685834" indent="0">
              <a:buNone/>
              <a:defRPr sz="750"/>
            </a:lvl3pPr>
            <a:lvl4pPr marL="1028751" indent="0">
              <a:buNone/>
              <a:defRPr sz="675"/>
            </a:lvl4pPr>
            <a:lvl5pPr marL="1371669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2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7822AAA-125D-47D9-9871-24DF44433DE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38CEC-5E5C-45AB-BA32-6F6546B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3"/>
            <a:ext cx="5994369" cy="1529087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080300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0113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220752"/>
            <a:ext cx="6264382" cy="1783936"/>
          </a:xfrm>
        </p:spPr>
        <p:txBody>
          <a:bodyPr numCol="2" spcCol="914400"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286728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8673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143174"/>
            <a:ext cx="6399388" cy="2441887"/>
          </a:xfrm>
        </p:spPr>
        <p:txBody>
          <a:bodyPr numCol="3" spcCol="914400"/>
          <a:lstStyle>
            <a:lvl1pPr marL="0" marR="0" indent="0" algn="l" defTabSz="914240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314623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3318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4" y="0"/>
            <a:ext cx="2461508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5" y="0"/>
            <a:ext cx="2461508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5" y="2571750"/>
            <a:ext cx="2461508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3"/>
            <a:ext cx="3304325" cy="923223"/>
          </a:xfrm>
        </p:spPr>
        <p:txBody>
          <a:bodyPr/>
          <a:lstStyle>
            <a:lvl1pPr>
              <a:defRPr sz="2999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40" y="2028892"/>
            <a:ext cx="2980310" cy="1783936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499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0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499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0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3967003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786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2623548"/>
            <a:ext cx="2350535" cy="170816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257175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27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27" y="519760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3765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chivo Regular" charset="0"/>
              <a:ea typeface="+mn-e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0" y="747021"/>
            <a:ext cx="3310798" cy="3567872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5361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23959"/>
            <a:ext cx="3868340" cy="254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7" indent="0">
              <a:buNone/>
              <a:defRPr sz="1350" b="1"/>
            </a:lvl3pPr>
            <a:lvl4pPr marL="1028546" indent="0">
              <a:buNone/>
              <a:defRPr sz="1200" b="1"/>
            </a:lvl4pPr>
            <a:lvl5pPr marL="1371395" indent="0">
              <a:buNone/>
              <a:defRPr sz="1200" b="1"/>
            </a:lvl5pPr>
            <a:lvl6pPr marL="1714243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17278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3959"/>
            <a:ext cx="3887391" cy="254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9" indent="0">
              <a:buNone/>
              <a:defRPr sz="1500" b="1"/>
            </a:lvl2pPr>
            <a:lvl3pPr marL="685697" indent="0">
              <a:buNone/>
              <a:defRPr sz="1350" b="1"/>
            </a:lvl3pPr>
            <a:lvl4pPr marL="1028546" indent="0">
              <a:buNone/>
              <a:defRPr sz="1200" b="1"/>
            </a:lvl4pPr>
            <a:lvl5pPr marL="1371395" indent="0">
              <a:buNone/>
              <a:defRPr sz="1200" b="1"/>
            </a:lvl5pPr>
            <a:lvl6pPr marL="1714243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17278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2">
              <a:defRPr/>
            </a:pPr>
            <a:fld id="{F914A794-1C1D-49B9-8647-0F5F30C9DCA9}" type="datetimeFigureOut">
              <a:rPr lang="en-US" sz="1800" smtClean="0">
                <a:solidFill>
                  <a:srgbClr val="000000"/>
                </a:solidFill>
              </a:rPr>
              <a:pPr defTabSz="914102">
                <a:defRPr/>
              </a:pPr>
              <a:t>3/11/2022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2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2">
              <a:defRPr/>
            </a:pPr>
            <a:fld id="{8C098DCE-1CF2-4EAE-9B3C-774FCE838E9F}" type="slidenum">
              <a:rPr lang="en-US" sz="1800" smtClean="0">
                <a:solidFill>
                  <a:srgbClr val="000000"/>
                </a:solidFill>
              </a:rPr>
              <a:pPr defTabSz="914102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0355"/>
            <a:ext cx="6858000" cy="932119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25484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5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2">
              <a:defRPr/>
            </a:pPr>
            <a:fld id="{F914A794-1C1D-49B9-8647-0F5F30C9DCA9}" type="datetimeFigureOut">
              <a:rPr lang="en-US" sz="1800" smtClean="0">
                <a:solidFill>
                  <a:srgbClr val="000000"/>
                </a:solidFill>
              </a:rPr>
              <a:pPr defTabSz="914102">
                <a:defRPr/>
              </a:pPr>
              <a:t>3/11/2022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2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2">
              <a:defRPr/>
            </a:pPr>
            <a:fld id="{8C098DCE-1CF2-4EAE-9B3C-774FCE838E9F}" type="slidenum">
              <a:rPr lang="en-US" sz="1800" smtClean="0">
                <a:solidFill>
                  <a:srgbClr val="000000"/>
                </a:solidFill>
              </a:rPr>
              <a:pPr defTabSz="914102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37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4172391" cy="51435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840" y="1683486"/>
            <a:ext cx="1469351" cy="16172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44999" y="2262710"/>
            <a:ext cx="3861178" cy="46166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2431" y="2832373"/>
            <a:ext cx="3863745" cy="228845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91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273E78-FBE3-4D1F-9CA4-39E1CFC7F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028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6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17278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49" indent="0">
              <a:buNone/>
              <a:defRPr sz="900"/>
            </a:lvl2pPr>
            <a:lvl3pPr marL="685697" indent="0">
              <a:buNone/>
              <a:defRPr sz="750"/>
            </a:lvl3pPr>
            <a:lvl4pPr marL="1028546" indent="0">
              <a:buNone/>
              <a:defRPr sz="675"/>
            </a:lvl4pPr>
            <a:lvl5pPr marL="1371395" indent="0">
              <a:buNone/>
              <a:defRPr sz="675"/>
            </a:lvl5pPr>
            <a:lvl6pPr marL="1714243" indent="0">
              <a:buNone/>
              <a:defRPr sz="675"/>
            </a:lvl6pPr>
            <a:lvl7pPr marL="2057091" indent="0">
              <a:buNone/>
              <a:defRPr sz="675"/>
            </a:lvl7pPr>
            <a:lvl8pPr marL="2399940" indent="0">
              <a:buNone/>
              <a:defRPr sz="675"/>
            </a:lvl8pPr>
            <a:lvl9pPr marL="2742788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40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7822AAA-125D-47D9-9871-24DF44433DE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38CEC-5E5C-45AB-BA32-6F6546B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3"/>
            <a:ext cx="5994369" cy="1529087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080300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635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220752"/>
            <a:ext cx="6264382" cy="1783936"/>
          </a:xfrm>
        </p:spPr>
        <p:txBody>
          <a:bodyPr numCol="2" spcCol="914400"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286728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218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143174"/>
            <a:ext cx="6399388" cy="2441887"/>
          </a:xfrm>
        </p:spPr>
        <p:txBody>
          <a:bodyPr numCol="3" spcCol="914400"/>
          <a:lstStyle>
            <a:lvl1pPr marL="0" marR="0" indent="0" algn="l" defTabSz="914240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314623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41747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4" y="0"/>
            <a:ext cx="2461508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5" y="0"/>
            <a:ext cx="2461508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5" y="2571750"/>
            <a:ext cx="2461508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3"/>
            <a:ext cx="3304325" cy="923223"/>
          </a:xfrm>
        </p:spPr>
        <p:txBody>
          <a:bodyPr/>
          <a:lstStyle>
            <a:lvl1pPr>
              <a:defRPr sz="2999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40" y="2028892"/>
            <a:ext cx="2980310" cy="1783936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499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0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499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0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3967003"/>
            <a:ext cx="2599858" cy="227897"/>
          </a:xfrm>
        </p:spPr>
        <p:txBody>
          <a:bodyPr/>
          <a:lstStyle>
            <a:lvl1pPr marL="171416" indent="-17141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0411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2623548"/>
            <a:ext cx="2350535" cy="170816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257175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27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27" y="519760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8004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0" y="747021"/>
            <a:ext cx="3310798" cy="3567872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0369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182889" tIns="91445" rIns="182889" bIns="91445"/>
          <a:lstStyle/>
          <a:p>
            <a:fld id="{82B459B7-A35E-4BD2-A16E-92F399DCA1E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182889" tIns="91445" rIns="182889" bIns="914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182889" tIns="91445" rIns="182889" bIns="91445"/>
          <a:lstStyle/>
          <a:p>
            <a:fld id="{25CEDF01-63B3-45F1-801C-2F6C58CB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8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91183F0-276B-4099-A235-12AF7A791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3225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AC6F-6CFD-4FBC-B2A7-B4FFF3EEB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C46CD-EDFF-46CD-90CB-824CAE6FA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4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8C23-6FA5-4570-A086-8208FE9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BEA0-1489-499E-AB8B-A414A87C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D8A4-F3CC-4C2D-9533-E2310454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2"/>
            <a:ext cx="5994369" cy="152908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080299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4513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54CA-E79E-4C03-B03A-6E229F9A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CD09-E1B0-44D8-8385-A8017AD57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5E866-61AA-46A8-97CB-95528B55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CB40-8854-4DB6-A607-D03AB43D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86DE-8052-4248-9D13-C0176178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4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E679-D6DD-4956-96F7-02A49341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3275F-4FF1-4942-8491-B24ECF7DD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870E-D8FB-470F-B5B7-57F58FED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443E-24E9-4FC4-BB82-7DF8325A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4886E-3C43-4C2F-BB6F-03ABBE55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4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3B1A-3213-4BE1-9612-BEE61265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D1BD-2BDB-4314-9D92-3FA087BA9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0AD69-F14F-49E8-86CB-74675EB55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56A3-C552-4C8E-A386-FF6CFFA2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99268-0ED0-43BB-968D-24AEA557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A8FF7-C0A7-4302-A2D0-0E99CBB0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7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A57F-A11B-4722-846B-87302A85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E92CA-8339-4C5F-8400-E86EEE5A2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116BB-217F-47B0-BE2B-A5AA069D0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9AF40-E8D7-416F-B08A-3B925679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C91FE-4902-456F-8FDB-B37527CE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4D879-697D-4376-9E49-ED83DBD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CB808-F4F3-4C19-9E62-3D127D8B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953DF-2C5A-41D8-B2D1-01A323EA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9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121D-AE52-451E-BCB7-E0882727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2001B-CE1A-46A4-AD3B-23DF53E7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4E7D-9D39-4464-B638-BB150A0B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28829-6614-4FF1-9A87-E5B686B1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D0E1F-2449-42E2-B395-CC55AD0C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0E0EF-1EFC-46E3-B332-80537D21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EFF9-3A12-445F-B3CB-43DE2EEC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5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9677-1DCD-49E5-B5A1-F53F0408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A9F3-497D-4C8F-94C2-BD1D6599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68D2-72B5-48D8-952B-76896AA9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54A0C-FFC6-4E0E-821F-FA785E8B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8BD9-2D39-4D2B-AA0B-F20A687F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7E0F-0D08-4504-A94C-EA1A5CD7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6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AE92-E24A-4A76-AD15-2209243E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A373F-65DA-4378-9544-B8ECD5960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4" indent="0">
              <a:buNone/>
              <a:defRPr sz="1800"/>
            </a:lvl3pPr>
            <a:lvl4pPr marL="1028751" indent="0">
              <a:buNone/>
              <a:defRPr sz="1500"/>
            </a:lvl4pPr>
            <a:lvl5pPr marL="1371669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F63B7-4E6F-4A4E-BA24-21EE0609F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CBA0B-23B5-4DD7-8D03-9210000B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30C51-9E12-4885-B391-FFAB9D83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05C1C-9344-4AC7-95C7-4DB819B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6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25AB-BC0F-4FA3-96E7-2436BF36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0AD61-13B5-4E40-8C3E-FD9987EE9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976B7-1407-49D6-A65E-BB6E8220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3BF1-827C-446E-B141-A0CB5912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DFC8-7E39-4F35-B3BB-AAF7391C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63FE9-DA68-4685-A122-4CA203E3E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60D4-F698-4081-BB9F-4C5DAA3DF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60C3-7EED-4B22-8173-0631EF58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B5D-EE3A-47C5-AB3D-89B81471C9D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7961A-84CB-432A-9A04-483AB22F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1719-A95B-4319-8127-EEFE5632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997-512A-4375-A637-78628FBC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2"/>
            <a:ext cx="6264381" cy="1783936"/>
          </a:xfrm>
        </p:spPr>
        <p:txBody>
          <a:bodyPr numCol="2" spcCol="914400"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286728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8115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2"/>
            <a:ext cx="5994369" cy="152908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volorit</a:t>
            </a:r>
            <a:r>
              <a:rPr lang="en-US"/>
              <a:t> </a:t>
            </a:r>
            <a:r>
              <a:rPr lang="en-US" err="1"/>
              <a:t>iorem</a:t>
            </a:r>
            <a:r>
              <a:rPr lang="en-US"/>
              <a:t>. Bea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eatis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accus</a:t>
            </a:r>
            <a:r>
              <a:rPr lang="en-US"/>
              <a:t>, ne </a:t>
            </a:r>
            <a:r>
              <a:rPr lang="en-US" err="1"/>
              <a:t>molenda</a:t>
            </a:r>
            <a:r>
              <a:rPr lang="en-US"/>
              <a:t> </a:t>
            </a:r>
            <a:r>
              <a:rPr lang="en-US" err="1"/>
              <a:t>invelit</a:t>
            </a:r>
            <a:r>
              <a:rPr lang="en-US"/>
              <a:t> </a:t>
            </a:r>
            <a:r>
              <a:rPr lang="en-US" err="1"/>
              <a:t>iurepudae</a:t>
            </a:r>
            <a:r>
              <a:rPr lang="en-US"/>
              <a:t> </a:t>
            </a:r>
            <a:r>
              <a:rPr lang="en-US" err="1"/>
              <a:t>maximin</a:t>
            </a:r>
            <a:r>
              <a:rPr lang="en-US"/>
              <a:t> </a:t>
            </a:r>
            <a:r>
              <a:rPr lang="en-US" err="1"/>
              <a:t>imagnate</a:t>
            </a:r>
            <a:r>
              <a:rPr lang="en-US"/>
              <a:t> </a:t>
            </a:r>
            <a:r>
              <a:rPr lang="en-US" err="1"/>
              <a:t>officima</a:t>
            </a:r>
            <a:r>
              <a:rPr lang="en-US"/>
              <a:t> </a:t>
            </a:r>
            <a:r>
              <a:rPr lang="en-US" err="1"/>
              <a:t>corruptas</a:t>
            </a:r>
            <a:r>
              <a:rPr lang="en-US"/>
              <a:t> </a:t>
            </a:r>
            <a:r>
              <a:rPr lang="en-US" err="1"/>
              <a:t>simoditam</a:t>
            </a:r>
            <a:r>
              <a:rPr lang="en-US"/>
              <a:t> </a:t>
            </a:r>
            <a:r>
              <a:rPr lang="en-US" err="1"/>
              <a:t>repersp</a:t>
            </a:r>
            <a:r>
              <a:rPr lang="en-US"/>
              <a:t> </a:t>
            </a:r>
            <a:r>
              <a:rPr lang="en-US" err="1"/>
              <a:t>erumenimi</a:t>
            </a:r>
            <a:r>
              <a:rPr lang="en-US"/>
              <a:t>, </a:t>
            </a:r>
            <a:r>
              <a:rPr lang="en-US" err="1"/>
              <a:t>sitate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maio</a:t>
            </a:r>
            <a:r>
              <a:rPr lang="en-US"/>
              <a:t>. </a:t>
            </a:r>
            <a:r>
              <a:rPr lang="en-US" err="1"/>
              <a:t>Incias</a:t>
            </a:r>
            <a:r>
              <a:rPr lang="en-US"/>
              <a:t> et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ecestet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am </a:t>
            </a:r>
            <a:r>
              <a:rPr lang="en-US" err="1"/>
              <a:t>ipic</a:t>
            </a:r>
            <a:r>
              <a:rPr lang="en-US"/>
              <a:t> tempore </a:t>
            </a:r>
            <a:r>
              <a:rPr lang="en-US" err="1"/>
              <a:t>explandam</a:t>
            </a:r>
            <a:r>
              <a:rPr lang="en-US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080299"/>
            <a:ext cx="2599858" cy="2548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573541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4172391" cy="51435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840" y="1683486"/>
            <a:ext cx="1469350" cy="16172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44999" y="1714599"/>
            <a:ext cx="3861178" cy="1009775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2431" y="2832374"/>
            <a:ext cx="3863745" cy="674997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+mj-lt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5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143175"/>
            <a:ext cx="6399388" cy="2441887"/>
          </a:xfrm>
        </p:spPr>
        <p:txBody>
          <a:bodyPr numCol="3" spcCol="914400"/>
          <a:lstStyle>
            <a:lvl1pPr marL="0" marR="0" indent="0" algn="l" defTabSz="914423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314623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638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3" y="0"/>
            <a:ext cx="2461508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4" y="0"/>
            <a:ext cx="2461508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4" y="2571750"/>
            <a:ext cx="2461508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3304325" cy="923223"/>
          </a:xfrm>
        </p:spPr>
        <p:txBody>
          <a:bodyPr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9" y="2028892"/>
            <a:ext cx="2980310" cy="1783936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4999" y="292086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08" y="292086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4999" y="35544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08" y="355440"/>
            <a:ext cx="1809083" cy="1860871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3967003"/>
            <a:ext cx="2599858" cy="227897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42119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2623548"/>
            <a:ext cx="2350535" cy="170816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257175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69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28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28" y="519760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945442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2739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69" y="3057748"/>
            <a:ext cx="3310797" cy="1529088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1" y="747021"/>
            <a:ext cx="3310797" cy="3567871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945442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842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16814" y="1332414"/>
            <a:ext cx="4635149" cy="2278427"/>
          </a:xfrm>
          <a:prstGeom prst="rect">
            <a:avLst/>
          </a:prstGeom>
        </p:spPr>
        <p:txBody>
          <a:bodyPr vert="horz" lIns="6858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389440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20" y="3824673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11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7" y="3869274"/>
            <a:ext cx="3742256" cy="18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062985" y="0"/>
            <a:ext cx="8081015" cy="5143500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1" y="0"/>
            <a:ext cx="337871" cy="708759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945442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1680754"/>
            <a:ext cx="7886782" cy="17550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1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23" rtl="0" eaLnBrk="1" latinLnBrk="0" hangingPunct="1">
        <a:lnSpc>
          <a:spcPts val="3563"/>
        </a:lnSpc>
        <a:spcBef>
          <a:spcPct val="0"/>
        </a:spcBef>
        <a:buNone/>
        <a:defRPr sz="3375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450" indent="-171450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290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64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67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41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062985" y="0"/>
            <a:ext cx="8081015" cy="5143500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1" y="0"/>
            <a:ext cx="337871" cy="708759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945442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1680754"/>
            <a:ext cx="7886782" cy="17550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1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23" rtl="0" eaLnBrk="1" latinLnBrk="0" hangingPunct="1">
        <a:lnSpc>
          <a:spcPts val="3563"/>
        </a:lnSpc>
        <a:spcBef>
          <a:spcPct val="0"/>
        </a:spcBef>
        <a:buNone/>
        <a:defRPr sz="3375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450" indent="-171450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290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64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67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410" indent="-214313" algn="l" defTabSz="914423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062985" y="0"/>
            <a:ext cx="8081015" cy="5143500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1" y="0"/>
            <a:ext cx="337871" cy="708759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945442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1680754"/>
            <a:ext cx="7886782" cy="17550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9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240" rtl="0" eaLnBrk="1" latinLnBrk="0" hangingPunct="1">
        <a:lnSpc>
          <a:spcPts val="3562"/>
        </a:lnSpc>
        <a:spcBef>
          <a:spcPct val="0"/>
        </a:spcBef>
        <a:buNone/>
        <a:defRPr sz="3374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416" indent="-171416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2832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53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513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21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062985" y="0"/>
            <a:ext cx="8081015" cy="5143500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1" y="0"/>
            <a:ext cx="337871" cy="708759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945442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1680754"/>
            <a:ext cx="7886782" cy="17550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58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240" rtl="0" eaLnBrk="1" latinLnBrk="0" hangingPunct="1">
        <a:lnSpc>
          <a:spcPts val="3562"/>
        </a:lnSpc>
        <a:spcBef>
          <a:spcPct val="0"/>
        </a:spcBef>
        <a:buNone/>
        <a:defRPr sz="3374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416" indent="-171416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2832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53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513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21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DD02F-D615-4266-AD7F-C177C94C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8B719-D346-4369-A62C-757ADFADF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155D-4528-4F46-AD0F-E49526FF8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A399-425E-46B8-89B4-1E5846CF8A3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48A3-F420-44D9-A3F7-86189A1C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FEB4-C10A-4986-A5BA-B2BB81F1C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A986-4FF6-412E-9F7B-774FF245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6858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4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5198" y="3346533"/>
            <a:ext cx="8578660" cy="1383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67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7159" y="3461880"/>
            <a:ext cx="2913708" cy="1145056"/>
          </a:xfrm>
        </p:spPr>
        <p:txBody>
          <a:bodyPr vert="horz" lIns="34286" tIns="17143" rIns="34286" bIns="17143" rtlCol="0" anchor="ctr">
            <a:noAutofit/>
          </a:bodyPr>
          <a:lstStyle/>
          <a:p>
            <a:pPr algn="r" defTabSz="342900"/>
            <a:r>
              <a:rPr lang="en-US" sz="3600" spc="-4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Soil Health Workshop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09E469-BA5C-43E6-A7D2-25891D52F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6" r="-1465"/>
          <a:stretch/>
        </p:blipFill>
        <p:spPr>
          <a:xfrm>
            <a:off x="487159" y="458365"/>
            <a:ext cx="4121467" cy="22567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56" y="3517557"/>
            <a:ext cx="0" cy="10287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>
          <a:xfrm>
            <a:off x="3709045" y="3434545"/>
            <a:ext cx="4957190" cy="1199724"/>
          </a:xfrm>
        </p:spPr>
        <p:txBody>
          <a:bodyPr vert="horz" lIns="34286" tIns="17143" rIns="34286" bIns="17143" rtlCol="0" anchor="ctr">
            <a:normAutofit/>
          </a:bodyPr>
          <a:lstStyle/>
          <a:p>
            <a:pPr defTabSz="342900">
              <a:spcBef>
                <a:spcPts val="0"/>
              </a:spcBef>
              <a:spcAft>
                <a:spcPts val="225"/>
              </a:spcAft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Mike Thornton</a:t>
            </a:r>
          </a:p>
          <a:p>
            <a:pPr defTabSz="342900">
              <a:spcBef>
                <a:spcPts val="0"/>
              </a:spcBef>
              <a:spcAft>
                <a:spcPts val="225"/>
              </a:spcAft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Stanislaw Samborski</a:t>
            </a:r>
            <a:endParaRPr lang="en-US" sz="13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1951F39-8D51-4594-8231-85950CFD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44" y="124494"/>
            <a:ext cx="2797093" cy="29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4A5E7C02-43E6-4189-8B78-54B30A057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919885"/>
            <a:ext cx="1833163" cy="1180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11347-E7C0-4369-A406-95D6C5CCA9D9}"/>
              </a:ext>
            </a:extLst>
          </p:cNvPr>
          <p:cNvSpPr txBox="1"/>
          <p:nvPr/>
        </p:nvSpPr>
        <p:spPr>
          <a:xfrm>
            <a:off x="330868" y="130551"/>
            <a:ext cx="848827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/>
              <a:t>Identify factors in commercial fields associated with soil health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FA5DD7B-ECFA-46D1-B3F5-E59819FB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89" y="654865"/>
            <a:ext cx="3207550" cy="4358084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191ADD19-0477-414F-B7F9-5C5462BE3F7B}"/>
              </a:ext>
            </a:extLst>
          </p:cNvPr>
          <p:cNvSpPr/>
          <p:nvPr/>
        </p:nvSpPr>
        <p:spPr>
          <a:xfrm>
            <a:off x="3489731" y="3867887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EB0AE0F-6F89-414A-A487-F6BCB9372A39}"/>
              </a:ext>
            </a:extLst>
          </p:cNvPr>
          <p:cNvSpPr/>
          <p:nvPr/>
        </p:nvSpPr>
        <p:spPr>
          <a:xfrm>
            <a:off x="3489731" y="3667862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5C456E9-7667-4102-B916-111FC6F4B5DF}"/>
              </a:ext>
            </a:extLst>
          </p:cNvPr>
          <p:cNvSpPr/>
          <p:nvPr/>
        </p:nvSpPr>
        <p:spPr>
          <a:xfrm>
            <a:off x="5145882" y="4288610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AFD5526-C817-46EA-92F9-774C92CC920F}"/>
              </a:ext>
            </a:extLst>
          </p:cNvPr>
          <p:cNvSpPr/>
          <p:nvPr/>
        </p:nvSpPr>
        <p:spPr>
          <a:xfrm>
            <a:off x="5743638" y="4188597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55E6900-1A76-4FF6-8F92-1704B5A20B48}"/>
              </a:ext>
            </a:extLst>
          </p:cNvPr>
          <p:cNvSpPr/>
          <p:nvPr/>
        </p:nvSpPr>
        <p:spPr>
          <a:xfrm>
            <a:off x="5861510" y="3675006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C66A531-FF1D-41A7-9D7A-E4009A4B4A1B}"/>
              </a:ext>
            </a:extLst>
          </p:cNvPr>
          <p:cNvSpPr/>
          <p:nvPr/>
        </p:nvSpPr>
        <p:spPr>
          <a:xfrm>
            <a:off x="6112862" y="3775018"/>
            <a:ext cx="235744" cy="20002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311347-E7C0-4369-A406-95D6C5CCA9D9}"/>
              </a:ext>
            </a:extLst>
          </p:cNvPr>
          <p:cNvSpPr txBox="1"/>
          <p:nvPr/>
        </p:nvSpPr>
        <p:spPr>
          <a:xfrm>
            <a:off x="330868" y="130551"/>
            <a:ext cx="848827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/>
              <a:t>Identify factors in commercial fields associated with soil health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5019A5B-03FB-4607-8E2D-48690E558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89519"/>
              </p:ext>
            </p:extLst>
          </p:nvPr>
        </p:nvGraphicFramePr>
        <p:xfrm>
          <a:off x="2414589" y="2089944"/>
          <a:ext cx="6398546" cy="221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078">
                  <a:extLst>
                    <a:ext uri="{9D8B030D-6E8A-4147-A177-3AD203B41FA5}">
                      <a16:colId xmlns:a16="http://schemas.microsoft.com/office/drawing/2014/main" val="3627905575"/>
                    </a:ext>
                  </a:extLst>
                </a:gridCol>
                <a:gridCol w="780037">
                  <a:extLst>
                    <a:ext uri="{9D8B030D-6E8A-4147-A177-3AD203B41FA5}">
                      <a16:colId xmlns:a16="http://schemas.microsoft.com/office/drawing/2014/main" val="454855804"/>
                    </a:ext>
                  </a:extLst>
                </a:gridCol>
                <a:gridCol w="1048119">
                  <a:extLst>
                    <a:ext uri="{9D8B030D-6E8A-4147-A177-3AD203B41FA5}">
                      <a16:colId xmlns:a16="http://schemas.microsoft.com/office/drawing/2014/main" val="2072459970"/>
                    </a:ext>
                  </a:extLst>
                </a:gridCol>
                <a:gridCol w="914078">
                  <a:extLst>
                    <a:ext uri="{9D8B030D-6E8A-4147-A177-3AD203B41FA5}">
                      <a16:colId xmlns:a16="http://schemas.microsoft.com/office/drawing/2014/main" val="1667108150"/>
                    </a:ext>
                  </a:extLst>
                </a:gridCol>
                <a:gridCol w="914078">
                  <a:extLst>
                    <a:ext uri="{9D8B030D-6E8A-4147-A177-3AD203B41FA5}">
                      <a16:colId xmlns:a16="http://schemas.microsoft.com/office/drawing/2014/main" val="2564565965"/>
                    </a:ext>
                  </a:extLst>
                </a:gridCol>
                <a:gridCol w="914078">
                  <a:extLst>
                    <a:ext uri="{9D8B030D-6E8A-4147-A177-3AD203B41FA5}">
                      <a16:colId xmlns:a16="http://schemas.microsoft.com/office/drawing/2014/main" val="2292157606"/>
                    </a:ext>
                  </a:extLst>
                </a:gridCol>
                <a:gridCol w="914078">
                  <a:extLst>
                    <a:ext uri="{9D8B030D-6E8A-4147-A177-3AD203B41FA5}">
                      <a16:colId xmlns:a16="http://schemas.microsoft.com/office/drawing/2014/main" val="642940098"/>
                    </a:ext>
                  </a:extLst>
                </a:gridCol>
              </a:tblGrid>
              <a:tr h="5722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Norkotah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7320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85742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144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44688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72684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0B50FD8F-2D90-4D63-9624-6B2DE09E0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919885"/>
            <a:ext cx="1999579" cy="12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3DAB0-DE83-4A68-A3D1-5043FB5C4F9B}"/>
              </a:ext>
            </a:extLst>
          </p:cNvPr>
          <p:cNvSpPr txBox="1"/>
          <p:nvPr/>
        </p:nvSpPr>
        <p:spPr>
          <a:xfrm>
            <a:off x="1095249" y="123324"/>
            <a:ext cx="67437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Do any of the soil factors explain variability in yield?</a:t>
            </a:r>
          </a:p>
        </p:txBody>
      </p:sp>
      <p:pic>
        <p:nvPicPr>
          <p:cNvPr id="5" name="Picture 4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8FF3537A-74B1-4A85-A132-B297989FE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669"/>
            <a:ext cx="2464397" cy="1586831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49A0833-23E0-459E-AEBD-6CFEBC3E4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529958"/>
              </p:ext>
            </p:extLst>
          </p:nvPr>
        </p:nvGraphicFramePr>
        <p:xfrm>
          <a:off x="310015" y="813469"/>
          <a:ext cx="43087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7108FFA0-129A-4FCA-8A16-483525015583}"/>
              </a:ext>
            </a:extLst>
          </p:cNvPr>
          <p:cNvSpPr txBox="1"/>
          <p:nvPr/>
        </p:nvSpPr>
        <p:spPr>
          <a:xfrm>
            <a:off x="1816603" y="583606"/>
            <a:ext cx="1475237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2020 - Burbank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D4F457F-430D-4466-96B3-A2604C9014FB}"/>
              </a:ext>
            </a:extLst>
          </p:cNvPr>
          <p:cNvSpPr txBox="1"/>
          <p:nvPr/>
        </p:nvSpPr>
        <p:spPr>
          <a:xfrm>
            <a:off x="6291067" y="1393231"/>
            <a:ext cx="1475237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2021 - Teton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6A7F56-E5A2-49BE-A995-469705893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063913"/>
              </p:ext>
            </p:extLst>
          </p:nvPr>
        </p:nvGraphicFramePr>
        <p:xfrm>
          <a:off x="5080700" y="1695784"/>
          <a:ext cx="3895969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5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3DAB0-DE83-4A68-A3D1-5043FB5C4F9B}"/>
              </a:ext>
            </a:extLst>
          </p:cNvPr>
          <p:cNvSpPr txBox="1"/>
          <p:nvPr/>
        </p:nvSpPr>
        <p:spPr>
          <a:xfrm>
            <a:off x="1095249" y="123324"/>
            <a:ext cx="67437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Do any of the soil factors explain variability in yield?</a:t>
            </a:r>
          </a:p>
        </p:txBody>
      </p:sp>
      <p:pic>
        <p:nvPicPr>
          <p:cNvPr id="5" name="Picture 4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8FF3537A-74B1-4A85-A132-B297989FE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669"/>
            <a:ext cx="2464397" cy="158683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329A7C-DB8A-4CA5-A0B4-DFF77F5F7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938863"/>
              </p:ext>
            </p:extLst>
          </p:nvPr>
        </p:nvGraphicFramePr>
        <p:xfrm>
          <a:off x="49875" y="1064340"/>
          <a:ext cx="43087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496BB3F8-63D5-41F1-812D-41BE9ABB12A5}"/>
              </a:ext>
            </a:extLst>
          </p:cNvPr>
          <p:cNvSpPr txBox="1"/>
          <p:nvPr/>
        </p:nvSpPr>
        <p:spPr>
          <a:xfrm>
            <a:off x="1726778" y="709041"/>
            <a:ext cx="1475237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2020 - Burbank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FD587E6-9DFF-4352-A99C-0168B0DBB76C}"/>
              </a:ext>
            </a:extLst>
          </p:cNvPr>
          <p:cNvSpPr txBox="1"/>
          <p:nvPr/>
        </p:nvSpPr>
        <p:spPr>
          <a:xfrm>
            <a:off x="6291067" y="1393231"/>
            <a:ext cx="1475237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2021 - Ranger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71D2465-09BD-4ECB-BA4E-C98857540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64762"/>
              </p:ext>
            </p:extLst>
          </p:nvPr>
        </p:nvGraphicFramePr>
        <p:xfrm>
          <a:off x="4918026" y="1624478"/>
          <a:ext cx="4022774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8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1585C-CB6D-4B07-9081-FDB9DD4E8FE3}"/>
              </a:ext>
            </a:extLst>
          </p:cNvPr>
          <p:cNvSpPr txBox="1"/>
          <p:nvPr/>
        </p:nvSpPr>
        <p:spPr>
          <a:xfrm>
            <a:off x="5370578" y="644147"/>
            <a:ext cx="388924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Higher in Specific Gravity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common scab in either strip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Less black scurf (2021)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049C4-8BE8-4F03-9166-0860BBC3D4A8}"/>
              </a:ext>
            </a:extLst>
          </p:cNvPr>
          <p:cNvSpPr txBox="1"/>
          <p:nvPr/>
        </p:nvSpPr>
        <p:spPr>
          <a:xfrm>
            <a:off x="872282" y="-69574"/>
            <a:ext cx="486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Chloropicrin strip had: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69909F-715D-4E7A-AB90-472A7D8C4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680373"/>
              </p:ext>
            </p:extLst>
          </p:nvPr>
        </p:nvGraphicFramePr>
        <p:xfrm>
          <a:off x="872282" y="1377696"/>
          <a:ext cx="4309872" cy="292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A picture containing half, dirty&#10;&#10;Description automatically generated">
            <a:extLst>
              <a:ext uri="{FF2B5EF4-FFF2-40B4-BE49-F238E27FC236}">
                <a16:creationId xmlns:a16="http://schemas.microsoft.com/office/drawing/2014/main" id="{A329C3A4-CC44-4DE4-A3B1-6F4F48E4E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26" y="1727200"/>
            <a:ext cx="2898986" cy="217424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BE53822-C539-4E8F-A9B4-9D22DF357059}"/>
              </a:ext>
            </a:extLst>
          </p:cNvPr>
          <p:cNvSpPr txBox="1"/>
          <p:nvPr/>
        </p:nvSpPr>
        <p:spPr>
          <a:xfrm>
            <a:off x="1280155" y="1003045"/>
            <a:ext cx="1664213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2020 – vs </a:t>
            </a:r>
            <a:r>
              <a:rPr lang="en-US" sz="1400" b="1" dirty="0" err="1"/>
              <a:t>Metam</a:t>
            </a:r>
            <a:r>
              <a:rPr lang="en-US" sz="1400" b="1" dirty="0"/>
              <a:t> K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A5324EF-BDF1-4E50-806A-9A5ED9F7C95C}"/>
              </a:ext>
            </a:extLst>
          </p:cNvPr>
          <p:cNvSpPr txBox="1"/>
          <p:nvPr/>
        </p:nvSpPr>
        <p:spPr>
          <a:xfrm>
            <a:off x="3243615" y="1006346"/>
            <a:ext cx="1938539" cy="231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2021 -  vs no fumigant</a:t>
            </a:r>
          </a:p>
        </p:txBody>
      </p:sp>
    </p:spTree>
    <p:extLst>
      <p:ext uri="{BB962C8B-B14F-4D97-AF65-F5344CB8AC3E}">
        <p14:creationId xmlns:p14="http://schemas.microsoft.com/office/powerpoint/2010/main" val="2851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4A5E7C02-43E6-4189-8B78-54B30A057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3" y="283805"/>
            <a:ext cx="2134341" cy="1374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1585C-CB6D-4B07-9081-FDB9DD4E8FE3}"/>
              </a:ext>
            </a:extLst>
          </p:cNvPr>
          <p:cNvSpPr txBox="1"/>
          <p:nvPr/>
        </p:nvSpPr>
        <p:spPr>
          <a:xfrm>
            <a:off x="3638363" y="991691"/>
            <a:ext cx="550563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Returning to 2 fields with 3-year rotation (2019), and 2 with 2-year rotation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3802E-C2CD-419C-96E9-54765543B2B3}"/>
              </a:ext>
            </a:extLst>
          </p:cNvPr>
          <p:cNvSpPr txBox="1"/>
          <p:nvPr/>
        </p:nvSpPr>
        <p:spPr>
          <a:xfrm>
            <a:off x="4438362" y="283805"/>
            <a:ext cx="333451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/>
              <a:t>Plans for 2022: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FE85E-B28E-489F-ACBB-8C7D8B6229C8}"/>
              </a:ext>
            </a:extLst>
          </p:cNvPr>
          <p:cNvSpPr txBox="1"/>
          <p:nvPr/>
        </p:nvSpPr>
        <p:spPr>
          <a:xfrm>
            <a:off x="3866234" y="2485363"/>
            <a:ext cx="447876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Spin-off projects: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Bruise susceptibility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Nematode community analysis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Soil pathogens</a:t>
            </a:r>
          </a:p>
        </p:txBody>
      </p:sp>
    </p:spTree>
    <p:extLst>
      <p:ext uri="{BB962C8B-B14F-4D97-AF65-F5344CB8AC3E}">
        <p14:creationId xmlns:p14="http://schemas.microsoft.com/office/powerpoint/2010/main" val="28022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DACFFF7E-74CA-4708-8DAD-42ADB5B82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21" y="639701"/>
            <a:ext cx="3342896" cy="2152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64B7A-FD78-46C3-BDA5-1AAB5826F43E}"/>
              </a:ext>
            </a:extLst>
          </p:cNvPr>
          <p:cNvSpPr txBox="1"/>
          <p:nvPr/>
        </p:nvSpPr>
        <p:spPr>
          <a:xfrm>
            <a:off x="2761957" y="3035238"/>
            <a:ext cx="343204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dirty="0"/>
              <a:t>Project website: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3EB12-8E4D-432F-B73D-431DE22FB821}"/>
              </a:ext>
            </a:extLst>
          </p:cNvPr>
          <p:cNvSpPr txBox="1"/>
          <p:nvPr/>
        </p:nvSpPr>
        <p:spPr>
          <a:xfrm>
            <a:off x="2429256" y="3644424"/>
            <a:ext cx="428548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https://potatosoilhealth.cfans.umn.edu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CE51C83-1702-4ABF-A9DE-5D441CD0C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83" y="1120413"/>
            <a:ext cx="1628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49" y="-16510"/>
            <a:ext cx="8548170" cy="854869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Potato Soil Health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0AE690A-89FA-4271-ACF9-5BA578175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74" y="874573"/>
            <a:ext cx="6018487" cy="40300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900" dirty="0"/>
              <a:t>Proposal was submitted to the USDA-SCRI in 2018 and funded for ~$8 million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600" dirty="0"/>
              <a:t>Four Years (requesting extension to 2023)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600" dirty="0"/>
              <a:t>10 States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ME, MI, WI, MN, ND, CO, ID, WA, OR (and MT indirectly)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900" dirty="0"/>
              <a:t>24 Collaborators + industry and technical advisory committees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600" dirty="0"/>
              <a:t>1 PD (Carl Rosen),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600" dirty="0"/>
              <a:t>3 Co-PDs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600" dirty="0"/>
              <a:t>16 Co-PIs, and 3 collaborators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21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en-US" sz="2900" dirty="0"/>
              <a:t>Started in September 2018</a:t>
            </a:r>
          </a:p>
          <a:p>
            <a:pPr>
              <a:spcBef>
                <a:spcPts val="0"/>
              </a:spcBef>
              <a:defRPr/>
            </a:pPr>
            <a:endParaRPr lang="en-US" sz="2900" dirty="0"/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58359" lvl="1" indent="0">
              <a:spcBef>
                <a:spcPts val="0"/>
              </a:spcBef>
              <a:buClr>
                <a:srgbClr val="CC9900"/>
              </a:buClr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800" dirty="0"/>
          </a:p>
          <a:p>
            <a:pPr lvl="1">
              <a:spcBef>
                <a:spcPts val="0"/>
              </a:spcBef>
              <a:buNone/>
              <a:defRPr/>
            </a:pPr>
            <a:endParaRPr lang="en-US" dirty="0"/>
          </a:p>
          <a:p>
            <a:pPr marL="644113" lvl="1" indent="-295268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6C199-497C-42A0-B1C1-37193C77D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71" y="802481"/>
            <a:ext cx="2512284" cy="1826321"/>
          </a:xfrm>
          <a:prstGeom prst="rect">
            <a:avLst/>
          </a:prstGeom>
        </p:spPr>
      </p:pic>
      <p:pic>
        <p:nvPicPr>
          <p:cNvPr id="6" name="PSHP logo">
            <a:extLst>
              <a:ext uri="{FF2B5EF4-FFF2-40B4-BE49-F238E27FC236}">
                <a16:creationId xmlns:a16="http://schemas.microsoft.com/office/drawing/2014/main" id="{E998C9F7-A5AB-4DF6-9EFC-8466D1C2C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71" y="2907681"/>
            <a:ext cx="2512284" cy="1617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232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4D38B-37BC-4FD9-B778-E2B122F8871F}"/>
              </a:ext>
            </a:extLst>
          </p:cNvPr>
          <p:cNvSpPr txBox="1"/>
          <p:nvPr/>
        </p:nvSpPr>
        <p:spPr>
          <a:xfrm>
            <a:off x="473202" y="480060"/>
            <a:ext cx="3614166" cy="1110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Determine soil health indicators across U.S.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769BF-3625-405C-86B1-FC2D6713CF11}"/>
              </a:ext>
            </a:extLst>
          </p:cNvPr>
          <p:cNvSpPr txBox="1"/>
          <p:nvPr/>
        </p:nvSpPr>
        <p:spPr>
          <a:xfrm>
            <a:off x="473202" y="1995678"/>
            <a:ext cx="3614166" cy="2660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Biotic (OM, respiration, extractable protein)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Physiochemical (Texture, aggregate stability, compaction, nutrient content)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Soil microbiome (Community analysis of bacteria/fungi populations)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Pathogens (Verticillium, Common Scab, Root Lesion) </a:t>
            </a:r>
          </a:p>
        </p:txBody>
      </p:sp>
      <p:pic>
        <p:nvPicPr>
          <p:cNvPr id="4" name="PSHP logo">
            <a:extLst>
              <a:ext uri="{FF2B5EF4-FFF2-40B4-BE49-F238E27FC236}">
                <a16:creationId xmlns:a16="http://schemas.microsoft.com/office/drawing/2014/main" id="{37298176-740A-40D7-B43A-928B29BC7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1256480"/>
            <a:ext cx="4094226" cy="26305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50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E1A24C-5241-457F-BB17-8645DA1F29D8}"/>
              </a:ext>
            </a:extLst>
          </p:cNvPr>
          <p:cNvSpPr txBox="1"/>
          <p:nvPr/>
        </p:nvSpPr>
        <p:spPr>
          <a:xfrm>
            <a:off x="1760601" y="1495132"/>
            <a:ext cx="158653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3-year rotation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4CD4A-81C2-4A10-8F23-8CC06FFC14FA}"/>
              </a:ext>
            </a:extLst>
          </p:cNvPr>
          <p:cNvSpPr txBox="1"/>
          <p:nvPr/>
        </p:nvSpPr>
        <p:spPr>
          <a:xfrm>
            <a:off x="1692233" y="2338703"/>
            <a:ext cx="150222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2-year rotation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4D38B-37BC-4FD9-B778-E2B122F8871F}"/>
              </a:ext>
            </a:extLst>
          </p:cNvPr>
          <p:cNvSpPr txBox="1"/>
          <p:nvPr/>
        </p:nvSpPr>
        <p:spPr>
          <a:xfrm>
            <a:off x="908325" y="1014269"/>
            <a:ext cx="286521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Long-term Rotation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6397F-6022-4663-BCFB-B4694A9F33CF}"/>
              </a:ext>
            </a:extLst>
          </p:cNvPr>
          <p:cNvSpPr txBox="1"/>
          <p:nvPr/>
        </p:nvSpPr>
        <p:spPr>
          <a:xfrm>
            <a:off x="438912" y="1750118"/>
            <a:ext cx="346213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(potato – silage corn – spring wheat - potato)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33616-A80F-4FC6-A3CE-88A3EB25E9B1}"/>
              </a:ext>
            </a:extLst>
          </p:cNvPr>
          <p:cNvSpPr txBox="1"/>
          <p:nvPr/>
        </p:nvSpPr>
        <p:spPr>
          <a:xfrm>
            <a:off x="366286" y="2646480"/>
            <a:ext cx="360738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(spring wheat - potato – spring wheat - potato)</a:t>
            </a:r>
          </a:p>
        </p:txBody>
      </p:sp>
      <p:pic>
        <p:nvPicPr>
          <p:cNvPr id="3" name="Picture 2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0B6C0E6E-6A6D-44B0-87C4-4DBD9A46D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52" y="918954"/>
            <a:ext cx="2107150" cy="1652796"/>
          </a:xfrm>
          <a:prstGeom prst="rect">
            <a:avLst/>
          </a:prstGeom>
        </p:spPr>
      </p:pic>
      <p:pic>
        <p:nvPicPr>
          <p:cNvPr id="11" name="Picture 10" descr="A large flower in a field&#10;&#10;Description automatically generated">
            <a:extLst>
              <a:ext uri="{FF2B5EF4-FFF2-40B4-BE49-F238E27FC236}">
                <a16:creationId xmlns:a16="http://schemas.microsoft.com/office/drawing/2014/main" id="{4231089B-0877-4378-8005-9DC0D042E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6" y="1607314"/>
            <a:ext cx="2305132" cy="1728849"/>
          </a:xfrm>
          <a:prstGeom prst="rect">
            <a:avLst/>
          </a:prstGeom>
        </p:spPr>
      </p:pic>
      <p:pic>
        <p:nvPicPr>
          <p:cNvPr id="13" name="Picture 12" descr="The desert is on the side of a dirt field&#10;&#10;Description automatically generated">
            <a:extLst>
              <a:ext uri="{FF2B5EF4-FFF2-40B4-BE49-F238E27FC236}">
                <a16:creationId xmlns:a16="http://schemas.microsoft.com/office/drawing/2014/main" id="{70D3E216-C5D3-43FA-BD26-A184DEFC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88" y="2688371"/>
            <a:ext cx="1998967" cy="1497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CBE9D1-6058-49A9-B335-E32396DCE79F}"/>
              </a:ext>
            </a:extLst>
          </p:cNvPr>
          <p:cNvSpPr txBox="1"/>
          <p:nvPr/>
        </p:nvSpPr>
        <p:spPr>
          <a:xfrm>
            <a:off x="330868" y="130551"/>
            <a:ext cx="848827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/>
              <a:t>Identify management practices that impact soil health</a:t>
            </a:r>
          </a:p>
        </p:txBody>
      </p:sp>
      <p:pic>
        <p:nvPicPr>
          <p:cNvPr id="12" name="Picture 4" descr="Image result for miller research">
            <a:extLst>
              <a:ext uri="{FF2B5EF4-FFF2-40B4-BE49-F238E27FC236}">
                <a16:creationId xmlns:a16="http://schemas.microsoft.com/office/drawing/2014/main" id="{002087F4-342A-45F4-8AD4-1FC260E8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623" y="3627752"/>
            <a:ext cx="2213386" cy="13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660492-066E-4B49-995B-3337F7F41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6322"/>
              </p:ext>
            </p:extLst>
          </p:nvPr>
        </p:nvGraphicFramePr>
        <p:xfrm>
          <a:off x="1342390" y="1657303"/>
          <a:ext cx="6170295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20">
                  <a:extLst>
                    <a:ext uri="{9D8B030D-6E8A-4147-A177-3AD203B41FA5}">
                      <a16:colId xmlns:a16="http://schemas.microsoft.com/office/drawing/2014/main" val="3088659108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351870155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5618014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54761068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1633571314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726298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Summer 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Spring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Summer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47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Burbank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Silage corn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229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Silage corn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45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Metam sodium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Silage corn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063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Silage corn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061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Compost (10 ton/a)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Silage corn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04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Compost (10 ton/a)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Silage corn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3804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3E518-D9F8-4984-B466-2B6564BAC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8574"/>
              </p:ext>
            </p:extLst>
          </p:nvPr>
        </p:nvGraphicFramePr>
        <p:xfrm>
          <a:off x="1342390" y="3369024"/>
          <a:ext cx="6226175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725">
                  <a:extLst>
                    <a:ext uri="{9D8B030D-6E8A-4147-A177-3AD203B41FA5}">
                      <a16:colId xmlns:a16="http://schemas.microsoft.com/office/drawing/2014/main" val="323458796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598081044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10811545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9837065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839645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Summer 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Spring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Summer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30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Spring 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Burbank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22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Spring 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702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Spring 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Metam sodium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422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Summer green manure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06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Compost (10 ton/a) fb spring wheat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Russet Norkotah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613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Compost (10 ton/a) fb green manure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treatment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Russet </a:t>
                      </a:r>
                      <a:r>
                        <a:rPr lang="en-US" sz="1200" dirty="0" err="1">
                          <a:effectLst/>
                        </a:rPr>
                        <a:t>Norkotah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16428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3FF7F29-4B2B-4771-B725-3524B301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390" y="1154508"/>
            <a:ext cx="12089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Treatments –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DFE0E-B0A7-41DD-95CA-D738D96676FA}"/>
              </a:ext>
            </a:extLst>
          </p:cNvPr>
          <p:cNvSpPr txBox="1"/>
          <p:nvPr/>
        </p:nvSpPr>
        <p:spPr>
          <a:xfrm>
            <a:off x="1342390" y="1349526"/>
            <a:ext cx="165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rotation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72FB0-F5D3-4DC0-A359-7B3BA44BD55D}"/>
              </a:ext>
            </a:extLst>
          </p:cNvPr>
          <p:cNvSpPr txBox="1"/>
          <p:nvPr/>
        </p:nvSpPr>
        <p:spPr>
          <a:xfrm>
            <a:off x="1297567" y="3061247"/>
            <a:ext cx="165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2-year rotation</a:t>
            </a:r>
          </a:p>
        </p:txBody>
      </p:sp>
    </p:spTree>
    <p:extLst>
      <p:ext uri="{BB962C8B-B14F-4D97-AF65-F5344CB8AC3E}">
        <p14:creationId xmlns:p14="http://schemas.microsoft.com/office/powerpoint/2010/main" val="200456523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9973-9240-44C2-846E-D97C650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9" y="8039"/>
            <a:ext cx="8229600" cy="571589"/>
          </a:xfrm>
        </p:spPr>
        <p:txBody>
          <a:bodyPr/>
          <a:lstStyle/>
          <a:p>
            <a:r>
              <a:rPr lang="en-US" sz="3200" dirty="0"/>
              <a:t>2-year rotation (2020)</a:t>
            </a:r>
          </a:p>
        </p:txBody>
      </p:sp>
      <p:pic>
        <p:nvPicPr>
          <p:cNvPr id="10" name="Picture 9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DCF2A97E-B72C-48E2-860B-AFBA0B124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5602"/>
            <a:ext cx="2170979" cy="139789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DA4EB5-9C00-474A-8A69-B02BA19F8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539180"/>
              </p:ext>
            </p:extLst>
          </p:nvPr>
        </p:nvGraphicFramePr>
        <p:xfrm>
          <a:off x="5117306" y="1528761"/>
          <a:ext cx="4026694" cy="282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51486B-47CD-467F-87FB-617331A8E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97324"/>
              </p:ext>
            </p:extLst>
          </p:nvPr>
        </p:nvGraphicFramePr>
        <p:xfrm>
          <a:off x="656701" y="579628"/>
          <a:ext cx="4026694" cy="282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5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9973-9240-44C2-846E-D97C650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9" y="8039"/>
            <a:ext cx="8229600" cy="571589"/>
          </a:xfrm>
        </p:spPr>
        <p:txBody>
          <a:bodyPr/>
          <a:lstStyle/>
          <a:p>
            <a:r>
              <a:rPr lang="en-US" sz="3200" dirty="0"/>
              <a:t>3-year rotation (Fall 2020)</a:t>
            </a:r>
          </a:p>
        </p:txBody>
      </p:sp>
      <p:pic>
        <p:nvPicPr>
          <p:cNvPr id="10" name="Picture 9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DCF2A97E-B72C-48E2-860B-AFBA0B124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5602"/>
            <a:ext cx="2170979" cy="139789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64BAEF-3734-4A57-97DF-FF62D5F8B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749143"/>
              </p:ext>
            </p:extLst>
          </p:nvPr>
        </p:nvGraphicFramePr>
        <p:xfrm>
          <a:off x="1524000" y="539750"/>
          <a:ext cx="6096000" cy="370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1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9973-9240-44C2-846E-D97C650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9" y="8039"/>
            <a:ext cx="8229600" cy="571589"/>
          </a:xfrm>
        </p:spPr>
        <p:txBody>
          <a:bodyPr/>
          <a:lstStyle/>
          <a:p>
            <a:r>
              <a:rPr lang="en-US" sz="3200" dirty="0"/>
              <a:t>3-year rotation (Fall 2020)</a:t>
            </a:r>
          </a:p>
        </p:txBody>
      </p:sp>
      <p:pic>
        <p:nvPicPr>
          <p:cNvPr id="10" name="Picture 9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DCF2A97E-B72C-48E2-860B-AFBA0B124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5602"/>
            <a:ext cx="2170979" cy="139789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64BAEF-3734-4A57-97DF-FF62D5F8B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425844"/>
              </p:ext>
            </p:extLst>
          </p:nvPr>
        </p:nvGraphicFramePr>
        <p:xfrm>
          <a:off x="1524000" y="539750"/>
          <a:ext cx="6096000" cy="370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7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9973-9240-44C2-846E-D97C650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9" y="8039"/>
            <a:ext cx="8229600" cy="571589"/>
          </a:xfrm>
        </p:spPr>
        <p:txBody>
          <a:bodyPr/>
          <a:lstStyle/>
          <a:p>
            <a:r>
              <a:rPr lang="en-US" sz="3200" dirty="0"/>
              <a:t>Rotation Crop (2021)</a:t>
            </a:r>
          </a:p>
        </p:txBody>
      </p:sp>
      <p:pic>
        <p:nvPicPr>
          <p:cNvPr id="10" name="Picture 9" descr="A picture containing drawing, food, table&#10;&#10;Description automatically generated">
            <a:extLst>
              <a:ext uri="{FF2B5EF4-FFF2-40B4-BE49-F238E27FC236}">
                <a16:creationId xmlns:a16="http://schemas.microsoft.com/office/drawing/2014/main" id="{DCF2A97E-B72C-48E2-860B-AFBA0B124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5602"/>
            <a:ext cx="2170979" cy="139789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6B13BD-F36C-4AD8-B4C7-4446EE8B6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09627"/>
              </p:ext>
            </p:extLst>
          </p:nvPr>
        </p:nvGraphicFramePr>
        <p:xfrm>
          <a:off x="1524000" y="539750"/>
          <a:ext cx="6096000" cy="348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5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1_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4.xml><?xml version="1.0" encoding="utf-8"?>
<a:theme xmlns:a="http://schemas.openxmlformats.org/drawingml/2006/main" name="8_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5.xml><?xml version="1.0" encoding="utf-8"?>
<a:theme xmlns:a="http://schemas.openxmlformats.org/drawingml/2006/main" name="9_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0B9DC9B6CA141BB80419E1DFD4343" ma:contentTypeVersion="13" ma:contentTypeDescription="Create a new document." ma:contentTypeScope="" ma:versionID="88b6e2f343a93c3e08a339397777bc3c">
  <xsd:schema xmlns:xsd="http://www.w3.org/2001/XMLSchema" xmlns:xs="http://www.w3.org/2001/XMLSchema" xmlns:p="http://schemas.microsoft.com/office/2006/metadata/properties" xmlns:ns2="40d6bf7a-0c66-4c90-948a-ba0641941a18" xmlns:ns3="f3d96bf4-e573-4966-b799-4c7d86b8bcb0" targetNamespace="http://schemas.microsoft.com/office/2006/metadata/properties" ma:root="true" ma:fieldsID="f49f86591d3c1b7566552c42eed844d8" ns2:_="" ns3:_="">
    <xsd:import namespace="40d6bf7a-0c66-4c90-948a-ba0641941a18"/>
    <xsd:import namespace="f3d96bf4-e573-4966-b799-4c7d86b8b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bf7a-0c66-4c90-948a-ba0641941a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96bf4-e573-4966-b799-4c7d86b8b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5736BE-62D3-46ED-B89B-AE106BA91B0F}"/>
</file>

<file path=customXml/itemProps2.xml><?xml version="1.0" encoding="utf-8"?>
<ds:datastoreItem xmlns:ds="http://schemas.openxmlformats.org/officeDocument/2006/customXml" ds:itemID="{C0DA39CB-B3DD-4CA3-97BC-C60044781F1D}"/>
</file>

<file path=customXml/itemProps3.xml><?xml version="1.0" encoding="utf-8"?>
<ds:datastoreItem xmlns:ds="http://schemas.openxmlformats.org/officeDocument/2006/customXml" ds:itemID="{7D0CFBF4-A0F6-4816-AED9-94420A79A5E7}"/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639</Words>
  <Application>Microsoft Office PowerPoint</Application>
  <PresentationFormat>On-screen Show (16:9)</PresentationFormat>
  <Paragraphs>202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Archivo Regular</vt:lpstr>
      <vt:lpstr>Arial</vt:lpstr>
      <vt:lpstr>Calibri</vt:lpstr>
      <vt:lpstr>Calibri Light</vt:lpstr>
      <vt:lpstr>Franklin Gothic Book</vt:lpstr>
      <vt:lpstr>Franklin Gothic Demi</vt:lpstr>
      <vt:lpstr>Helvetica</vt:lpstr>
      <vt:lpstr>Rockwell</vt:lpstr>
      <vt:lpstr>Source Sans Pro</vt:lpstr>
      <vt:lpstr>Times New Roman</vt:lpstr>
      <vt:lpstr>Wingdings</vt:lpstr>
      <vt:lpstr>Title</vt:lpstr>
      <vt:lpstr>Text Slides</vt:lpstr>
      <vt:lpstr>1_Text Slides</vt:lpstr>
      <vt:lpstr>8_Text Slides</vt:lpstr>
      <vt:lpstr>9_Text Slides</vt:lpstr>
      <vt:lpstr>Office Theme</vt:lpstr>
      <vt:lpstr>Soil Health Workshop</vt:lpstr>
      <vt:lpstr>Potato Soil Health Project</vt:lpstr>
      <vt:lpstr>PowerPoint Presentation</vt:lpstr>
      <vt:lpstr>PowerPoint Presentation</vt:lpstr>
      <vt:lpstr>PowerPoint Presentation</vt:lpstr>
      <vt:lpstr>2-year rotation (2020)</vt:lpstr>
      <vt:lpstr>3-year rotation (Fall 2020)</vt:lpstr>
      <vt:lpstr>3-year rotation (Fall 2020)</vt:lpstr>
      <vt:lpstr>Rotation Crop (2021)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Communications at work</dc:title>
  <dc:creator>WebComm</dc:creator>
  <cp:lastModifiedBy>Cosdon, Courtney (ccosdon@uidaho.edu)</cp:lastModifiedBy>
  <cp:revision>264</cp:revision>
  <cp:lastPrinted>2016-07-26T14:28:05Z</cp:lastPrinted>
  <dcterms:modified xsi:type="dcterms:W3CDTF">2022-03-11T22:14:37Z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0x0101006760B9DC9B6CA141BB80419E1DFD4343</vt:lpwstr>
  </property>
</Properties>
</file>