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72" r:id="rId4"/>
    <p:sldId id="273" r:id="rId5"/>
    <p:sldId id="283" r:id="rId6"/>
    <p:sldId id="284" r:id="rId7"/>
    <p:sldId id="294" r:id="rId8"/>
    <p:sldId id="293" r:id="rId9"/>
    <p:sldId id="259" r:id="rId10"/>
    <p:sldId id="260" r:id="rId11"/>
    <p:sldId id="285" r:id="rId12"/>
    <p:sldId id="261" r:id="rId13"/>
    <p:sldId id="286" r:id="rId14"/>
    <p:sldId id="262" r:id="rId15"/>
    <p:sldId id="287" r:id="rId16"/>
    <p:sldId id="257" r:id="rId17"/>
    <p:sldId id="289" r:id="rId18"/>
    <p:sldId id="288" r:id="rId19"/>
    <p:sldId id="280" r:id="rId20"/>
    <p:sldId id="281" r:id="rId21"/>
    <p:sldId id="282" r:id="rId22"/>
    <p:sldId id="264" r:id="rId23"/>
    <p:sldId id="265" r:id="rId24"/>
    <p:sldId id="266" r:id="rId25"/>
    <p:sldId id="267" r:id="rId26"/>
    <p:sldId id="268" r:id="rId27"/>
    <p:sldId id="269" r:id="rId28"/>
    <p:sldId id="270" r:id="rId29"/>
    <p:sldId id="271" r:id="rId30"/>
    <p:sldId id="275" r:id="rId31"/>
    <p:sldId id="276" r:id="rId32"/>
    <p:sldId id="277" r:id="rId33"/>
    <p:sldId id="278" r:id="rId34"/>
    <p:sldId id="279" r:id="rId35"/>
    <p:sldId id="290" r:id="rId36"/>
    <p:sldId id="291" r:id="rId37"/>
    <p:sldId id="292" r:id="rId38"/>
    <p:sldId id="295"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7"/>
  </p:normalViewPr>
  <p:slideViewPr>
    <p:cSldViewPr snapToGrid="0" snapToObjects="1">
      <p:cViewPr varScale="1">
        <p:scale>
          <a:sx n="87" d="100"/>
          <a:sy n="87" d="100"/>
        </p:scale>
        <p:origin x="18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55FB44-0AA5-7848-99AF-71BB1696B773}" type="datetimeFigureOut">
              <a:rPr lang="en-US" smtClean="0"/>
              <a:pPr/>
              <a:t>3/22/24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FB44-0AA5-7848-99AF-71BB1696B773}" type="datetimeFigureOut">
              <a:rPr lang="en-US" smtClean="0"/>
              <a:pPr/>
              <a:t>3/22/24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FB44-0AA5-7848-99AF-71BB1696B773}" type="datetimeFigureOut">
              <a:rPr lang="en-US" smtClean="0"/>
              <a:pPr/>
              <a:t>3/22/24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FB44-0AA5-7848-99AF-71BB1696B773}" type="datetimeFigureOut">
              <a:rPr lang="en-US" smtClean="0"/>
              <a:pPr/>
              <a:t>3/22/24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5FB44-0AA5-7848-99AF-71BB1696B773}" type="datetimeFigureOut">
              <a:rPr lang="en-US" smtClean="0"/>
              <a:pPr/>
              <a:t>3/22/24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5FB44-0AA5-7848-99AF-71BB1696B773}" type="datetimeFigureOut">
              <a:rPr lang="en-US" smtClean="0"/>
              <a:pPr/>
              <a:t>3/22/24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5FB44-0AA5-7848-99AF-71BB1696B773}" type="datetimeFigureOut">
              <a:rPr lang="en-US" smtClean="0"/>
              <a:pPr/>
              <a:t>3/22/24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5FB44-0AA5-7848-99AF-71BB1696B773}" type="datetimeFigureOut">
              <a:rPr lang="en-US" smtClean="0"/>
              <a:pPr/>
              <a:t>3/22/24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5FB44-0AA5-7848-99AF-71BB1696B773}" type="datetimeFigureOut">
              <a:rPr lang="en-US" smtClean="0"/>
              <a:pPr/>
              <a:t>3/22/24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FB44-0AA5-7848-99AF-71BB1696B773}" type="datetimeFigureOut">
              <a:rPr lang="en-US" smtClean="0"/>
              <a:pPr/>
              <a:t>3/22/24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5FB44-0AA5-7848-99AF-71BB1696B773}" type="datetimeFigureOut">
              <a:rPr lang="en-US" smtClean="0"/>
              <a:pPr/>
              <a:t>3/22/24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A40DD-A246-3842-935F-DC99B9D521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5FB44-0AA5-7848-99AF-71BB1696B773}" type="datetimeFigureOut">
              <a:rPr lang="en-US" smtClean="0"/>
              <a:pPr/>
              <a:t>3/22/24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A40DD-A246-3842-935F-DC99B9D521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d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7091"/>
            <a:ext cx="7772400" cy="2053359"/>
          </a:xfrm>
        </p:spPr>
        <p:txBody>
          <a:bodyPr/>
          <a:lstStyle/>
          <a:p>
            <a:r>
              <a:rPr lang="en-US" dirty="0">
                <a:latin typeface="Times New Roman"/>
                <a:cs typeface="Times New Roman"/>
              </a:rPr>
              <a:t>Source Problems in Interstate Waters </a:t>
            </a:r>
          </a:p>
        </p:txBody>
      </p:sp>
      <p:sp>
        <p:nvSpPr>
          <p:cNvPr id="3" name="Subtitle 2"/>
          <p:cNvSpPr>
            <a:spLocks noGrp="1"/>
          </p:cNvSpPr>
          <p:nvPr>
            <p:ph type="subTitle" idx="1"/>
          </p:nvPr>
        </p:nvSpPr>
        <p:spPr/>
        <p:txBody>
          <a:bodyPr>
            <a:normAutofit fontScale="85000" lnSpcReduction="20000"/>
          </a:bodyPr>
          <a:lstStyle/>
          <a:p>
            <a:r>
              <a:rPr lang="en-US" dirty="0">
                <a:latin typeface="Times New Roman"/>
                <a:cs typeface="Times New Roman"/>
              </a:rPr>
              <a:t>Burke W. Griggs</a:t>
            </a:r>
          </a:p>
          <a:p>
            <a:r>
              <a:rPr lang="en-US" dirty="0">
                <a:latin typeface="Times New Roman"/>
                <a:cs typeface="Times New Roman"/>
              </a:rPr>
              <a:t>Washburn University School of Law</a:t>
            </a:r>
          </a:p>
          <a:p>
            <a:r>
              <a:rPr lang="en-US" dirty="0">
                <a:latin typeface="Times New Roman"/>
                <a:cs typeface="Times New Roman"/>
              </a:rPr>
              <a:t>Idaho Law Review Symposium</a:t>
            </a:r>
          </a:p>
          <a:p>
            <a:r>
              <a:rPr lang="en-US" dirty="0">
                <a:latin typeface="Times New Roman"/>
                <a:cs typeface="Times New Roman"/>
              </a:rPr>
              <a:t>2024.03.22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Reclamation across the Republican</a:t>
            </a:r>
          </a:p>
        </p:txBody>
      </p:sp>
      <p:pic>
        <p:nvPicPr>
          <p:cNvPr id="4" name="Content Placeholder 3" descr="RR Basin.gif"/>
          <p:cNvPicPr>
            <a:picLocks noGrp="1" noChangeAspect="1"/>
          </p:cNvPicPr>
          <p:nvPr>
            <p:ph idx="1"/>
          </p:nvPr>
        </p:nvPicPr>
        <p:blipFill>
          <a:blip r:embed="rId2"/>
          <a:srcRect l="-6783" r="-6783"/>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1F28-EE95-EE43-BC05-C912D3DCD461}"/>
              </a:ext>
            </a:extLst>
          </p:cNvPr>
          <p:cNvSpPr>
            <a:spLocks noGrp="1"/>
          </p:cNvSpPr>
          <p:nvPr>
            <p:ph type="title"/>
          </p:nvPr>
        </p:nvSpPr>
        <p:spPr/>
        <p:txBody>
          <a:bodyPr/>
          <a:lstStyle/>
          <a:p>
            <a:r>
              <a:rPr lang="en-PT" i="1" dirty="0">
                <a:latin typeface="Times New Roman" panose="02020603050405020304" pitchFamily="18" charset="0"/>
                <a:cs typeface="Times New Roman" panose="02020603050405020304" pitchFamily="18" charset="0"/>
              </a:rPr>
              <a:t>Kansas v. Nebraska II</a:t>
            </a:r>
          </a:p>
        </p:txBody>
      </p:sp>
      <p:sp>
        <p:nvSpPr>
          <p:cNvPr id="3" name="Content Placeholder 2">
            <a:extLst>
              <a:ext uri="{FF2B5EF4-FFF2-40B4-BE49-F238E27FC236}">
                <a16:creationId xmlns:a16="http://schemas.microsoft.com/office/drawing/2014/main" id="{5C89F52B-1FAD-CD44-A1A1-1B79B68C64E0}"/>
              </a:ext>
            </a:extLst>
          </p:cNvPr>
          <p:cNvSpPr>
            <a:spLocks noGrp="1"/>
          </p:cNvSpPr>
          <p:nvPr>
            <p:ph idx="1"/>
          </p:nvPr>
        </p:nvSpPr>
        <p:spPr/>
        <p:txBody>
          <a:bodyPr>
            <a:normAutofit fontScale="92500" lnSpcReduction="20000"/>
          </a:bodyPr>
          <a:lstStyle/>
          <a:p>
            <a:r>
              <a:rPr lang="en-PT" dirty="0">
                <a:latin typeface="Times New Roman" panose="02020603050405020304" pitchFamily="18" charset="0"/>
                <a:cs typeface="Times New Roman" panose="02020603050405020304" pitchFamily="18" charset="0"/>
              </a:rPr>
              <a:t>Republican River Compact (1943) to secure Reclamation investments in the basin. </a:t>
            </a:r>
          </a:p>
          <a:p>
            <a:r>
              <a:rPr lang="en-PT" dirty="0">
                <a:latin typeface="Times New Roman" panose="02020603050405020304" pitchFamily="18" charset="0"/>
                <a:cs typeface="Times New Roman" panose="02020603050405020304" pitchFamily="18" charset="0"/>
              </a:rPr>
              <a:t>Reclamation Project (Bostwick Project) and reservoir (Harlan County Reservoir) serves two districts, one in NE, on in KS. </a:t>
            </a:r>
          </a:p>
          <a:p>
            <a:r>
              <a:rPr lang="en-PT" dirty="0">
                <a:latin typeface="Times New Roman" panose="02020603050405020304" pitchFamily="18" charset="0"/>
                <a:cs typeface="Times New Roman" panose="02020603050405020304" pitchFamily="18" charset="0"/>
              </a:rPr>
              <a:t>Basin hammered by groundwater over-pumping, reducing flows into HCL. Kansas sues. </a:t>
            </a:r>
          </a:p>
          <a:p>
            <a:r>
              <a:rPr lang="en-PT" b="1" dirty="0">
                <a:latin typeface="Times New Roman" panose="02020603050405020304" pitchFamily="18" charset="0"/>
                <a:cs typeface="Times New Roman" panose="02020603050405020304" pitchFamily="18" charset="0"/>
              </a:rPr>
              <a:t>USA stays away. Amicus. </a:t>
            </a:r>
          </a:p>
          <a:p>
            <a:r>
              <a:rPr lang="en-PT" dirty="0">
                <a:latin typeface="Times New Roman" panose="02020603050405020304" pitchFamily="18" charset="0"/>
                <a:cs typeface="Times New Roman" panose="02020603050405020304" pitchFamily="18" charset="0"/>
              </a:rPr>
              <a:t>As a consequence, USBR projects in NE at risk– NE state courts deny takings claims brought by senior irrigators dependent on projects. </a:t>
            </a:r>
          </a:p>
        </p:txBody>
      </p:sp>
    </p:spTree>
    <p:extLst>
      <p:ext uri="{BB962C8B-B14F-4D97-AF65-F5344CB8AC3E}">
        <p14:creationId xmlns:p14="http://schemas.microsoft.com/office/powerpoint/2010/main" val="271225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119"/>
          </a:xfrm>
        </p:spPr>
        <p:txBody>
          <a:bodyPr>
            <a:normAutofit/>
          </a:bodyPr>
          <a:lstStyle/>
          <a:p>
            <a:r>
              <a:rPr lang="en-US" sz="3200" i="1" dirty="0">
                <a:latin typeface="Times New Roman" panose="02020603050405020304" pitchFamily="18" charset="0"/>
                <a:cs typeface="Times New Roman" panose="02020603050405020304" pitchFamily="18" charset="0"/>
              </a:rPr>
              <a:t>Florida v. Georgia: </a:t>
            </a:r>
            <a:r>
              <a:rPr lang="en-US" sz="3200" dirty="0">
                <a:latin typeface="Times New Roman" panose="02020603050405020304" pitchFamily="18" charset="0"/>
                <a:cs typeface="Times New Roman" panose="02020603050405020304" pitchFamily="18" charset="0"/>
              </a:rPr>
              <a:t>the ACF Basin </a:t>
            </a:r>
            <a:endParaRPr lang="en-US" sz="3200"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075" y="1046756"/>
            <a:ext cx="7375497" cy="5471047"/>
          </a:xfrm>
        </p:spPr>
      </p:pic>
    </p:spTree>
    <p:extLst>
      <p:ext uri="{BB962C8B-B14F-4D97-AF65-F5344CB8AC3E}">
        <p14:creationId xmlns:p14="http://schemas.microsoft.com/office/powerpoint/2010/main" val="65230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7982-99BA-864C-AF4A-CE1B1C012E34}"/>
              </a:ext>
            </a:extLst>
          </p:cNvPr>
          <p:cNvSpPr>
            <a:spLocks noGrp="1"/>
          </p:cNvSpPr>
          <p:nvPr>
            <p:ph type="title"/>
          </p:nvPr>
        </p:nvSpPr>
        <p:spPr/>
        <p:txBody>
          <a:bodyPr/>
          <a:lstStyle/>
          <a:p>
            <a:r>
              <a:rPr lang="en-PT" i="1" dirty="0">
                <a:latin typeface="Times New Roman" panose="02020603050405020304" pitchFamily="18" charset="0"/>
                <a:cs typeface="Times New Roman" panose="02020603050405020304" pitchFamily="18" charset="0"/>
              </a:rPr>
              <a:t>Florida v. Georgia, </a:t>
            </a:r>
            <a:r>
              <a:rPr lang="en-PT" dirty="0">
                <a:latin typeface="Times New Roman" panose="02020603050405020304" pitchFamily="18" charset="0"/>
                <a:cs typeface="Times New Roman" panose="02020603050405020304" pitchFamily="18" charset="0"/>
              </a:rPr>
              <a:t>No. 142 Orig.</a:t>
            </a:r>
            <a:endParaRPr lang="en-PT"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40000A-3DCE-C345-A789-9401855C68B7}"/>
              </a:ext>
            </a:extLst>
          </p:cNvPr>
          <p:cNvSpPr>
            <a:spLocks noGrp="1"/>
          </p:cNvSpPr>
          <p:nvPr>
            <p:ph idx="1"/>
          </p:nvPr>
        </p:nvSpPr>
        <p:spPr/>
        <p:txBody>
          <a:bodyPr>
            <a:normAutofit fontScale="77500" lnSpcReduction="20000"/>
          </a:bodyPr>
          <a:lstStyle/>
          <a:p>
            <a:r>
              <a:rPr lang="en-PT" dirty="0">
                <a:latin typeface="Times New Roman" panose="02020603050405020304" pitchFamily="18" charset="0"/>
                <a:cs typeface="Times New Roman" panose="02020603050405020304" pitchFamily="18" charset="0"/>
              </a:rPr>
              <a:t>USACE controls the ACF Basin, especially the Chattahoochee. </a:t>
            </a:r>
          </a:p>
          <a:p>
            <a:r>
              <a:rPr lang="en-PT" dirty="0">
                <a:latin typeface="Times New Roman" panose="02020603050405020304" pitchFamily="18" charset="0"/>
                <a:cs typeface="Times New Roman" panose="02020603050405020304" pitchFamily="18" charset="0"/>
              </a:rPr>
              <a:t>FL sues to protect Apalachicola Bay from upstream GA groundwater pumping. </a:t>
            </a:r>
          </a:p>
          <a:p>
            <a:r>
              <a:rPr lang="en-PT" b="1" dirty="0">
                <a:latin typeface="Times New Roman" panose="02020603050405020304" pitchFamily="18" charset="0"/>
                <a:cs typeface="Times New Roman" panose="02020603050405020304" pitchFamily="18" charset="0"/>
              </a:rPr>
              <a:t>USA stays away, claims sovereign immunity. </a:t>
            </a:r>
          </a:p>
          <a:p>
            <a:r>
              <a:rPr lang="en-PT" dirty="0">
                <a:latin typeface="Times New Roman" panose="02020603050405020304" pitchFamily="18" charset="0"/>
                <a:cs typeface="Times New Roman" panose="02020603050405020304" pitchFamily="18" charset="0"/>
              </a:rPr>
              <a:t>Special Master recommends dismissal, because USA is a necessary party and can’t be joined because it has asserted sovereign immunity. </a:t>
            </a:r>
          </a:p>
          <a:p>
            <a:r>
              <a:rPr lang="en-PT" dirty="0">
                <a:latin typeface="Times New Roman" panose="02020603050405020304" pitchFamily="18" charset="0"/>
                <a:cs typeface="Times New Roman" panose="02020603050405020304" pitchFamily="18" charset="0"/>
              </a:rPr>
              <a:t>Court remands, and case eventually dismissed for lack of proof (under the Court’s clear and convincing standard). </a:t>
            </a:r>
          </a:p>
          <a:p>
            <a:r>
              <a:rPr lang="en-PT" b="1" dirty="0">
                <a:latin typeface="Times New Roman" panose="02020603050405020304" pitchFamily="18" charset="0"/>
                <a:cs typeface="Times New Roman" panose="02020603050405020304" pitchFamily="18" charset="0"/>
              </a:rPr>
              <a:t>Query: how can the Court adjudicate an “interstate” dispute under its original jurisdiction without the most important party across the basin– the USA?</a:t>
            </a:r>
          </a:p>
        </p:txBody>
      </p:sp>
    </p:spTree>
    <p:extLst>
      <p:ext uri="{BB962C8B-B14F-4D97-AF65-F5344CB8AC3E}">
        <p14:creationId xmlns:p14="http://schemas.microsoft.com/office/powerpoint/2010/main" val="351173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255379"/>
            <a:ext cx="5486400" cy="445829"/>
          </a:xfrm>
        </p:spPr>
        <p:txBody>
          <a:bodyPr>
            <a:noAutofit/>
          </a:bodyPr>
          <a:lstStyle/>
          <a:p>
            <a:r>
              <a:rPr lang="en-US" sz="2400" b="0" dirty="0">
                <a:latin typeface="Times New Roman"/>
                <a:cs typeface="Times New Roman"/>
              </a:rPr>
              <a:t>Justice </a:t>
            </a:r>
            <a:r>
              <a:rPr lang="en-US" sz="2400" b="0" dirty="0" err="1">
                <a:latin typeface="Times New Roman"/>
                <a:cs typeface="Times New Roman"/>
              </a:rPr>
              <a:t>Breyer</a:t>
            </a:r>
            <a:r>
              <a:rPr lang="en-US" sz="2400" b="0" dirty="0">
                <a:latin typeface="Times New Roman"/>
                <a:cs typeface="Times New Roman"/>
              </a:rPr>
              <a:t>, Oral Argument, 1/4/2018:</a:t>
            </a:r>
          </a:p>
        </p:txBody>
      </p:sp>
      <p:pic>
        <p:nvPicPr>
          <p:cNvPr id="7" name="Content Placeholder 6" descr="Breyer_face.jpg"/>
          <p:cNvPicPr>
            <a:picLocks noGrp="1" noChangeAspect="1"/>
          </p:cNvPicPr>
          <p:nvPr>
            <p:ph type="pic" idx="1"/>
          </p:nvPr>
        </p:nvPicPr>
        <p:blipFill>
          <a:blip r:embed="rId2"/>
          <a:srcRect t="-4911" b="-4911"/>
          <a:stretch>
            <a:fillRect/>
          </a:stretch>
        </p:blipFill>
        <p:spPr>
          <a:xfrm>
            <a:off x="959326" y="229670"/>
            <a:ext cx="7215214" cy="5025709"/>
          </a:xfrm>
        </p:spPr>
      </p:pic>
      <p:sp>
        <p:nvSpPr>
          <p:cNvPr id="6" name="Text Placeholder 5"/>
          <p:cNvSpPr>
            <a:spLocks noGrp="1"/>
          </p:cNvSpPr>
          <p:nvPr>
            <p:ph type="body" sz="half" idx="2"/>
          </p:nvPr>
        </p:nvSpPr>
        <p:spPr>
          <a:xfrm>
            <a:off x="1324140" y="5701209"/>
            <a:ext cx="6634214" cy="756557"/>
          </a:xfrm>
        </p:spPr>
        <p:txBody>
          <a:bodyPr>
            <a:normAutofit/>
          </a:bodyPr>
          <a:lstStyle/>
          <a:p>
            <a:r>
              <a:rPr lang="en-US" sz="3200" b="1" dirty="0">
                <a:latin typeface="Times New Roman"/>
                <a:cs typeface="Times New Roman"/>
              </a:rPr>
              <a:t>“What are we supposed to do here?”</a:t>
            </a:r>
          </a:p>
          <a:p>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959A-4E94-7641-B9FB-E939A66BD464}"/>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Which USA are we dealing with?</a:t>
            </a:r>
          </a:p>
        </p:txBody>
      </p:sp>
      <p:sp>
        <p:nvSpPr>
          <p:cNvPr id="3" name="Content Placeholder 2">
            <a:extLst>
              <a:ext uri="{FF2B5EF4-FFF2-40B4-BE49-F238E27FC236}">
                <a16:creationId xmlns:a16="http://schemas.microsoft.com/office/drawing/2014/main" id="{A3693F50-F658-D045-A468-C54389D5716D}"/>
              </a:ext>
            </a:extLst>
          </p:cNvPr>
          <p:cNvSpPr>
            <a:spLocks noGrp="1"/>
          </p:cNvSpPr>
          <p:nvPr>
            <p:ph idx="1"/>
          </p:nvPr>
        </p:nvSpPr>
        <p:spPr/>
        <p:txBody>
          <a:bodyPr>
            <a:normAutofit lnSpcReduction="10000"/>
          </a:bodyPr>
          <a:lstStyle/>
          <a:p>
            <a:r>
              <a:rPr lang="en-PT" dirty="0">
                <a:latin typeface="Times New Roman" panose="02020603050405020304" pitchFamily="18" charset="0"/>
                <a:cs typeface="Times New Roman" panose="02020603050405020304" pitchFamily="18" charset="0"/>
              </a:rPr>
              <a:t>Emerson: “A foolish consistency is the hobgoblin of little minds, adored by little statesmen and divines. With consistency a g</a:t>
            </a:r>
            <a:r>
              <a:rPr lang="en-GB" dirty="0">
                <a:latin typeface="Times New Roman" panose="02020603050405020304" pitchFamily="18" charset="0"/>
                <a:cs typeface="Times New Roman" panose="02020603050405020304" pitchFamily="18" charset="0"/>
              </a:rPr>
              <a:t>re</a:t>
            </a:r>
            <a:r>
              <a:rPr lang="en-PT" dirty="0">
                <a:latin typeface="Times New Roman" panose="02020603050405020304" pitchFamily="18" charset="0"/>
                <a:cs typeface="Times New Roman" panose="02020603050405020304" pitchFamily="18" charset="0"/>
              </a:rPr>
              <a:t>at soul has simply nothing to do.”</a:t>
            </a:r>
          </a:p>
          <a:p>
            <a:r>
              <a:rPr lang="en-PT" dirty="0">
                <a:latin typeface="Times New Roman" panose="02020603050405020304" pitchFamily="18" charset="0"/>
                <a:cs typeface="Times New Roman" panose="02020603050405020304" pitchFamily="18" charset="0"/>
              </a:rPr>
              <a:t>The USA is such a “great soul.” </a:t>
            </a:r>
            <a:r>
              <a:rPr lang="en-PT" b="1" dirty="0">
                <a:latin typeface="Times New Roman" panose="02020603050405020304" pitchFamily="18" charset="0"/>
                <a:cs typeface="Times New Roman" panose="02020603050405020304" pitchFamily="18" charset="0"/>
              </a:rPr>
              <a:t>Sovereign immunity.</a:t>
            </a:r>
            <a:r>
              <a:rPr lang="en-PT" dirty="0">
                <a:latin typeface="Times New Roman" panose="02020603050405020304" pitchFamily="18" charset="0"/>
                <a:cs typeface="Times New Roman" panose="02020603050405020304" pitchFamily="18" charset="0"/>
              </a:rPr>
              <a:t> But is that right?</a:t>
            </a:r>
          </a:p>
          <a:p>
            <a:r>
              <a:rPr lang="en-PT" dirty="0">
                <a:latin typeface="Times New Roman" panose="02020603050405020304" pitchFamily="18" charset="0"/>
                <a:cs typeface="Times New Roman" panose="02020603050405020304" pitchFamily="18" charset="0"/>
              </a:rPr>
              <a:t>Given the commonality of the fact pattern, why not a common response? Or is the USA evolving? (Cue the Interstate Sovietologists.)</a:t>
            </a:r>
          </a:p>
        </p:txBody>
      </p:sp>
    </p:spTree>
    <p:extLst>
      <p:ext uri="{BB962C8B-B14F-4D97-AF65-F5344CB8AC3E}">
        <p14:creationId xmlns:p14="http://schemas.microsoft.com/office/powerpoint/2010/main" val="76088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Klamath </a:t>
            </a:r>
            <a:r>
              <a:rPr lang="en-US" dirty="0" err="1">
                <a:latin typeface="Times New Roman" panose="02020603050405020304" pitchFamily="18" charset="0"/>
                <a:cs typeface="Times New Roman" panose="02020603050405020304" pitchFamily="18" charset="0"/>
              </a:rPr>
              <a:t>Kluster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Upper Basin and Klamath Lake (OR)</a:t>
            </a:r>
          </a:p>
          <a:p>
            <a:r>
              <a:rPr lang="en-US" dirty="0">
                <a:latin typeface="Times New Roman" panose="02020603050405020304" pitchFamily="18" charset="0"/>
                <a:cs typeface="Times New Roman" panose="02020603050405020304" pitchFamily="18" charset="0"/>
              </a:rPr>
              <a:t>Klamath Project (Bureau of Reclamation) (OR/CA)</a:t>
            </a:r>
          </a:p>
          <a:p>
            <a:r>
              <a:rPr lang="en-US" dirty="0">
                <a:latin typeface="Times New Roman" panose="02020603050405020304" pitchFamily="18" charset="0"/>
                <a:cs typeface="Times New Roman" panose="02020603050405020304" pitchFamily="18" charset="0"/>
              </a:rPr>
              <a:t>Lower Basin: Hoopa Valley and Yurok Tribes (CA)</a:t>
            </a:r>
          </a:p>
          <a:p>
            <a:r>
              <a:rPr lang="en-US" dirty="0">
                <a:latin typeface="Times New Roman" panose="02020603050405020304" pitchFamily="18" charset="0"/>
                <a:cs typeface="Times New Roman" panose="02020603050405020304" pitchFamily="18" charset="0"/>
              </a:rPr>
              <a:t>Other tribes across Basin</a:t>
            </a:r>
          </a:p>
          <a:p>
            <a:r>
              <a:rPr lang="en-US" dirty="0">
                <a:latin typeface="Times New Roman" panose="02020603050405020304" pitchFamily="18" charset="0"/>
                <a:cs typeface="Times New Roman" panose="02020603050405020304" pitchFamily="18" charset="0"/>
              </a:rPr>
              <a:t>Klamath River Basin Compact (1957)-- guess who was not invited?</a:t>
            </a:r>
          </a:p>
          <a:p>
            <a:r>
              <a:rPr lang="en-US" dirty="0">
                <a:latin typeface="Times New Roman" panose="02020603050405020304" pitchFamily="18" charset="0"/>
                <a:cs typeface="Times New Roman" panose="02020603050405020304" pitchFamily="18" charset="0"/>
              </a:rPr>
              <a:t>Irrigation and Hydro.</a:t>
            </a:r>
          </a:p>
          <a:p>
            <a:r>
              <a:rPr lang="en-US" dirty="0">
                <a:latin typeface="Times New Roman" panose="02020603050405020304" pitchFamily="18" charset="0"/>
                <a:cs typeface="Times New Roman" panose="02020603050405020304" pitchFamily="18" charset="0"/>
              </a:rPr>
              <a:t>The ESA. </a:t>
            </a:r>
          </a:p>
        </p:txBody>
      </p:sp>
      <p:pic>
        <p:nvPicPr>
          <p:cNvPr id="5" name="Content Placeholder 4" descr="Klamath Map.pdf"/>
          <p:cNvPicPr preferRelativeResize="0">
            <a:picLocks noGrp="1"/>
          </p:cNvPicPr>
          <p:nvPr>
            <p:ph sz="half" idx="2"/>
          </p:nvPr>
        </p:nvPicPr>
        <mc:AlternateContent xmlns:mc="http://schemas.openxmlformats.org/markup-compatibility/2006">
          <mc:Choice xmlns="" xmlns:mv="urn:schemas-microsoft-com:mac:vml" xmlns:ma="http://schemas.microsoft.com/office/mac/drawingml/2008/main" Requires="ma">
            <p:blipFill>
              <a:blip r:embed="rId2"/>
              <a:srcRect l="-7738" r="-7738"/>
              <a:stretch>
                <a:fillRect/>
              </a:stretch>
            </p:blipFill>
          </mc:Choice>
          <mc:Fallback>
            <p:blipFill>
              <a:blip r:embed="rId3"/>
              <a:srcRect l="-7738" r="-7738"/>
              <a:stretch>
                <a:fillRect/>
              </a:stretch>
            </p:blipFill>
          </mc:Fallback>
        </mc:AlternateContent>
        <p:spPr>
          <a:xfrm>
            <a:off x="4171521" y="1600200"/>
            <a:ext cx="3886200" cy="435517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8E44-AB30-E145-875C-2103BD897FBD}"/>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The Hydrologic Source Problem</a:t>
            </a:r>
          </a:p>
        </p:txBody>
      </p:sp>
      <p:sp>
        <p:nvSpPr>
          <p:cNvPr id="3" name="Content Placeholder 2">
            <a:extLst>
              <a:ext uri="{FF2B5EF4-FFF2-40B4-BE49-F238E27FC236}">
                <a16:creationId xmlns:a16="http://schemas.microsoft.com/office/drawing/2014/main" id="{CBFAB93F-F7A0-6741-8C31-775435693E31}"/>
              </a:ext>
            </a:extLst>
          </p:cNvPr>
          <p:cNvSpPr>
            <a:spLocks noGrp="1"/>
          </p:cNvSpPr>
          <p:nvPr>
            <p:ph idx="1"/>
          </p:nvPr>
        </p:nvSpPr>
        <p:spPr/>
        <p:txBody>
          <a:bodyPr>
            <a:normAutofit fontScale="92500" lnSpcReduction="10000"/>
          </a:bodyPr>
          <a:lstStyle/>
          <a:p>
            <a:pPr marL="0" indent="0">
              <a:buNone/>
            </a:pPr>
            <a:r>
              <a:rPr lang="en-PT" dirty="0">
                <a:latin typeface="Times New Roman" panose="02020603050405020304" pitchFamily="18" charset="0"/>
                <a:cs typeface="Times New Roman" panose="02020603050405020304" pitchFamily="18" charset="0"/>
              </a:rPr>
              <a:t>Source 3: Groundwater. Whic</a:t>
            </a:r>
            <a:r>
              <a:rPr lang="en-GB" dirty="0">
                <a:latin typeface="Times New Roman" panose="02020603050405020304" pitchFamily="18" charset="0"/>
                <a:cs typeface="Times New Roman" panose="02020603050405020304" pitchFamily="18" charset="0"/>
              </a:rPr>
              <a:t>h</a:t>
            </a:r>
            <a:r>
              <a:rPr lang="en-PT" dirty="0">
                <a:latin typeface="Times New Roman" panose="02020603050405020304" pitchFamily="18" charset="0"/>
                <a:cs typeface="Times New Roman" panose="02020603050405020304" pitchFamily="18" charset="0"/>
              </a:rPr>
              <a:t> is connected to surface water. (</a:t>
            </a:r>
            <a:r>
              <a:rPr lang="en-PT" i="1" dirty="0">
                <a:latin typeface="Times New Roman" panose="02020603050405020304" pitchFamily="18" charset="0"/>
                <a:cs typeface="Times New Roman" panose="02020603050405020304" pitchFamily="18" charset="0"/>
              </a:rPr>
              <a:t>See Kansas v. Colorado, </a:t>
            </a:r>
            <a:r>
              <a:rPr lang="en-PT" dirty="0">
                <a:latin typeface="Times New Roman" panose="02020603050405020304" pitchFamily="18" charset="0"/>
                <a:cs typeface="Times New Roman" panose="02020603050405020304" pitchFamily="18" charset="0"/>
              </a:rPr>
              <a:t>1907).</a:t>
            </a:r>
          </a:p>
          <a:p>
            <a:r>
              <a:rPr lang="en-PT" dirty="0">
                <a:latin typeface="Times New Roman" panose="02020603050405020304" pitchFamily="18" charset="0"/>
                <a:cs typeface="Times New Roman" panose="02020603050405020304" pitchFamily="18" charset="0"/>
              </a:rPr>
              <a:t>Drives much of interstate compact litigation between the 1980s and the 2010s. </a:t>
            </a:r>
          </a:p>
          <a:p>
            <a:r>
              <a:rPr lang="en-PT" dirty="0">
                <a:latin typeface="Times New Roman" panose="02020603050405020304" pitchFamily="18" charset="0"/>
                <a:cs typeface="Times New Roman" panose="02020603050405020304" pitchFamily="18" charset="0"/>
              </a:rPr>
              <a:t>A problem that recurs for several reasons:</a:t>
            </a:r>
          </a:p>
          <a:p>
            <a:pPr lvl="1"/>
            <a:r>
              <a:rPr lang="en-PT" dirty="0">
                <a:latin typeface="Times New Roman" panose="02020603050405020304" pitchFamily="18" charset="0"/>
                <a:cs typeface="Times New Roman" panose="02020603050405020304" pitchFamily="18" charset="0"/>
              </a:rPr>
              <a:t>Compacts predate the groundwater revolution. </a:t>
            </a:r>
          </a:p>
          <a:p>
            <a:pPr lvl="1"/>
            <a:r>
              <a:rPr lang="en-PT" dirty="0">
                <a:latin typeface="Times New Roman" panose="02020603050405020304" pitchFamily="18" charset="0"/>
                <a:cs typeface="Times New Roman" panose="02020603050405020304" pitchFamily="18" charset="0"/>
              </a:rPr>
              <a:t>Groundwater’s dominance in most states drives litigation strategies. </a:t>
            </a:r>
          </a:p>
          <a:p>
            <a:pPr lvl="1"/>
            <a:r>
              <a:rPr lang="en-PT" dirty="0">
                <a:latin typeface="Times New Roman" panose="02020603050405020304" pitchFamily="18" charset="0"/>
                <a:cs typeface="Times New Roman" panose="02020603050405020304" pitchFamily="18" charset="0"/>
              </a:rPr>
              <a:t>The Court has consistently and correctly resolved the issue, </a:t>
            </a:r>
            <a:r>
              <a:rPr lang="en-PT" b="1" dirty="0">
                <a:latin typeface="Times New Roman" panose="02020603050405020304" pitchFamily="18" charset="0"/>
                <a:cs typeface="Times New Roman" panose="02020603050405020304" pitchFamily="18" charset="0"/>
              </a:rPr>
              <a:t>but on a basin-by-basin basis. </a:t>
            </a:r>
          </a:p>
          <a:p>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81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60A7-5385-3F42-864F-63A521771BFF}"/>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New Hydrological Source Problems</a:t>
            </a:r>
          </a:p>
        </p:txBody>
      </p:sp>
      <p:sp>
        <p:nvSpPr>
          <p:cNvPr id="3" name="Content Placeholder 2">
            <a:extLst>
              <a:ext uri="{FF2B5EF4-FFF2-40B4-BE49-F238E27FC236}">
                <a16:creationId xmlns:a16="http://schemas.microsoft.com/office/drawing/2014/main" id="{74C9E932-FF65-C84D-B8E0-30C7F2EA850A}"/>
              </a:ext>
            </a:extLst>
          </p:cNvPr>
          <p:cNvSpPr>
            <a:spLocks noGrp="1"/>
          </p:cNvSpPr>
          <p:nvPr>
            <p:ph idx="1"/>
          </p:nvPr>
        </p:nvSpPr>
        <p:spPr/>
        <p:txBody>
          <a:bodyPr/>
          <a:lstStyle/>
          <a:p>
            <a:r>
              <a:rPr lang="en-PT" dirty="0">
                <a:latin typeface="Times New Roman" panose="02020603050405020304" pitchFamily="18" charset="0"/>
                <a:cs typeface="Times New Roman" panose="02020603050405020304" pitchFamily="18" charset="0"/>
              </a:rPr>
              <a:t>“Augmentation” projects that move water within a basin or across a basin to enable compliance with a compact (CO, NE). </a:t>
            </a:r>
          </a:p>
          <a:p>
            <a:r>
              <a:rPr lang="en-PT" dirty="0">
                <a:latin typeface="Times New Roman" panose="02020603050405020304" pitchFamily="18" charset="0"/>
                <a:cs typeface="Times New Roman" panose="02020603050405020304" pitchFamily="18" charset="0"/>
              </a:rPr>
              <a:t>Large inter-basin projects that are not related to interstate compact (yet?). </a:t>
            </a:r>
          </a:p>
          <a:p>
            <a:r>
              <a:rPr lang="en-PT" dirty="0">
                <a:latin typeface="Times New Roman" panose="02020603050405020304" pitchFamily="18" charset="0"/>
                <a:cs typeface="Times New Roman" panose="02020603050405020304" pitchFamily="18" charset="0"/>
              </a:rPr>
              <a:t>Geogenic pollution of interstate waters (CO-KS). Is this “material depletion?”</a:t>
            </a:r>
          </a:p>
        </p:txBody>
      </p:sp>
    </p:spTree>
    <p:extLst>
      <p:ext uri="{BB962C8B-B14F-4D97-AF65-F5344CB8AC3E}">
        <p14:creationId xmlns:p14="http://schemas.microsoft.com/office/powerpoint/2010/main" val="76130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7E8B-A674-A24D-B0A3-5B2A49D43B5F}"/>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2. Legal Source Problems</a:t>
            </a:r>
          </a:p>
        </p:txBody>
      </p:sp>
      <p:sp>
        <p:nvSpPr>
          <p:cNvPr id="3" name="Content Placeholder 2">
            <a:extLst>
              <a:ext uri="{FF2B5EF4-FFF2-40B4-BE49-F238E27FC236}">
                <a16:creationId xmlns:a16="http://schemas.microsoft.com/office/drawing/2014/main" id="{0C936378-FD6A-8940-832B-5CB987FDEFB5}"/>
              </a:ext>
            </a:extLst>
          </p:cNvPr>
          <p:cNvSpPr>
            <a:spLocks noGrp="1"/>
          </p:cNvSpPr>
          <p:nvPr>
            <p:ph idx="1"/>
          </p:nvPr>
        </p:nvSpPr>
        <p:spPr/>
        <p:txBody>
          <a:bodyPr>
            <a:normAutofit fontScale="92500"/>
          </a:bodyPr>
          <a:lstStyle/>
          <a:p>
            <a:pPr marL="514350" indent="-514350">
              <a:buFont typeface="+mj-lt"/>
              <a:buAutoNum type="alphaUcPeriod"/>
            </a:pPr>
            <a:r>
              <a:rPr lang="en-PT" dirty="0">
                <a:latin typeface="Times New Roman" panose="02020603050405020304" pitchFamily="18" charset="0"/>
                <a:cs typeface="Times New Roman" panose="02020603050405020304" pitchFamily="18" charset="0"/>
              </a:rPr>
              <a:t>The </a:t>
            </a:r>
            <a:r>
              <a:rPr lang="en-PT" i="1" dirty="0">
                <a:latin typeface="Times New Roman" panose="02020603050405020304" pitchFamily="18" charset="0"/>
                <a:cs typeface="Times New Roman" panose="02020603050405020304" pitchFamily="18" charset="0"/>
              </a:rPr>
              <a:t>parens patriae </a:t>
            </a:r>
            <a:r>
              <a:rPr lang="en-PT" dirty="0">
                <a:latin typeface="Times New Roman" panose="02020603050405020304" pitchFamily="18" charset="0"/>
                <a:cs typeface="Times New Roman" panose="02020603050405020304" pitchFamily="18" charset="0"/>
              </a:rPr>
              <a:t>problem. </a:t>
            </a:r>
          </a:p>
          <a:p>
            <a:r>
              <a:rPr lang="en-PT" i="1" dirty="0">
                <a:latin typeface="Times New Roman" panose="02020603050405020304" pitchFamily="18" charset="0"/>
                <a:cs typeface="Times New Roman" panose="02020603050405020304" pitchFamily="18" charset="0"/>
              </a:rPr>
              <a:t>M</a:t>
            </a:r>
            <a:r>
              <a:rPr lang="en-GB" i="1" dirty="0" err="1">
                <a:latin typeface="Times New Roman" panose="02020603050405020304" pitchFamily="18" charset="0"/>
                <a:cs typeface="Times New Roman" panose="02020603050405020304" pitchFamily="18" charset="0"/>
              </a:rPr>
              <a:t>i</a:t>
            </a:r>
            <a:r>
              <a:rPr lang="en-PT" i="1" dirty="0">
                <a:latin typeface="Times New Roman" panose="02020603050405020304" pitchFamily="18" charset="0"/>
                <a:cs typeface="Times New Roman" panose="02020603050405020304" pitchFamily="18" charset="0"/>
              </a:rPr>
              <a:t>ssouri v. Illinois </a:t>
            </a:r>
            <a:r>
              <a:rPr lang="en-PT" dirty="0">
                <a:latin typeface="Times New Roman" panose="02020603050405020304" pitchFamily="18" charset="0"/>
                <a:cs typeface="Times New Roman" panose="02020603050405020304" pitchFamily="18" charset="0"/>
              </a:rPr>
              <a:t>(1901): the state has standing to bring suit for all of its citizens.</a:t>
            </a:r>
          </a:p>
          <a:p>
            <a:r>
              <a:rPr lang="en-PT" dirty="0">
                <a:latin typeface="Times New Roman" panose="02020603050405020304" pitchFamily="18" charset="0"/>
                <a:cs typeface="Times New Roman" panose="02020603050405020304" pitchFamily="18" charset="0"/>
              </a:rPr>
              <a:t>How does </a:t>
            </a:r>
            <a:r>
              <a:rPr lang="en-PT" i="1" dirty="0">
                <a:latin typeface="Times New Roman" panose="02020603050405020304" pitchFamily="18" charset="0"/>
                <a:cs typeface="Times New Roman" panose="02020603050405020304" pitchFamily="18" charset="0"/>
              </a:rPr>
              <a:t>parens patriae </a:t>
            </a:r>
            <a:r>
              <a:rPr lang="en-PT" dirty="0">
                <a:latin typeface="Times New Roman" panose="02020603050405020304" pitchFamily="18" charset="0"/>
                <a:cs typeface="Times New Roman" panose="02020603050405020304" pitchFamily="18" charset="0"/>
              </a:rPr>
              <a:t>adjust to the modern segregation of water users within a state-- groundwater irrigation communities vs. surface irrigation communities?</a:t>
            </a:r>
          </a:p>
          <a:p>
            <a:r>
              <a:rPr lang="en-PT" i="1" dirty="0">
                <a:latin typeface="Times New Roman" panose="02020603050405020304" pitchFamily="18" charset="0"/>
                <a:cs typeface="Times New Roman" panose="02020603050405020304" pitchFamily="18" charset="0"/>
              </a:rPr>
              <a:t>Kansas v. Nebraska, </a:t>
            </a:r>
            <a:r>
              <a:rPr lang="en-PT" dirty="0">
                <a:latin typeface="Times New Roman" panose="02020603050405020304" pitchFamily="18" charset="0"/>
                <a:cs typeface="Times New Roman" panose="02020603050405020304" pitchFamily="18" charset="0"/>
              </a:rPr>
              <a:t>No 126 Orig. (Republican);</a:t>
            </a:r>
            <a:r>
              <a:rPr lang="en-PT" i="1" dirty="0">
                <a:latin typeface="Times New Roman" panose="02020603050405020304" pitchFamily="18" charset="0"/>
                <a:cs typeface="Times New Roman" panose="02020603050405020304" pitchFamily="18" charset="0"/>
              </a:rPr>
              <a:t> Texas v. New Mexico, </a:t>
            </a:r>
            <a:r>
              <a:rPr lang="en-PT" dirty="0">
                <a:latin typeface="Times New Roman" panose="02020603050405020304" pitchFamily="18" charset="0"/>
                <a:cs typeface="Times New Roman" panose="02020603050405020304" pitchFamily="18" charset="0"/>
              </a:rPr>
              <a:t>No. 141 Orig. (Rio Grande).</a:t>
            </a:r>
            <a:endParaRPr lang="en-P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61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8C7D-DAE3-A84D-A1FD-0CC79B9FA950}"/>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Outline of P</a:t>
            </a:r>
            <a:r>
              <a:rPr lang="en-GB" dirty="0">
                <a:latin typeface="Times New Roman" panose="02020603050405020304" pitchFamily="18" charset="0"/>
                <a:cs typeface="Times New Roman" panose="02020603050405020304" pitchFamily="18" charset="0"/>
              </a:rPr>
              <a:t>r</a:t>
            </a:r>
            <a:r>
              <a:rPr lang="en-PT" dirty="0">
                <a:latin typeface="Times New Roman" panose="02020603050405020304" pitchFamily="18" charset="0"/>
                <a:cs typeface="Times New Roman" panose="02020603050405020304" pitchFamily="18" charset="0"/>
              </a:rPr>
              <a:t>esentation </a:t>
            </a:r>
          </a:p>
        </p:txBody>
      </p:sp>
      <p:sp>
        <p:nvSpPr>
          <p:cNvPr id="3" name="Content Placeholder 2">
            <a:extLst>
              <a:ext uri="{FF2B5EF4-FFF2-40B4-BE49-F238E27FC236}">
                <a16:creationId xmlns:a16="http://schemas.microsoft.com/office/drawing/2014/main" id="{3FEC3536-786A-8A47-B9D2-ECD228CAB8D4}"/>
              </a:ext>
            </a:extLst>
          </p:cNvPr>
          <p:cNvSpPr>
            <a:spLocks noGrp="1"/>
          </p:cNvSpPr>
          <p:nvPr>
            <p:ph idx="1"/>
          </p:nvPr>
        </p:nvSpPr>
        <p:spPr/>
        <p:txBody>
          <a:bodyPr/>
          <a:lstStyle/>
          <a:p>
            <a:pPr marL="514350" indent="-514350">
              <a:buFont typeface="+mj-lt"/>
              <a:buAutoNum type="arabicPeriod"/>
            </a:pPr>
            <a:r>
              <a:rPr lang="en-PT" dirty="0">
                <a:latin typeface="Times New Roman" panose="02020603050405020304" pitchFamily="18" charset="0"/>
                <a:cs typeface="Times New Roman" panose="02020603050405020304" pitchFamily="18" charset="0"/>
              </a:rPr>
              <a:t>Hydrologic Source Problems</a:t>
            </a:r>
          </a:p>
          <a:p>
            <a:pPr lvl="1"/>
            <a:r>
              <a:rPr lang="en-PT" dirty="0">
                <a:latin typeface="Times New Roman" panose="02020603050405020304" pitchFamily="18" charset="0"/>
                <a:cs typeface="Times New Roman" panose="02020603050405020304" pitchFamily="18" charset="0"/>
              </a:rPr>
              <a:t>Rivers, Reclamation, and Groundwater</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Legal Source Problems</a:t>
            </a:r>
          </a:p>
          <a:p>
            <a:pPr lvl="1"/>
            <a:r>
              <a:rPr lang="en-GB" i="1" dirty="0">
                <a:latin typeface="Times New Roman" panose="02020603050405020304" pitchFamily="18" charset="0"/>
                <a:cs typeface="Times New Roman" panose="02020603050405020304" pitchFamily="18" charset="0"/>
              </a:rPr>
              <a:t>P</a:t>
            </a:r>
            <a:r>
              <a:rPr lang="en-PT" i="1" dirty="0">
                <a:latin typeface="Times New Roman" panose="02020603050405020304" pitchFamily="18" charset="0"/>
                <a:cs typeface="Times New Roman" panose="02020603050405020304" pitchFamily="18" charset="0"/>
              </a:rPr>
              <a:t>arens patriae, </a:t>
            </a:r>
            <a:r>
              <a:rPr lang="en-PT" dirty="0">
                <a:latin typeface="Times New Roman" panose="02020603050405020304" pitchFamily="18" charset="0"/>
                <a:cs typeface="Times New Roman" panose="02020603050405020304" pitchFamily="18" charset="0"/>
              </a:rPr>
              <a:t>Court sources</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Epistemic Source Problems</a:t>
            </a:r>
          </a:p>
          <a:p>
            <a:pPr lvl="1"/>
            <a:r>
              <a:rPr lang="en-PT" dirty="0">
                <a:latin typeface="Times New Roman" panose="02020603050405020304" pitchFamily="18" charset="0"/>
                <a:cs typeface="Times New Roman" panose="02020603050405020304" pitchFamily="18" charset="0"/>
              </a:rPr>
              <a:t>Harmon I, Harmon II, </a:t>
            </a:r>
            <a:r>
              <a:rPr lang="en-PT" i="1" dirty="0">
                <a:latin typeface="Times New Roman" panose="02020603050405020304" pitchFamily="18" charset="0"/>
                <a:cs typeface="Times New Roman" panose="02020603050405020304" pitchFamily="18" charset="0"/>
              </a:rPr>
              <a:t>Navajo Nation</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Suggestions for addressing these problems. </a:t>
            </a:r>
          </a:p>
          <a:p>
            <a:pPr lvl="1"/>
            <a:r>
              <a:rPr lang="en-PT" dirty="0">
                <a:latin typeface="Times New Roman" panose="02020603050405020304" pitchFamily="18" charset="0"/>
                <a:cs typeface="Times New Roman" panose="02020603050405020304" pitchFamily="18" charset="0"/>
              </a:rPr>
              <a:t>assistance welcome!</a:t>
            </a:r>
          </a:p>
        </p:txBody>
      </p:sp>
    </p:spTree>
    <p:extLst>
      <p:ext uri="{BB962C8B-B14F-4D97-AF65-F5344CB8AC3E}">
        <p14:creationId xmlns:p14="http://schemas.microsoft.com/office/powerpoint/2010/main" val="161623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3619-2C98-7F49-A151-0E3B6E2A2D28}"/>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2. Legal Source Problems (cont.)</a:t>
            </a:r>
          </a:p>
        </p:txBody>
      </p:sp>
      <p:sp>
        <p:nvSpPr>
          <p:cNvPr id="3" name="Content Placeholder 2">
            <a:extLst>
              <a:ext uri="{FF2B5EF4-FFF2-40B4-BE49-F238E27FC236}">
                <a16:creationId xmlns:a16="http://schemas.microsoft.com/office/drawing/2014/main" id="{ECBA3737-0FB3-ED47-B42C-DCF7875A1F60}"/>
              </a:ext>
            </a:extLst>
          </p:cNvPr>
          <p:cNvSpPr>
            <a:spLocks noGrp="1"/>
          </p:cNvSpPr>
          <p:nvPr>
            <p:ph idx="1"/>
          </p:nvPr>
        </p:nvSpPr>
        <p:spPr/>
        <p:txBody>
          <a:bodyPr>
            <a:normAutofit lnSpcReduction="10000"/>
          </a:bodyPr>
          <a:lstStyle/>
          <a:p>
            <a:pPr marL="514350" indent="-514350">
              <a:buFont typeface="+mj-lt"/>
              <a:buAutoNum type="alphaUcPeriod" startAt="2"/>
            </a:pPr>
            <a:r>
              <a:rPr lang="en-PT"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h</a:t>
            </a:r>
            <a:r>
              <a:rPr lang="en-PT" dirty="0">
                <a:latin typeface="Times New Roman" panose="02020603050405020304" pitchFamily="18" charset="0"/>
                <a:cs typeface="Times New Roman" panose="02020603050405020304" pitchFamily="18" charset="0"/>
              </a:rPr>
              <a:t>e Court’s Legal Process Problems. </a:t>
            </a:r>
          </a:p>
          <a:p>
            <a:r>
              <a:rPr lang="en-PT" dirty="0">
                <a:latin typeface="Times New Roman" panose="02020603050405020304" pitchFamily="18" charset="0"/>
                <a:cs typeface="Times New Roman" panose="02020603050405020304" pitchFamily="18" charset="0"/>
              </a:rPr>
              <a:t>S.Ct.R. 17: appointment of special master, who serves as the judge: record, report, and recommendations. </a:t>
            </a:r>
          </a:p>
          <a:p>
            <a:r>
              <a:rPr lang="en-PT" dirty="0">
                <a:latin typeface="Times New Roman" panose="02020603050405020304" pitchFamily="18" charset="0"/>
                <a:cs typeface="Times New Roman" panose="02020603050405020304" pitchFamily="18" charset="0"/>
              </a:rPr>
              <a:t>Court only hears exceptions to the findings of the special master. </a:t>
            </a:r>
            <a:r>
              <a:rPr lang="en-PT" i="1" dirty="0">
                <a:latin typeface="Times New Roman" panose="02020603050405020304" pitchFamily="18" charset="0"/>
                <a:cs typeface="Times New Roman" panose="02020603050405020304" pitchFamily="18" charset="0"/>
              </a:rPr>
              <a:t>E.g., </a:t>
            </a:r>
            <a:r>
              <a:rPr lang="en-PT" dirty="0">
                <a:latin typeface="Times New Roman" panose="02020603050405020304" pitchFamily="18" charset="0"/>
                <a:cs typeface="Times New Roman" panose="02020603050405020304" pitchFamily="18" charset="0"/>
              </a:rPr>
              <a:t>two days ago, in </a:t>
            </a:r>
            <a:r>
              <a:rPr lang="en-PT" i="1" dirty="0">
                <a:latin typeface="Times New Roman" panose="02020603050405020304" pitchFamily="18" charset="0"/>
                <a:cs typeface="Times New Roman" panose="02020603050405020304" pitchFamily="18" charset="0"/>
              </a:rPr>
              <a:t>Texas v. New Mexico, </a:t>
            </a:r>
            <a:r>
              <a:rPr lang="en-PT" dirty="0">
                <a:latin typeface="Times New Roman" panose="02020603050405020304" pitchFamily="18" charset="0"/>
                <a:cs typeface="Times New Roman" panose="02020603050405020304" pitchFamily="18" charset="0"/>
              </a:rPr>
              <a:t>No. 141 Orig. </a:t>
            </a:r>
          </a:p>
          <a:p>
            <a:r>
              <a:rPr lang="en-PT" dirty="0">
                <a:latin typeface="Times New Roman" panose="02020603050405020304" pitchFamily="18" charset="0"/>
                <a:cs typeface="Times New Roman" panose="02020603050405020304" pitchFamily="18" charset="0"/>
              </a:rPr>
              <a:t>Court owes the special master no deference.  He/she is a “mere amanuensis.” (Scalia, J.)</a:t>
            </a:r>
          </a:p>
          <a:p>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15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6A98-E2F0-3C43-ABC8-0BEDC12A9D0B}"/>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What Source Problems?</a:t>
            </a:r>
          </a:p>
        </p:txBody>
      </p:sp>
      <p:sp>
        <p:nvSpPr>
          <p:cNvPr id="3" name="Content Placeholder 2">
            <a:extLst>
              <a:ext uri="{FF2B5EF4-FFF2-40B4-BE49-F238E27FC236}">
                <a16:creationId xmlns:a16="http://schemas.microsoft.com/office/drawing/2014/main" id="{5C8B994D-0508-4349-A845-F422D4D1B6C8}"/>
              </a:ext>
            </a:extLst>
          </p:cNvPr>
          <p:cNvSpPr>
            <a:spLocks noGrp="1"/>
          </p:cNvSpPr>
          <p:nvPr>
            <p:ph idx="1"/>
          </p:nvPr>
        </p:nvSpPr>
        <p:spPr>
          <a:xfrm>
            <a:off x="457200" y="1417638"/>
            <a:ext cx="8229600" cy="4808991"/>
          </a:xfrm>
        </p:spPr>
        <p:txBody>
          <a:bodyPr>
            <a:noAutofit/>
          </a:bodyPr>
          <a:lstStyle/>
          <a:p>
            <a:r>
              <a:rPr lang="en-PT" sz="2400" dirty="0">
                <a:latin typeface="Times New Roman" panose="02020603050405020304" pitchFamily="18" charset="0"/>
                <a:cs typeface="Times New Roman" panose="02020603050405020304" pitchFamily="18" charset="0"/>
              </a:rPr>
              <a:t>The authoritative texts concerning the litigation– the Special Masters Reports– are given no precedential value, even though they exercise real persuasive power in subsequent suits. </a:t>
            </a:r>
          </a:p>
          <a:p>
            <a:pPr lvl="1"/>
            <a:r>
              <a:rPr lang="en-GB" sz="2400" i="1" dirty="0">
                <a:latin typeface="Times New Roman" panose="02020603050405020304" pitchFamily="18" charset="0"/>
                <a:cs typeface="Times New Roman" panose="02020603050405020304" pitchFamily="18" charset="0"/>
              </a:rPr>
              <a:t>e.g., Kansas v. Colorado, 4</a:t>
            </a:r>
            <a:r>
              <a:rPr lang="en-GB" sz="2400" i="1" baseline="30000" dirty="0">
                <a:latin typeface="Times New Roman" panose="02020603050405020304" pitchFamily="18" charset="0"/>
                <a:cs typeface="Times New Roman" panose="02020603050405020304" pitchFamily="18" charset="0"/>
              </a:rPr>
              <a:t>th</a:t>
            </a:r>
            <a:r>
              <a:rPr lang="en-GB" sz="2400" i="1" dirty="0">
                <a:latin typeface="Times New Roman" panose="02020603050405020304" pitchFamily="18" charset="0"/>
                <a:cs typeface="Times New Roman" panose="02020603050405020304" pitchFamily="18" charset="0"/>
              </a:rPr>
              <a:t> Report of the Special Master (</a:t>
            </a:r>
            <a:r>
              <a:rPr lang="en-GB" sz="2400" dirty="0">
                <a:latin typeface="Times New Roman" panose="02020603050405020304" pitchFamily="18" charset="0"/>
                <a:cs typeface="Times New Roman" panose="02020603050405020304" pitchFamily="18" charset="0"/>
              </a:rPr>
              <a:t>1995)</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(economic damages). </a:t>
            </a:r>
            <a:endParaRPr lang="en-PT" sz="2400" i="1" dirty="0">
              <a:latin typeface="Times New Roman" panose="02020603050405020304" pitchFamily="18" charset="0"/>
              <a:cs typeface="Times New Roman" panose="02020603050405020304" pitchFamily="18" charset="0"/>
            </a:endParaRPr>
          </a:p>
          <a:p>
            <a:r>
              <a:rPr lang="en-PT" sz="2400" dirty="0">
                <a:latin typeface="Times New Roman" panose="02020603050405020304" pitchFamily="18" charset="0"/>
                <a:cs typeface="Times New Roman" panose="02020603050405020304" pitchFamily="18" charset="0"/>
              </a:rPr>
              <a:t>Major and chronic issues within a case often escape the Court’s scrutiny– because the Court only scrutinizes exceptions.</a:t>
            </a:r>
          </a:p>
          <a:p>
            <a:pPr lvl="1"/>
            <a:r>
              <a:rPr lang="en-GB" sz="2400" i="1" dirty="0">
                <a:latin typeface="Times New Roman" panose="02020603050405020304" pitchFamily="18" charset="0"/>
                <a:cs typeface="Times New Roman" panose="02020603050405020304" pitchFamily="18" charset="0"/>
              </a:rPr>
              <a:t>e.g., </a:t>
            </a:r>
            <a:r>
              <a:rPr lang="en-GB" sz="2400" dirty="0">
                <a:latin typeface="Times New Roman" panose="02020603050405020304" pitchFamily="18" charset="0"/>
                <a:cs typeface="Times New Roman" panose="02020603050405020304" pitchFamily="18" charset="0"/>
              </a:rPr>
              <a:t>the federal role in interstate decrees </a:t>
            </a:r>
            <a:r>
              <a:rPr lang="en-US" sz="2400" dirty="0">
                <a:latin typeface="Times New Roman" panose="02020603050405020304" pitchFamily="18" charset="0"/>
                <a:cs typeface="Times New Roman" panose="02020603050405020304" pitchFamily="18" charset="0"/>
              </a:rPr>
              <a:t> </a:t>
            </a:r>
            <a:endParaRPr lang="en-PT" sz="2400" i="1" dirty="0">
              <a:latin typeface="Times New Roman" panose="02020603050405020304" pitchFamily="18" charset="0"/>
              <a:cs typeface="Times New Roman" panose="02020603050405020304" pitchFamily="18" charset="0"/>
            </a:endParaRPr>
          </a:p>
          <a:p>
            <a:r>
              <a:rPr lang="en-PT" sz="2400" dirty="0">
                <a:latin typeface="Times New Roman" panose="02020603050405020304" pitchFamily="18" charset="0"/>
                <a:cs typeface="Times New Roman" panose="02020603050405020304" pitchFamily="18" charset="0"/>
              </a:rPr>
              <a:t>The Court is reluctant to expand or declaim the federal common law of interstate waters. </a:t>
            </a:r>
          </a:p>
          <a:p>
            <a:pPr lvl="1"/>
            <a:r>
              <a:rPr lang="en-PT" sz="2400" i="1" dirty="0">
                <a:latin typeface="Times New Roman" panose="02020603050405020304" pitchFamily="18" charset="0"/>
                <a:cs typeface="Times New Roman" panose="02020603050405020304" pitchFamily="18" charset="0"/>
              </a:rPr>
              <a:t>e.g., Mississippi v. Tennessee</a:t>
            </a:r>
          </a:p>
        </p:txBody>
      </p:sp>
    </p:spTree>
    <p:extLst>
      <p:ext uri="{BB962C8B-B14F-4D97-AF65-F5344CB8AC3E}">
        <p14:creationId xmlns:p14="http://schemas.microsoft.com/office/powerpoint/2010/main" val="376522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B1B4C-C700-A54C-B8CF-E44385EFAA85}"/>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3. The Epistemic Source Problem</a:t>
            </a:r>
          </a:p>
        </p:txBody>
      </p:sp>
      <p:sp>
        <p:nvSpPr>
          <p:cNvPr id="6" name="Content Placeholder 5">
            <a:extLst>
              <a:ext uri="{FF2B5EF4-FFF2-40B4-BE49-F238E27FC236}">
                <a16:creationId xmlns:a16="http://schemas.microsoft.com/office/drawing/2014/main" id="{9BCBDCD5-8853-FD4A-BB33-6E2FB3B1CAD0}"/>
              </a:ext>
            </a:extLst>
          </p:cNvPr>
          <p:cNvSpPr>
            <a:spLocks noGrp="1"/>
          </p:cNvSpPr>
          <p:nvPr>
            <p:ph idx="1"/>
          </p:nvPr>
        </p:nvSpPr>
        <p:spPr/>
        <p:txBody>
          <a:bodyPr/>
          <a:lstStyle/>
          <a:p>
            <a:pPr marL="0" indent="0">
              <a:buNone/>
            </a:pPr>
            <a:r>
              <a:rPr lang="en-PT" dirty="0">
                <a:latin typeface="Times New Roman" panose="02020603050405020304" pitchFamily="18" charset="0"/>
                <a:cs typeface="Times New Roman" panose="02020603050405020304" pitchFamily="18" charset="0"/>
              </a:rPr>
              <a:t>What do we know and believe about interstate and inter-sovereign waters, and how do we attain such knowledge and belief?</a:t>
            </a:r>
          </a:p>
          <a:p>
            <a:pPr marL="0" indent="0">
              <a:buNone/>
            </a:pPr>
            <a:r>
              <a:rPr lang="en-PT" dirty="0">
                <a:latin typeface="Times New Roman" panose="02020603050405020304" pitchFamily="18" charset="0"/>
                <a:cs typeface="Times New Roman" panose="02020603050405020304" pitchFamily="18" charset="0"/>
              </a:rPr>
              <a:t>This is not a flaky philosophical question. It is fundamental to the basic legal issues:</a:t>
            </a:r>
          </a:p>
          <a:p>
            <a:r>
              <a:rPr lang="en-GB" dirty="0">
                <a:latin typeface="Times New Roman" panose="02020603050405020304" pitchFamily="18" charset="0"/>
                <a:cs typeface="Times New Roman" panose="02020603050405020304" pitchFamily="18" charset="0"/>
              </a:rPr>
              <a:t>I</a:t>
            </a:r>
            <a:r>
              <a:rPr lang="en-PT" dirty="0">
                <a:latin typeface="Times New Roman" panose="02020603050405020304" pitchFamily="18" charset="0"/>
                <a:cs typeface="Times New Roman" panose="02020603050405020304" pitchFamily="18" charset="0"/>
              </a:rPr>
              <a:t>nterstate decrees and esp. interstate compacts.</a:t>
            </a:r>
          </a:p>
          <a:p>
            <a:r>
              <a:rPr lang="en-PT" dirty="0">
                <a:latin typeface="Times New Roman" panose="02020603050405020304" pitchFamily="18" charset="0"/>
                <a:cs typeface="Times New Roman" panose="02020603050405020304" pitchFamily="18" charset="0"/>
              </a:rPr>
              <a:t>Treaties and tribal agreements.</a:t>
            </a:r>
          </a:p>
          <a:p>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94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F906-346C-5745-AE1D-CBF443A98F50}"/>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The Harmon Doctrine (pt. 1): Rivers</a:t>
            </a:r>
          </a:p>
        </p:txBody>
      </p:sp>
      <p:sp>
        <p:nvSpPr>
          <p:cNvPr id="3" name="Content Placeholder 2">
            <a:extLst>
              <a:ext uri="{FF2B5EF4-FFF2-40B4-BE49-F238E27FC236}">
                <a16:creationId xmlns:a16="http://schemas.microsoft.com/office/drawing/2014/main" id="{B2F4FF28-301F-E64C-8864-B550D652FBE4}"/>
              </a:ext>
            </a:extLst>
          </p:cNvPr>
          <p:cNvSpPr>
            <a:spLocks noGrp="1"/>
          </p:cNvSpPr>
          <p:nvPr>
            <p:ph idx="1"/>
          </p:nvPr>
        </p:nvSpPr>
        <p:spPr/>
        <p:txBody>
          <a:bodyPr/>
          <a:lstStyle/>
          <a:p>
            <a:pPr marL="0" indent="0">
              <a:buNone/>
            </a:pPr>
            <a:r>
              <a:rPr lang="en-PT" dirty="0">
                <a:latin typeface="Times New Roman" panose="02020603050405020304" pitchFamily="18" charset="0"/>
                <a:cs typeface="Times New Roman" panose="02020603050405020304" pitchFamily="18" charset="0"/>
              </a:rPr>
              <a:t>Briefly stated: waters originating in one state are exclusively the property of that (usually upstream) state. (1890’s). </a:t>
            </a:r>
          </a:p>
          <a:p>
            <a:r>
              <a:rPr lang="en-PT" dirty="0">
                <a:latin typeface="Times New Roman" panose="02020603050405020304" pitchFamily="18" charset="0"/>
                <a:cs typeface="Times New Roman" panose="02020603050405020304" pitchFamily="18" charset="0"/>
              </a:rPr>
              <a:t>Asserted by Colorado and flatly rejected in </a:t>
            </a:r>
            <a:r>
              <a:rPr lang="en-PT" i="1" dirty="0">
                <a:latin typeface="Times New Roman" panose="02020603050405020304" pitchFamily="18" charset="0"/>
                <a:cs typeface="Times New Roman" panose="02020603050405020304" pitchFamily="18" charset="0"/>
              </a:rPr>
              <a:t>Kansas v. Colorado </a:t>
            </a:r>
            <a:r>
              <a:rPr lang="en-PT" dirty="0">
                <a:latin typeface="Times New Roman" panose="02020603050405020304" pitchFamily="18" charset="0"/>
                <a:cs typeface="Times New Roman" panose="02020603050405020304" pitchFamily="18" charset="0"/>
              </a:rPr>
              <a:t>(1907).</a:t>
            </a:r>
          </a:p>
          <a:p>
            <a:pPr lvl="1"/>
            <a:r>
              <a:rPr lang="en-PT" dirty="0">
                <a:latin typeface="Times New Roman" panose="02020603050405020304" pitchFamily="18" charset="0"/>
                <a:cs typeface="Times New Roman" panose="02020603050405020304" pitchFamily="18" charset="0"/>
              </a:rPr>
              <a:t>Reasserted by Colorado in </a:t>
            </a:r>
            <a:r>
              <a:rPr lang="en-PT" i="1" dirty="0">
                <a:latin typeface="Times New Roman" panose="02020603050405020304" pitchFamily="18" charset="0"/>
                <a:cs typeface="Times New Roman" panose="02020603050405020304" pitchFamily="18" charset="0"/>
              </a:rPr>
              <a:t>Wyoming v. Colorado </a:t>
            </a:r>
            <a:r>
              <a:rPr lang="en-PT" dirty="0">
                <a:latin typeface="Times New Roman" panose="02020603050405020304" pitchFamily="18" charset="0"/>
                <a:cs typeface="Times New Roman" panose="02020603050405020304" pitchFamily="18" charset="0"/>
              </a:rPr>
              <a:t>(1911-22) and in </a:t>
            </a:r>
            <a:r>
              <a:rPr lang="en-PT" i="1" dirty="0">
                <a:latin typeface="Times New Roman" panose="02020603050405020304" pitchFamily="18" charset="0"/>
                <a:cs typeface="Times New Roman" panose="02020603050405020304" pitchFamily="18" charset="0"/>
              </a:rPr>
              <a:t>Nebraska v. Wyoming </a:t>
            </a:r>
            <a:r>
              <a:rPr lang="en-PT" dirty="0">
                <a:latin typeface="Times New Roman" panose="02020603050405020304" pitchFamily="18" charset="0"/>
                <a:cs typeface="Times New Roman" panose="02020603050405020304" pitchFamily="18" charset="0"/>
              </a:rPr>
              <a:t>(1935-45).</a:t>
            </a:r>
          </a:p>
          <a:p>
            <a:r>
              <a:rPr lang="en-PT" dirty="0">
                <a:latin typeface="Times New Roman" panose="02020603050405020304" pitchFamily="18" charset="0"/>
                <a:cs typeface="Times New Roman" panose="02020603050405020304" pitchFamily="18" charset="0"/>
              </a:rPr>
              <a:t>Legally incorrect; politically bulletproof. </a:t>
            </a:r>
          </a:p>
        </p:txBody>
      </p:sp>
    </p:spTree>
    <p:extLst>
      <p:ext uri="{BB962C8B-B14F-4D97-AF65-F5344CB8AC3E}">
        <p14:creationId xmlns:p14="http://schemas.microsoft.com/office/powerpoint/2010/main" val="212213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8564-B418-CB47-87C1-FC8600581F87}"/>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The Harmon Doctrine (pt. 2): Groundwater (again)</a:t>
            </a:r>
          </a:p>
        </p:txBody>
      </p:sp>
      <p:sp>
        <p:nvSpPr>
          <p:cNvPr id="3" name="Content Placeholder 2">
            <a:extLst>
              <a:ext uri="{FF2B5EF4-FFF2-40B4-BE49-F238E27FC236}">
                <a16:creationId xmlns:a16="http://schemas.microsoft.com/office/drawing/2014/main" id="{A6A6ADF2-39E1-544D-B321-3AD5856713F7}"/>
              </a:ext>
            </a:extLst>
          </p:cNvPr>
          <p:cNvSpPr>
            <a:spLocks noGrp="1"/>
          </p:cNvSpPr>
          <p:nvPr>
            <p:ph idx="1"/>
          </p:nvPr>
        </p:nvSpPr>
        <p:spPr/>
        <p:txBody>
          <a:bodyPr>
            <a:normAutofit fontScale="92500" lnSpcReduction="10000"/>
          </a:bodyPr>
          <a:lstStyle/>
          <a:p>
            <a:pPr marL="0" indent="0">
              <a:buNone/>
            </a:pPr>
            <a:r>
              <a:rPr lang="en-PT" dirty="0">
                <a:latin typeface="Times New Roman" panose="02020603050405020304" pitchFamily="18" charset="0"/>
                <a:cs typeface="Times New Roman" panose="02020603050405020304" pitchFamily="18" charset="0"/>
              </a:rPr>
              <a:t>Groundwater is not part of interstate water supplies, whether compacted, decreed, or otherwise; so, </a:t>
            </a:r>
            <a:r>
              <a:rPr lang="en-PT" i="1" dirty="0">
                <a:latin typeface="Times New Roman" panose="02020603050405020304" pitchFamily="18" charset="0"/>
                <a:cs typeface="Times New Roman" panose="02020603050405020304" pitchFamily="18" charset="0"/>
              </a:rPr>
              <a:t>see </a:t>
            </a:r>
            <a:r>
              <a:rPr lang="en-PT" dirty="0">
                <a:latin typeface="Times New Roman" panose="02020603050405020304" pitchFamily="18" charset="0"/>
                <a:cs typeface="Times New Roman" panose="02020603050405020304" pitchFamily="18" charset="0"/>
              </a:rPr>
              <a:t>Harmon Doctrine pt. 1. </a:t>
            </a:r>
          </a:p>
          <a:p>
            <a:r>
              <a:rPr lang="en-PT" dirty="0">
                <a:latin typeface="Times New Roman" panose="02020603050405020304" pitchFamily="18" charset="0"/>
                <a:cs typeface="Times New Roman" panose="02020603050405020304" pitchFamily="18" charset="0"/>
              </a:rPr>
              <a:t>Rejected in </a:t>
            </a:r>
            <a:r>
              <a:rPr lang="en-PT" i="1" dirty="0">
                <a:latin typeface="Times New Roman" panose="02020603050405020304" pitchFamily="18" charset="0"/>
                <a:cs typeface="Times New Roman" panose="02020603050405020304" pitchFamily="18" charset="0"/>
              </a:rPr>
              <a:t>Kansas v. Nebraska I </a:t>
            </a:r>
            <a:r>
              <a:rPr lang="en-PT" dirty="0">
                <a:latin typeface="Times New Roman" panose="02020603050405020304" pitchFamily="18" charset="0"/>
                <a:cs typeface="Times New Roman" panose="02020603050405020304" pitchFamily="18" charset="0"/>
              </a:rPr>
              <a:t>(2000), </a:t>
            </a:r>
            <a:r>
              <a:rPr lang="en-PT" i="1" dirty="0">
                <a:latin typeface="Times New Roman" panose="02020603050405020304" pitchFamily="18" charset="0"/>
                <a:cs typeface="Times New Roman" panose="02020603050405020304" pitchFamily="18" charset="0"/>
              </a:rPr>
              <a:t>Montana v. Wyoming </a:t>
            </a:r>
            <a:r>
              <a:rPr lang="en-PT" dirty="0">
                <a:latin typeface="Times New Roman" panose="02020603050405020304" pitchFamily="18" charset="0"/>
                <a:cs typeface="Times New Roman" panose="02020603050405020304" pitchFamily="18" charset="0"/>
              </a:rPr>
              <a:t>(2015), </a:t>
            </a:r>
            <a:r>
              <a:rPr lang="en-PT" i="1" dirty="0">
                <a:latin typeface="Times New Roman" panose="02020603050405020304" pitchFamily="18" charset="0"/>
                <a:cs typeface="Times New Roman" panose="02020603050405020304" pitchFamily="18" charset="0"/>
              </a:rPr>
              <a:t>ad nauseam</a:t>
            </a:r>
            <a:r>
              <a:rPr lang="en-PT" dirty="0">
                <a:latin typeface="Times New Roman" panose="02020603050405020304" pitchFamily="18" charset="0"/>
                <a:cs typeface="Times New Roman" panose="02020603050405020304" pitchFamily="18" charset="0"/>
              </a:rPr>
              <a:t>. </a:t>
            </a:r>
          </a:p>
          <a:p>
            <a:r>
              <a:rPr lang="en-PT" dirty="0">
                <a:latin typeface="Times New Roman" panose="02020603050405020304" pitchFamily="18" charset="0"/>
                <a:cs typeface="Times New Roman" panose="02020603050405020304" pitchFamily="18" charset="0"/>
              </a:rPr>
              <a:t>Reasserted, in a most atavistic way, in </a:t>
            </a:r>
            <a:r>
              <a:rPr lang="en-PT" i="1" dirty="0">
                <a:latin typeface="Times New Roman" panose="02020603050405020304" pitchFamily="18" charset="0"/>
                <a:cs typeface="Times New Roman" panose="02020603050405020304" pitchFamily="18" charset="0"/>
              </a:rPr>
              <a:t>Mississippi v. Tennessee, </a:t>
            </a:r>
            <a:r>
              <a:rPr lang="en-PT" dirty="0">
                <a:latin typeface="Times New Roman" panose="02020603050405020304" pitchFamily="18" charset="0"/>
                <a:cs typeface="Times New Roman" panose="02020603050405020304" pitchFamily="18" charset="0"/>
              </a:rPr>
              <a:t>and again rejected. </a:t>
            </a:r>
          </a:p>
          <a:p>
            <a:r>
              <a:rPr lang="en-PT" b="1" dirty="0">
                <a:latin typeface="Times New Roman" panose="02020603050405020304" pitchFamily="18" charset="0"/>
                <a:cs typeface="Times New Roman" panose="02020603050405020304" pitchFamily="18" charset="0"/>
              </a:rPr>
              <a:t>Query: why do the states makes these arguments? </a:t>
            </a:r>
            <a:r>
              <a:rPr lang="en-PT" dirty="0">
                <a:latin typeface="Times New Roman" panose="02020603050405020304" pitchFamily="18" charset="0"/>
                <a:cs typeface="Times New Roman" panose="02020603050405020304" pitchFamily="18" charset="0"/>
              </a:rPr>
              <a:t>Legally incorrect, politically attractive.</a:t>
            </a:r>
          </a:p>
        </p:txBody>
      </p:sp>
    </p:spTree>
    <p:extLst>
      <p:ext uri="{BB962C8B-B14F-4D97-AF65-F5344CB8AC3E}">
        <p14:creationId xmlns:p14="http://schemas.microsoft.com/office/powerpoint/2010/main" val="94428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17AD-1F0D-6742-832A-19D836E14547}"/>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Groundwater-Harmon: Why?</a:t>
            </a:r>
          </a:p>
        </p:txBody>
      </p:sp>
      <p:sp>
        <p:nvSpPr>
          <p:cNvPr id="3" name="Content Placeholder 2">
            <a:extLst>
              <a:ext uri="{FF2B5EF4-FFF2-40B4-BE49-F238E27FC236}">
                <a16:creationId xmlns:a16="http://schemas.microsoft.com/office/drawing/2014/main" id="{AE78744F-4A99-324B-8365-5D957B70A37B}"/>
              </a:ext>
            </a:extLst>
          </p:cNvPr>
          <p:cNvSpPr>
            <a:spLocks noGrp="1"/>
          </p:cNvSpPr>
          <p:nvPr>
            <p:ph idx="1"/>
          </p:nvPr>
        </p:nvSpPr>
        <p:spPr/>
        <p:txBody>
          <a:bodyPr>
            <a:normAutofit fontScale="92500" lnSpcReduction="10000"/>
          </a:bodyPr>
          <a:lstStyle/>
          <a:p>
            <a:r>
              <a:rPr lang="en-PT" dirty="0">
                <a:latin typeface="Times New Roman" panose="02020603050405020304" pitchFamily="18" charset="0"/>
                <a:cs typeface="Times New Roman" panose="02020603050405020304" pitchFamily="18" charset="0"/>
              </a:rPr>
              <a:t>A groundwater irrigator’s belief, independent of and contrary to the law, that he owns the groundwater belief the land.  “Absolute moral rights”– Buzz Thompson (writing in the </a:t>
            </a:r>
            <a:r>
              <a:rPr lang="en-PT" i="1" dirty="0">
                <a:latin typeface="Times New Roman" panose="02020603050405020304" pitchFamily="18" charset="0"/>
                <a:cs typeface="Times New Roman" panose="02020603050405020304" pitchFamily="18" charset="0"/>
              </a:rPr>
              <a:t>Idaho Law Review!)</a:t>
            </a:r>
            <a:r>
              <a:rPr lang="en-PT" dirty="0">
                <a:latin typeface="Times New Roman" panose="02020603050405020304" pitchFamily="18" charset="0"/>
                <a:cs typeface="Times New Roman" panose="02020603050405020304" pitchFamily="18" charset="0"/>
              </a:rPr>
              <a:t> </a:t>
            </a:r>
          </a:p>
          <a:p>
            <a:r>
              <a:rPr lang="en-PT" dirty="0">
                <a:latin typeface="Times New Roman" panose="02020603050405020304" pitchFamily="18" charset="0"/>
                <a:cs typeface="Times New Roman" panose="02020603050405020304" pitchFamily="18" charset="0"/>
              </a:rPr>
              <a:t>Groundwater irrigation communities, surface water irrigation communities, and the </a:t>
            </a:r>
            <a:r>
              <a:rPr lang="en-PT" i="1" dirty="0">
                <a:latin typeface="Times New Roman" panose="02020603050405020304" pitchFamily="18" charset="0"/>
                <a:cs typeface="Times New Roman" panose="02020603050405020304" pitchFamily="18" charset="0"/>
              </a:rPr>
              <a:t>parens patriae </a:t>
            </a:r>
            <a:r>
              <a:rPr lang="en-PT" dirty="0">
                <a:latin typeface="Times New Roman" panose="02020603050405020304" pitchFamily="18" charset="0"/>
                <a:cs typeface="Times New Roman" panose="02020603050405020304" pitchFamily="18" charset="0"/>
              </a:rPr>
              <a:t>problem. </a:t>
            </a:r>
          </a:p>
          <a:p>
            <a:r>
              <a:rPr lang="en-PT" dirty="0">
                <a:latin typeface="Times New Roman" panose="02020603050405020304" pitchFamily="18" charset="0"/>
                <a:cs typeface="Times New Roman" panose="02020603050405020304" pitchFamily="18" charset="0"/>
              </a:rPr>
              <a:t>Interstate waters are under federal jurisdiction; groundwater is not. </a:t>
            </a:r>
          </a:p>
        </p:txBody>
      </p:sp>
    </p:spTree>
    <p:extLst>
      <p:ext uri="{BB962C8B-B14F-4D97-AF65-F5344CB8AC3E}">
        <p14:creationId xmlns:p14="http://schemas.microsoft.com/office/powerpoint/2010/main" val="128250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DF03-5634-CD44-9700-4C675E267F6F}"/>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The Epistemic Problems of Tribal Rights and Federal Duties</a:t>
            </a:r>
            <a:br>
              <a:rPr lang="en-PT" dirty="0">
                <a:latin typeface="Times New Roman" panose="02020603050405020304" pitchFamily="18" charset="0"/>
                <a:cs typeface="Times New Roman" panose="02020603050405020304" pitchFamily="18" charset="0"/>
              </a:rPr>
            </a:br>
            <a:r>
              <a:rPr lang="en-PT" sz="1600" dirty="0">
                <a:latin typeface="Times New Roman" panose="02020603050405020304" pitchFamily="18" charset="0"/>
                <a:cs typeface="Times New Roman" panose="02020603050405020304" pitchFamily="18" charset="0"/>
              </a:rPr>
              <a:t>[grossly simplified]</a:t>
            </a:r>
          </a:p>
        </p:txBody>
      </p:sp>
      <p:sp>
        <p:nvSpPr>
          <p:cNvPr id="3" name="Content Placeholder 2">
            <a:extLst>
              <a:ext uri="{FF2B5EF4-FFF2-40B4-BE49-F238E27FC236}">
                <a16:creationId xmlns:a16="http://schemas.microsoft.com/office/drawing/2014/main" id="{05B46110-08A4-0C4E-A1EF-0C2ABE4E42ED}"/>
              </a:ext>
            </a:extLst>
          </p:cNvPr>
          <p:cNvSpPr>
            <a:spLocks noGrp="1"/>
          </p:cNvSpPr>
          <p:nvPr>
            <p:ph idx="1"/>
          </p:nvPr>
        </p:nvSpPr>
        <p:spPr/>
        <p:txBody>
          <a:bodyPr>
            <a:normAutofit/>
          </a:bodyPr>
          <a:lstStyle/>
          <a:p>
            <a:r>
              <a:rPr lang="en-PT" dirty="0">
                <a:latin typeface="Times New Roman" panose="02020603050405020304" pitchFamily="18" charset="0"/>
                <a:cs typeface="Times New Roman" panose="02020603050405020304" pitchFamily="18" charset="0"/>
              </a:rPr>
              <a:t>Tribal reserved water rights are reserved by </a:t>
            </a:r>
            <a:r>
              <a:rPr lang="en-PT" i="1" dirty="0">
                <a:latin typeface="Times New Roman" panose="02020603050405020304" pitchFamily="18" charset="0"/>
                <a:cs typeface="Times New Roman" panose="02020603050405020304" pitchFamily="18" charset="0"/>
              </a:rPr>
              <a:t>implication. Winters </a:t>
            </a:r>
            <a:r>
              <a:rPr lang="en-PT" dirty="0">
                <a:latin typeface="Times New Roman" panose="02020603050405020304" pitchFamily="18" charset="0"/>
                <a:cs typeface="Times New Roman" panose="02020603050405020304" pitchFamily="18" charset="0"/>
              </a:rPr>
              <a:t>(1908). The tribe’s rights are originally owned/held by the tribe, and not by the United States on its behalf. </a:t>
            </a:r>
            <a:r>
              <a:rPr lang="en-PT" i="1" dirty="0">
                <a:latin typeface="Times New Roman" panose="02020603050405020304" pitchFamily="18" charset="0"/>
                <a:cs typeface="Times New Roman" panose="02020603050405020304" pitchFamily="18" charset="0"/>
              </a:rPr>
              <a:t>Winans </a:t>
            </a:r>
            <a:r>
              <a:rPr lang="en-PT" dirty="0">
                <a:latin typeface="Times New Roman" panose="02020603050405020304" pitchFamily="18" charset="0"/>
                <a:cs typeface="Times New Roman" panose="02020603050405020304" pitchFamily="18" charset="0"/>
              </a:rPr>
              <a:t>(1905). </a:t>
            </a:r>
          </a:p>
          <a:p>
            <a:r>
              <a:rPr lang="en-PT" dirty="0">
                <a:latin typeface="Times New Roman" panose="02020603050405020304" pitchFamily="18" charset="0"/>
                <a:cs typeface="Times New Roman" panose="02020603050405020304" pitchFamily="18" charset="0"/>
              </a:rPr>
              <a:t>The United States generally owes a trust duty to the Tribes, but the specific duties depend on treaties and other governing legal sources. </a:t>
            </a:r>
          </a:p>
        </p:txBody>
      </p:sp>
    </p:spTree>
    <p:extLst>
      <p:ext uri="{BB962C8B-B14F-4D97-AF65-F5344CB8AC3E}">
        <p14:creationId xmlns:p14="http://schemas.microsoft.com/office/powerpoint/2010/main" val="254541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8105-3092-114D-994A-12236F27766B}"/>
              </a:ext>
            </a:extLst>
          </p:cNvPr>
          <p:cNvSpPr>
            <a:spLocks noGrp="1"/>
          </p:cNvSpPr>
          <p:nvPr>
            <p:ph type="title"/>
          </p:nvPr>
        </p:nvSpPr>
        <p:spPr/>
        <p:txBody>
          <a:bodyPr>
            <a:normAutofit fontScale="90000"/>
          </a:bodyPr>
          <a:lstStyle/>
          <a:p>
            <a:r>
              <a:rPr lang="en-PT" i="1" dirty="0">
                <a:latin typeface="Times New Roman" panose="02020603050405020304" pitchFamily="18" charset="0"/>
                <a:cs typeface="Times New Roman" panose="02020603050405020304" pitchFamily="18" charset="0"/>
              </a:rPr>
              <a:t>Arizona, et al., v. Navajo Nation, et al. </a:t>
            </a:r>
            <a:r>
              <a:rPr lang="en-PT" dirty="0">
                <a:latin typeface="Times New Roman" panose="02020603050405020304" pitchFamily="18" charset="0"/>
                <a:cs typeface="Times New Roman" panose="02020603050405020304" pitchFamily="18" charset="0"/>
              </a:rPr>
              <a:t>(2022) </a:t>
            </a:r>
          </a:p>
        </p:txBody>
      </p:sp>
      <p:sp>
        <p:nvSpPr>
          <p:cNvPr id="3" name="Content Placeholder 2">
            <a:extLst>
              <a:ext uri="{FF2B5EF4-FFF2-40B4-BE49-F238E27FC236}">
                <a16:creationId xmlns:a16="http://schemas.microsoft.com/office/drawing/2014/main" id="{8768E68D-C221-1C43-9B2B-1BA664535DD7}"/>
              </a:ext>
            </a:extLst>
          </p:cNvPr>
          <p:cNvSpPr>
            <a:spLocks noGrp="1"/>
          </p:cNvSpPr>
          <p:nvPr>
            <p:ph idx="1"/>
          </p:nvPr>
        </p:nvSpPr>
        <p:spPr/>
        <p:txBody>
          <a:bodyPr>
            <a:normAutofit fontScale="92500" lnSpcReduction="10000"/>
          </a:bodyPr>
          <a:lstStyle/>
          <a:p>
            <a:r>
              <a:rPr lang="en-PT" dirty="0">
                <a:latin typeface="Times New Roman" panose="02020603050405020304" pitchFamily="18" charset="0"/>
                <a:cs typeface="Times New Roman" panose="02020603050405020304" pitchFamily="18" charset="0"/>
              </a:rPr>
              <a:t>Dec. Jgmt. action brought by NN requesting the USA to identify and account for water supplies to which the NN is entitled pursuant to its 1868 treaty with the USA. Dismissed per 12(b); reversed by 9th Circuit; SCOTUS grants cert. </a:t>
            </a:r>
          </a:p>
          <a:p>
            <a:r>
              <a:rPr lang="en-PT" dirty="0">
                <a:latin typeface="Times New Roman" panose="02020603050405020304" pitchFamily="18" charset="0"/>
                <a:cs typeface="Times New Roman" panose="02020603050405020304" pitchFamily="18" charset="0"/>
              </a:rPr>
              <a:t>Court reverses and dismisses the case: </a:t>
            </a:r>
          </a:p>
          <a:p>
            <a:pPr lvl="1"/>
            <a:r>
              <a:rPr lang="en-PT" i="1" dirty="0">
                <a:latin typeface="Times New Roman" panose="02020603050405020304" pitchFamily="18" charset="0"/>
                <a:cs typeface="Times New Roman" panose="02020603050405020304" pitchFamily="18" charset="0"/>
              </a:rPr>
              <a:t>Winters </a:t>
            </a:r>
            <a:r>
              <a:rPr lang="en-PT" dirty="0">
                <a:latin typeface="Times New Roman" panose="02020603050405020304" pitchFamily="18" charset="0"/>
                <a:cs typeface="Times New Roman" panose="02020603050405020304" pitchFamily="18" charset="0"/>
              </a:rPr>
              <a:t>rights are not in question. </a:t>
            </a:r>
          </a:p>
          <a:p>
            <a:pPr lvl="1"/>
            <a:r>
              <a:rPr lang="en-PT" dirty="0">
                <a:latin typeface="Times New Roman" panose="02020603050405020304" pitchFamily="18" charset="0"/>
                <a:cs typeface="Times New Roman" panose="02020603050405020304" pitchFamily="18" charset="0"/>
              </a:rPr>
              <a:t>But, the USA’s trust duties– here, treaty duties– do not obligate the USA to take “affirmative steps” to deliver water to the NN lands.  </a:t>
            </a:r>
          </a:p>
        </p:txBody>
      </p:sp>
    </p:spTree>
    <p:extLst>
      <p:ext uri="{BB962C8B-B14F-4D97-AF65-F5344CB8AC3E}">
        <p14:creationId xmlns:p14="http://schemas.microsoft.com/office/powerpoint/2010/main" val="277960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E8CF-AB9F-094C-9D16-C9E22619FE2B}"/>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Majority: J. Kavanaugh</a:t>
            </a:r>
          </a:p>
        </p:txBody>
      </p:sp>
      <p:sp>
        <p:nvSpPr>
          <p:cNvPr id="3" name="Content Placeholder 2">
            <a:extLst>
              <a:ext uri="{FF2B5EF4-FFF2-40B4-BE49-F238E27FC236}">
                <a16:creationId xmlns:a16="http://schemas.microsoft.com/office/drawing/2014/main" id="{C379051C-9F2C-D947-8729-E2DCC5FBED3F}"/>
              </a:ext>
            </a:extLst>
          </p:cNvPr>
          <p:cNvSpPr>
            <a:spLocks noGrp="1"/>
          </p:cNvSpPr>
          <p:nvPr>
            <p:ph idx="1"/>
          </p:nvPr>
        </p:nvSpPr>
        <p:spPr/>
        <p:txBody>
          <a:bodyPr>
            <a:normAutofit fontScale="92500" lnSpcReduction="10000"/>
          </a:bodyPr>
          <a:lstStyle/>
          <a:p>
            <a:pPr marL="0" indent="0">
              <a:buNone/>
            </a:pPr>
            <a:r>
              <a:rPr lang="en-PT" dirty="0">
                <a:latin typeface="Times New Roman" panose="02020603050405020304" pitchFamily="18" charset="0"/>
                <a:cs typeface="Times New Roman" panose="02020603050405020304" pitchFamily="18" charset="0"/>
              </a:rPr>
              <a:t>Epistemic sources of opinion: </a:t>
            </a:r>
          </a:p>
          <a:p>
            <a:pPr lvl="1"/>
            <a:r>
              <a:rPr lang="en-PT" dirty="0">
                <a:latin typeface="Times New Roman" panose="02020603050405020304" pitchFamily="18" charset="0"/>
                <a:cs typeface="Times New Roman" panose="02020603050405020304" pitchFamily="18" charset="0"/>
              </a:rPr>
              <a:t>Assumes </a:t>
            </a:r>
            <a:r>
              <a:rPr lang="en-PT" i="1" dirty="0">
                <a:latin typeface="Times New Roman" panose="02020603050405020304" pitchFamily="18" charset="0"/>
                <a:cs typeface="Times New Roman" panose="02020603050405020304" pitchFamily="18" charset="0"/>
              </a:rPr>
              <a:t>Winters </a:t>
            </a:r>
            <a:r>
              <a:rPr lang="en-PT" dirty="0">
                <a:latin typeface="Times New Roman" panose="02020603050405020304" pitchFamily="18" charset="0"/>
                <a:cs typeface="Times New Roman" panose="02020603050405020304" pitchFamily="18" charset="0"/>
              </a:rPr>
              <a:t>(implied rights). </a:t>
            </a:r>
          </a:p>
          <a:p>
            <a:pPr lvl="1"/>
            <a:r>
              <a:rPr lang="en-PT" dirty="0">
                <a:latin typeface="Times New Roman" panose="02020603050405020304" pitchFamily="18" charset="0"/>
                <a:cs typeface="Times New Roman" panose="02020603050405020304" pitchFamily="18" charset="0"/>
              </a:rPr>
              <a:t>The language of the 1868 Treaty.</a:t>
            </a:r>
          </a:p>
          <a:p>
            <a:pPr lvl="1"/>
            <a:r>
              <a:rPr lang="en-PT" dirty="0">
                <a:latin typeface="Times New Roman" panose="02020603050405020304" pitchFamily="18" charset="0"/>
                <a:cs typeface="Times New Roman" panose="02020603050405020304" pitchFamily="18" charset="0"/>
              </a:rPr>
              <a:t>Trust duty/doctrine jurisprudence that informs how the courts must read these treaties– to look for specifics. </a:t>
            </a:r>
          </a:p>
          <a:p>
            <a:pPr marL="0" indent="0">
              <a:buNone/>
            </a:pPr>
            <a:r>
              <a:rPr lang="en-PT" dirty="0">
                <a:latin typeface="Times New Roman" panose="02020603050405020304" pitchFamily="18" charset="0"/>
                <a:cs typeface="Times New Roman" panose="02020603050405020304" pitchFamily="18" charset="0"/>
              </a:rPr>
              <a:t>Reasoning based on sources: the USA owes no “affirmative duty” to provide water, because that duty is not clearly established in the Treaty. One paragraph. Not a complicated problem.</a:t>
            </a:r>
          </a:p>
          <a:p>
            <a:pPr marL="457200" lvl="1" indent="0">
              <a:buNone/>
            </a:pPr>
            <a:r>
              <a:rPr lang="en-P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501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292D-C903-444D-9249-0AAAA1C1FC0C}"/>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Dissent: J. Gorsuch. </a:t>
            </a:r>
          </a:p>
        </p:txBody>
      </p:sp>
      <p:sp>
        <p:nvSpPr>
          <p:cNvPr id="3" name="Content Placeholder 2">
            <a:extLst>
              <a:ext uri="{FF2B5EF4-FFF2-40B4-BE49-F238E27FC236}">
                <a16:creationId xmlns:a16="http://schemas.microsoft.com/office/drawing/2014/main" id="{82DA9E4D-36D3-154B-9680-064B2B74619E}"/>
              </a:ext>
            </a:extLst>
          </p:cNvPr>
          <p:cNvSpPr>
            <a:spLocks noGrp="1"/>
          </p:cNvSpPr>
          <p:nvPr>
            <p:ph idx="1"/>
          </p:nvPr>
        </p:nvSpPr>
        <p:spPr/>
        <p:txBody>
          <a:bodyPr/>
          <a:lstStyle/>
          <a:p>
            <a:pPr marL="0" indent="0">
              <a:buNone/>
            </a:pPr>
            <a:r>
              <a:rPr lang="en-PT" dirty="0">
                <a:latin typeface="Times New Roman" panose="02020603050405020304" pitchFamily="18" charset="0"/>
                <a:cs typeface="Times New Roman" panose="02020603050405020304" pitchFamily="18" charset="0"/>
              </a:rPr>
              <a:t>Epistemic bases of opinion:</a:t>
            </a:r>
          </a:p>
          <a:p>
            <a:pPr marL="857250" lvl="1" indent="-457200"/>
            <a:r>
              <a:rPr lang="en-GB">
                <a:latin typeface="Times New Roman" panose="02020603050405020304" pitchFamily="18" charset="0"/>
                <a:cs typeface="Times New Roman" panose="02020603050405020304" pitchFamily="18" charset="0"/>
              </a:rPr>
              <a:t>Assumes </a:t>
            </a:r>
            <a:r>
              <a:rPr lang="en-GB" i="1">
                <a:latin typeface="Times New Roman" panose="02020603050405020304" pitchFamily="18" charset="0"/>
                <a:cs typeface="Times New Roman" panose="02020603050405020304" pitchFamily="18" charset="0"/>
              </a:rPr>
              <a:t>Winters. </a:t>
            </a:r>
          </a:p>
          <a:p>
            <a:pPr marL="857250" lvl="1" indent="-457200"/>
            <a:r>
              <a:rPr lang="en-GB">
                <a:latin typeface="Times New Roman" panose="02020603050405020304" pitchFamily="18" charset="0"/>
                <a:cs typeface="Times New Roman" panose="02020603050405020304" pitchFamily="18" charset="0"/>
              </a:rPr>
              <a:t>T</a:t>
            </a:r>
            <a:r>
              <a:rPr lang="en-PT" dirty="0">
                <a:latin typeface="Times New Roman" panose="02020603050405020304" pitchFamily="18" charset="0"/>
                <a:cs typeface="Times New Roman" panose="02020603050405020304" pitchFamily="18" charset="0"/>
              </a:rPr>
              <a:t>he history of the Navajo Nation, esp. from 1849-1868. </a:t>
            </a:r>
          </a:p>
          <a:p>
            <a:pPr marL="857250" lvl="1" indent="-457200"/>
            <a:r>
              <a:rPr lang="en-PT" dirty="0">
                <a:latin typeface="Times New Roman" panose="02020603050405020304" pitchFamily="18" charset="0"/>
                <a:cs typeface="Times New Roman" panose="02020603050405020304" pitchFamily="18" charset="0"/>
              </a:rPr>
              <a:t>The 1868 Treaty </a:t>
            </a:r>
            <a:r>
              <a:rPr lang="en-PT" i="1" dirty="0">
                <a:latin typeface="Times New Roman" panose="02020603050405020304" pitchFamily="18" charset="0"/>
                <a:cs typeface="Times New Roman" panose="02020603050405020304" pitchFamily="18" charset="0"/>
              </a:rPr>
              <a:t>and </a:t>
            </a:r>
            <a:r>
              <a:rPr lang="en-PT" dirty="0">
                <a:latin typeface="Times New Roman" panose="02020603050405020304" pitchFamily="18" charset="0"/>
                <a:cs typeface="Times New Roman" panose="02020603050405020304" pitchFamily="18" charset="0"/>
              </a:rPr>
              <a:t>the record of its negotiations.</a:t>
            </a:r>
          </a:p>
          <a:p>
            <a:pPr marL="857250" lvl="1" indent="-457200"/>
            <a:r>
              <a:rPr lang="en-PT" dirty="0">
                <a:latin typeface="Times New Roman" panose="02020603050405020304" pitchFamily="18" charset="0"/>
                <a:cs typeface="Times New Roman" panose="02020603050405020304" pitchFamily="18" charset="0"/>
              </a:rPr>
              <a:t>The history of the Colorado River Compact, esp. the 1928 Boulder Canyon Project Act. </a:t>
            </a:r>
          </a:p>
          <a:p>
            <a:pPr marL="857250" lvl="1" indent="-457200"/>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6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17B-62F4-C44B-8232-F2523D021BFD}"/>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1. Hydrologic Source Problems</a:t>
            </a:r>
          </a:p>
        </p:txBody>
      </p:sp>
      <p:sp>
        <p:nvSpPr>
          <p:cNvPr id="3" name="Content Placeholder 2">
            <a:extLst>
              <a:ext uri="{FF2B5EF4-FFF2-40B4-BE49-F238E27FC236}">
                <a16:creationId xmlns:a16="http://schemas.microsoft.com/office/drawing/2014/main" id="{2B402A5D-B5C3-0B4A-8EE4-863DFD8D2CD5}"/>
              </a:ext>
            </a:extLst>
          </p:cNvPr>
          <p:cNvSpPr>
            <a:spLocks noGrp="1"/>
          </p:cNvSpPr>
          <p:nvPr>
            <p:ph idx="1"/>
          </p:nvPr>
        </p:nvSpPr>
        <p:spPr/>
        <p:txBody>
          <a:bodyPr>
            <a:normAutofit lnSpcReduction="10000"/>
          </a:bodyPr>
          <a:lstStyle/>
          <a:p>
            <a:pPr marL="0" indent="0">
              <a:buNone/>
            </a:pPr>
            <a:r>
              <a:rPr lang="en-PT" dirty="0">
                <a:latin typeface="Times New Roman" panose="02020603050405020304" pitchFamily="18" charset="0"/>
                <a:cs typeface="Times New Roman" panose="02020603050405020304" pitchFamily="18" charset="0"/>
              </a:rPr>
              <a:t>Source 1: the interstate Arkansas River. </a:t>
            </a:r>
          </a:p>
          <a:p>
            <a:pPr marL="0" indent="0">
              <a:buNone/>
            </a:pPr>
            <a:r>
              <a:rPr lang="en-PT" i="1" dirty="0">
                <a:latin typeface="Times New Roman" panose="02020603050405020304" pitchFamily="18" charset="0"/>
                <a:cs typeface="Times New Roman" panose="02020603050405020304" pitchFamily="18" charset="0"/>
              </a:rPr>
              <a:t>Kansas v. Colorado </a:t>
            </a:r>
            <a:r>
              <a:rPr lang="en-PT" dirty="0">
                <a:latin typeface="Times New Roman" panose="02020603050405020304" pitchFamily="18" charset="0"/>
                <a:cs typeface="Times New Roman" panose="02020603050405020304" pitchFamily="18" charset="0"/>
              </a:rPr>
              <a:t>(1902-07):</a:t>
            </a:r>
          </a:p>
          <a:p>
            <a:pPr lvl="1"/>
            <a:r>
              <a:rPr lang="en-PT" dirty="0">
                <a:latin typeface="Times New Roman" panose="02020603050405020304" pitchFamily="18" charset="0"/>
                <a:cs typeface="Times New Roman" panose="02020603050405020304" pitchFamily="18" charset="0"/>
              </a:rPr>
              <a:t>Colorado’s “two rivers” theory. </a:t>
            </a:r>
          </a:p>
          <a:p>
            <a:pPr lvl="1"/>
            <a:r>
              <a:rPr lang="en-PT" dirty="0">
                <a:latin typeface="Times New Roman" panose="02020603050405020304" pitchFamily="18" charset="0"/>
                <a:cs typeface="Times New Roman" panose="02020603050405020304" pitchFamily="18" charset="0"/>
              </a:rPr>
              <a:t>Kansas’s “subterranean river” theory. </a:t>
            </a:r>
          </a:p>
          <a:p>
            <a:pPr marL="57150" indent="0">
              <a:buNone/>
            </a:pPr>
            <a:r>
              <a:rPr lang="en-PT" dirty="0">
                <a:latin typeface="Times New Roman" panose="02020603050405020304" pitchFamily="18" charset="0"/>
                <a:cs typeface="Times New Roman" panose="02020603050405020304" pitchFamily="18" charset="0"/>
              </a:rPr>
              <a:t>The Court flatly rejects both theories– to the relief of hydrogeologists everywhere. 206 U.S. 46, 115 (1907). </a:t>
            </a:r>
          </a:p>
          <a:p>
            <a:pPr marL="57150" indent="0">
              <a:buNone/>
            </a:pPr>
            <a:r>
              <a:rPr lang="en-PT" b="1" dirty="0">
                <a:latin typeface="Times New Roman" panose="02020603050405020304" pitchFamily="18" charset="0"/>
                <a:cs typeface="Times New Roman" panose="02020603050405020304" pitchFamily="18" charset="0"/>
              </a:rPr>
              <a:t>Query: </a:t>
            </a:r>
            <a:r>
              <a:rPr lang="en-PT" dirty="0">
                <a:latin typeface="Times New Roman" panose="02020603050405020304" pitchFamily="18" charset="0"/>
                <a:cs typeface="Times New Roman" panose="02020603050405020304" pitchFamily="18" charset="0"/>
              </a:rPr>
              <a:t>why did the states make these arguments?</a:t>
            </a:r>
            <a:endParaRPr lang="en-P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45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06F0-B3D0-AE4A-BEE4-F5E83969876A}"/>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Gorsuch, J., cont. </a:t>
            </a:r>
          </a:p>
        </p:txBody>
      </p:sp>
      <p:sp>
        <p:nvSpPr>
          <p:cNvPr id="3" name="Content Placeholder 2">
            <a:extLst>
              <a:ext uri="{FF2B5EF4-FFF2-40B4-BE49-F238E27FC236}">
                <a16:creationId xmlns:a16="http://schemas.microsoft.com/office/drawing/2014/main" id="{8F162F6B-9DAD-1B4F-AF8D-B1F150CEAC81}"/>
              </a:ext>
            </a:extLst>
          </p:cNvPr>
          <p:cNvSpPr>
            <a:spLocks noGrp="1"/>
          </p:cNvSpPr>
          <p:nvPr>
            <p:ph idx="1"/>
          </p:nvPr>
        </p:nvSpPr>
        <p:spPr/>
        <p:txBody>
          <a:bodyPr>
            <a:normAutofit fontScale="92500" lnSpcReduction="20000"/>
          </a:bodyPr>
          <a:lstStyle/>
          <a:p>
            <a:pPr marL="0" indent="0">
              <a:buNone/>
            </a:pPr>
            <a:r>
              <a:rPr lang="en-PT" dirty="0">
                <a:latin typeface="Times New Roman" panose="02020603050405020304" pitchFamily="18" charset="0"/>
                <a:cs typeface="Times New Roman" panose="02020603050405020304" pitchFamily="18" charset="0"/>
              </a:rPr>
              <a:t>Reasoning based on sources:</a:t>
            </a:r>
          </a:p>
          <a:p>
            <a:pPr lvl="1"/>
            <a:r>
              <a:rPr lang="en-PT" dirty="0">
                <a:latin typeface="Times New Roman" panose="02020603050405020304" pitchFamily="18" charset="0"/>
                <a:cs typeface="Times New Roman" panose="02020603050405020304" pitchFamily="18" charset="0"/>
              </a:rPr>
              <a:t>Treaty promise of a permanent home, and record of negotiations, </a:t>
            </a:r>
            <a:r>
              <a:rPr lang="en-PT" dirty="0">
                <a:latin typeface="Times New Roman" panose="02020603050405020304" pitchFamily="18" charset="0"/>
                <a:cs typeface="Times New Roman" panose="02020603050405020304" pitchFamily="18" charset="0"/>
                <a:sym typeface="Wingdings" pitchFamily="2" charset="2"/>
              </a:rPr>
              <a:t> water central to the agreement.</a:t>
            </a:r>
          </a:p>
          <a:p>
            <a:pPr lvl="1"/>
            <a:r>
              <a:rPr lang="en-PT" i="1" dirty="0">
                <a:latin typeface="Times New Roman" panose="02020603050405020304" pitchFamily="18" charset="0"/>
                <a:cs typeface="Times New Roman" panose="02020603050405020304" pitchFamily="18" charset="0"/>
                <a:sym typeface="Wingdings" pitchFamily="2" charset="2"/>
              </a:rPr>
              <a:t>Winters. </a:t>
            </a:r>
          </a:p>
          <a:p>
            <a:pPr lvl="1"/>
            <a:r>
              <a:rPr lang="en-PT" dirty="0">
                <a:latin typeface="Times New Roman" panose="02020603050405020304" pitchFamily="18" charset="0"/>
                <a:cs typeface="Times New Roman" panose="02020603050405020304" pitchFamily="18" charset="0"/>
                <a:sym typeface="Wingdings" pitchFamily="2" charset="2"/>
              </a:rPr>
              <a:t>The USA controls the waters and infrastructure of the lower C</a:t>
            </a:r>
            <a:r>
              <a:rPr lang="en-GB" dirty="0">
                <a:latin typeface="Times New Roman" panose="02020603050405020304" pitchFamily="18" charset="0"/>
                <a:cs typeface="Times New Roman" panose="02020603050405020304" pitchFamily="18" charset="0"/>
                <a:sym typeface="Wingdings" pitchFamily="2" charset="2"/>
              </a:rPr>
              <a:t>o</a:t>
            </a:r>
            <a:r>
              <a:rPr lang="en-PT" dirty="0">
                <a:latin typeface="Times New Roman" panose="02020603050405020304" pitchFamily="18" charset="0"/>
                <a:cs typeface="Times New Roman" panose="02020603050405020304" pitchFamily="18" charset="0"/>
                <a:sym typeface="Wingdings" pitchFamily="2" charset="2"/>
              </a:rPr>
              <a:t>lorado River Basin. </a:t>
            </a:r>
          </a:p>
          <a:p>
            <a:pPr lvl="1"/>
            <a:r>
              <a:rPr lang="en-PT" dirty="0">
                <a:latin typeface="Times New Roman" panose="02020603050405020304" pitchFamily="18" charset="0"/>
                <a:cs typeface="Times New Roman" panose="02020603050405020304" pitchFamily="18" charset="0"/>
              </a:rPr>
              <a:t>The USA’s (1) fiduciary relationship to the Navajo, plus (2) the USA’s complete control over Navajo property (per </a:t>
            </a:r>
            <a:r>
              <a:rPr lang="en-PT" i="1" dirty="0">
                <a:latin typeface="Times New Roman" panose="02020603050405020304" pitchFamily="18" charset="0"/>
                <a:cs typeface="Times New Roman" panose="02020603050405020304" pitchFamily="18" charset="0"/>
              </a:rPr>
              <a:t>Winans) </a:t>
            </a:r>
            <a:r>
              <a:rPr lang="en-PT" dirty="0">
                <a:latin typeface="Times New Roman" panose="02020603050405020304" pitchFamily="18" charset="0"/>
                <a:cs typeface="Times New Roman" panose="02020603050405020304" pitchFamily="18" charset="0"/>
              </a:rPr>
              <a:t>gives rise to the duty to account. </a:t>
            </a:r>
            <a:endParaRPr lang="en-PT" dirty="0">
              <a:latin typeface="Times New Roman" panose="02020603050405020304" pitchFamily="18" charset="0"/>
              <a:cs typeface="Times New Roman" panose="02020603050405020304" pitchFamily="18" charset="0"/>
              <a:sym typeface="Wingdings" pitchFamily="2" charset="2"/>
            </a:endParaRPr>
          </a:p>
          <a:p>
            <a:pPr lvl="1"/>
            <a:r>
              <a:rPr lang="en-PT" dirty="0">
                <a:latin typeface="Times New Roman" panose="02020603050405020304" pitchFamily="18" charset="0"/>
                <a:cs typeface="Times New Roman" panose="02020603050405020304" pitchFamily="18" charset="0"/>
                <a:sym typeface="Wingdings" pitchFamily="2" charset="2"/>
              </a:rPr>
              <a:t>Thus, the USA has a duty to account to the tribe regarding the rights the Tribe owns and where it owns them. No one else knows this, and know one else can. </a:t>
            </a:r>
          </a:p>
          <a:p>
            <a:pPr lvl="2"/>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721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C993-0D66-F844-B084-9C50C846709A}"/>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The Episteme of the Historians’ brief</a:t>
            </a:r>
          </a:p>
        </p:txBody>
      </p:sp>
      <p:sp>
        <p:nvSpPr>
          <p:cNvPr id="3" name="Content Placeholder 2">
            <a:extLst>
              <a:ext uri="{FF2B5EF4-FFF2-40B4-BE49-F238E27FC236}">
                <a16:creationId xmlns:a16="http://schemas.microsoft.com/office/drawing/2014/main" id="{58CD253E-A2FF-9040-89AB-4189A3688D5A}"/>
              </a:ext>
            </a:extLst>
          </p:cNvPr>
          <p:cNvSpPr>
            <a:spLocks noGrp="1"/>
          </p:cNvSpPr>
          <p:nvPr>
            <p:ph idx="1"/>
          </p:nvPr>
        </p:nvSpPr>
        <p:spPr/>
        <p:txBody>
          <a:bodyPr>
            <a:normAutofit fontScale="85000" lnSpcReduction="10000"/>
          </a:bodyPr>
          <a:lstStyle/>
          <a:p>
            <a:r>
              <a:rPr lang="en-PT" dirty="0">
                <a:latin typeface="Times New Roman" panose="02020603050405020304" pitchFamily="18" charset="0"/>
                <a:cs typeface="Times New Roman" panose="02020603050405020304" pitchFamily="18" charset="0"/>
              </a:rPr>
              <a:t>Historical sources and historians’ work, as opposed to “law office history.” (</a:t>
            </a:r>
            <a:r>
              <a:rPr lang="en-PT" i="1" dirty="0">
                <a:latin typeface="Times New Roman" panose="02020603050405020304" pitchFamily="18" charset="0"/>
                <a:cs typeface="Times New Roman" panose="02020603050405020304" pitchFamily="18" charset="0"/>
              </a:rPr>
              <a:t>See </a:t>
            </a:r>
            <a:r>
              <a:rPr lang="en-PT" dirty="0">
                <a:latin typeface="Times New Roman" panose="02020603050405020304" pitchFamily="18" charset="0"/>
                <a:cs typeface="Times New Roman" panose="02020603050405020304" pitchFamily="18" charset="0"/>
              </a:rPr>
              <a:t>Rakove, Jack.)</a:t>
            </a:r>
          </a:p>
          <a:p>
            <a:r>
              <a:rPr lang="en-PT"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h</a:t>
            </a:r>
            <a:r>
              <a:rPr lang="en-PT" dirty="0">
                <a:latin typeface="Times New Roman" panose="02020603050405020304" pitchFamily="18" charset="0"/>
                <a:cs typeface="Times New Roman" panose="02020603050405020304" pitchFamily="18" charset="0"/>
              </a:rPr>
              <a:t>e prominence of tribes and inter-sovereign relations at the Constitutional Convention. </a:t>
            </a:r>
          </a:p>
          <a:p>
            <a:r>
              <a:rPr lang="en-PT" dirty="0">
                <a:latin typeface="Times New Roman" panose="02020603050405020304" pitchFamily="18" charset="0"/>
                <a:cs typeface="Times New Roman" panose="02020603050405020304" pitchFamily="18" charset="0"/>
              </a:rPr>
              <a:t>Federal cases, </a:t>
            </a:r>
            <a:r>
              <a:rPr lang="en-PT" i="1" dirty="0">
                <a:latin typeface="Times New Roman" panose="02020603050405020304" pitchFamily="18" charset="0"/>
                <a:cs typeface="Times New Roman" panose="02020603050405020304" pitchFamily="18" charset="0"/>
              </a:rPr>
              <a:t>e.g., Worcester v. Georgia. </a:t>
            </a:r>
          </a:p>
          <a:p>
            <a:pPr lvl="1"/>
            <a:r>
              <a:rPr lang="en-PT" dirty="0">
                <a:latin typeface="Times New Roman" panose="02020603050405020304" pitchFamily="18" charset="0"/>
                <a:cs typeface="Times New Roman" panose="02020603050405020304" pitchFamily="18" charset="0"/>
              </a:rPr>
              <a:t>Tribes understand things differently. How did the Tribe understand the 1868 Treaty?</a:t>
            </a:r>
          </a:p>
          <a:p>
            <a:pPr lvl="1"/>
            <a:r>
              <a:rPr lang="en-PT" i="1" dirty="0">
                <a:latin typeface="Times New Roman" panose="02020603050405020304" pitchFamily="18" charset="0"/>
                <a:cs typeface="Times New Roman" panose="02020603050405020304" pitchFamily="18" charset="0"/>
              </a:rPr>
              <a:t>Winters </a:t>
            </a:r>
            <a:r>
              <a:rPr lang="en-PT" dirty="0">
                <a:latin typeface="Times New Roman" panose="02020603050405020304" pitchFamily="18" charset="0"/>
                <a:cs typeface="Times New Roman" panose="02020603050405020304" pitchFamily="18" charset="0"/>
              </a:rPr>
              <a:t>is proof of the trust doctrine: the USA brought suit on behalf of the tribes (which could not sue in their own right until 1966)</a:t>
            </a:r>
          </a:p>
          <a:p>
            <a:r>
              <a:rPr lang="en-PT" dirty="0">
                <a:latin typeface="Times New Roman" panose="02020603050405020304" pitchFamily="18" charset="0"/>
                <a:cs typeface="Times New Roman" panose="02020603050405020304" pitchFamily="18" charset="0"/>
              </a:rPr>
              <a:t>Thus, the trust doctrine is </a:t>
            </a:r>
            <a:r>
              <a:rPr lang="en-PT" b="1" dirty="0">
                <a:latin typeface="Times New Roman" panose="02020603050405020304" pitchFamily="18" charset="0"/>
                <a:cs typeface="Times New Roman" panose="02020603050405020304" pitchFamily="18" charset="0"/>
              </a:rPr>
              <a:t>constitutionalized. </a:t>
            </a:r>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55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5BDC-45E9-D845-BD2E-3322BDB07ACE}"/>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The Episteme of the Dine Brief</a:t>
            </a:r>
          </a:p>
        </p:txBody>
      </p:sp>
      <p:sp>
        <p:nvSpPr>
          <p:cNvPr id="3" name="Content Placeholder 2">
            <a:extLst>
              <a:ext uri="{FF2B5EF4-FFF2-40B4-BE49-F238E27FC236}">
                <a16:creationId xmlns:a16="http://schemas.microsoft.com/office/drawing/2014/main" id="{AD029A03-BC7E-8140-B8DF-FADB92598C44}"/>
              </a:ext>
            </a:extLst>
          </p:cNvPr>
          <p:cNvSpPr>
            <a:spLocks noGrp="1"/>
          </p:cNvSpPr>
          <p:nvPr>
            <p:ph idx="1"/>
          </p:nvPr>
        </p:nvSpPr>
        <p:spPr/>
        <p:txBody>
          <a:bodyPr>
            <a:normAutofit fontScale="92500" lnSpcReduction="20000"/>
          </a:bodyPr>
          <a:lstStyle/>
          <a:p>
            <a:pPr marL="0" indent="0">
              <a:buNone/>
            </a:pPr>
            <a:r>
              <a:rPr lang="en-PT" dirty="0">
                <a:latin typeface="Times New Roman" panose="02020603050405020304" pitchFamily="18" charset="0"/>
                <a:cs typeface="Times New Roman" panose="02020603050405020304" pitchFamily="18" charset="0"/>
              </a:rPr>
              <a:t>Historical and subjective: how did the Navajo understand the 1868 Treaty? The Treaty, and Navajo/Dine ways of knowing, imposed four related duties:</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Thinking</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Planning</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Implementation</a:t>
            </a:r>
          </a:p>
          <a:p>
            <a:pPr marL="514350" indent="-514350">
              <a:buFont typeface="+mj-lt"/>
              <a:buAutoNum type="arabicPeriod"/>
            </a:pPr>
            <a:r>
              <a:rPr lang="en-PT" dirty="0">
                <a:latin typeface="Times New Roman" panose="02020603050405020304" pitchFamily="18" charset="0"/>
                <a:cs typeface="Times New Roman" panose="02020603050405020304" pitchFamily="18" charset="0"/>
              </a:rPr>
              <a:t>Reflection on the results for improvement. (adaptive management, Navajo-style!)</a:t>
            </a:r>
          </a:p>
          <a:p>
            <a:pPr marL="0" indent="0">
              <a:buNone/>
            </a:pPr>
            <a:r>
              <a:rPr lang="en-PT" dirty="0">
                <a:latin typeface="Times New Roman" panose="02020603050405020304" pitchFamily="18" charset="0"/>
                <a:cs typeface="Times New Roman" panose="02020603050405020304" pitchFamily="18" charset="0"/>
              </a:rPr>
              <a:t>Thus, the case should go forward. </a:t>
            </a:r>
          </a:p>
        </p:txBody>
      </p:sp>
    </p:spTree>
    <p:extLst>
      <p:ext uri="{BB962C8B-B14F-4D97-AF65-F5344CB8AC3E}">
        <p14:creationId xmlns:p14="http://schemas.microsoft.com/office/powerpoint/2010/main" val="94610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47-86FF-4E42-8CCC-6230B77764A5}"/>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The Episteme of the WWU Brief</a:t>
            </a:r>
          </a:p>
        </p:txBody>
      </p:sp>
      <p:sp>
        <p:nvSpPr>
          <p:cNvPr id="3" name="Content Placeholder 2">
            <a:extLst>
              <a:ext uri="{FF2B5EF4-FFF2-40B4-BE49-F238E27FC236}">
                <a16:creationId xmlns:a16="http://schemas.microsoft.com/office/drawing/2014/main" id="{60D24256-D2B7-7C48-A202-89BE20145924}"/>
              </a:ext>
            </a:extLst>
          </p:cNvPr>
          <p:cNvSpPr>
            <a:spLocks noGrp="1"/>
          </p:cNvSpPr>
          <p:nvPr>
            <p:ph idx="1"/>
          </p:nvPr>
        </p:nvSpPr>
        <p:spPr/>
        <p:txBody>
          <a:bodyPr>
            <a:normAutofit lnSpcReduction="10000"/>
          </a:bodyPr>
          <a:lstStyle/>
          <a:p>
            <a:pPr marL="0" indent="0">
              <a:buNone/>
            </a:pPr>
            <a:r>
              <a:rPr lang="en-PT" dirty="0">
                <a:latin typeface="Times New Roman" panose="02020603050405020304" pitchFamily="18" charset="0"/>
                <a:cs typeface="Times New Roman" panose="02020603050405020304" pitchFamily="18" charset="0"/>
              </a:rPr>
              <a:t>Consequentialist: dismiss based on the alleged/predictable consequences if the Navajo obtain wet water (per Kavanaugh) or an accounting of their rights and sources (Gorsuch):</a:t>
            </a:r>
          </a:p>
          <a:p>
            <a:r>
              <a:rPr lang="en-PT" dirty="0">
                <a:latin typeface="Times New Roman" panose="02020603050405020304" pitchFamily="18" charset="0"/>
                <a:cs typeface="Times New Roman" panose="02020603050405020304" pitchFamily="18" charset="0"/>
              </a:rPr>
              <a:t>Reliance interests generally. </a:t>
            </a:r>
          </a:p>
          <a:p>
            <a:r>
              <a:rPr lang="en-PT" dirty="0">
                <a:latin typeface="Times New Roman" panose="02020603050405020304" pitchFamily="18" charset="0"/>
                <a:cs typeface="Times New Roman" panose="02020603050405020304" pitchFamily="18" charset="0"/>
              </a:rPr>
              <a:t>The unsettling of settled state-law rights.</a:t>
            </a:r>
          </a:p>
          <a:p>
            <a:r>
              <a:rPr lang="en-PT" dirty="0">
                <a:latin typeface="Times New Roman" panose="02020603050405020304" pitchFamily="18" charset="0"/>
                <a:cs typeface="Times New Roman" panose="02020603050405020304" pitchFamily="18" charset="0"/>
              </a:rPr>
              <a:t>Reduction of junior state-law rights (and almost all are junior). </a:t>
            </a:r>
          </a:p>
          <a:p>
            <a:pPr marL="0" indent="0">
              <a:buNone/>
            </a:pPr>
            <a:r>
              <a:rPr lang="en-PT" dirty="0">
                <a:latin typeface="Times New Roman" panose="02020603050405020304" pitchFamily="18" charset="0"/>
                <a:cs typeface="Times New Roman" panose="02020603050405020304" pitchFamily="18" charset="0"/>
              </a:rPr>
              <a:t>This is consequentialism, not pragmatism.</a:t>
            </a:r>
          </a:p>
          <a:p>
            <a:pPr marL="0" indent="0">
              <a:buNone/>
            </a:pPr>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41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D5F3-5EB4-DA4B-95CF-C2589503B78C}"/>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Question for the learned audience</a:t>
            </a:r>
          </a:p>
        </p:txBody>
      </p:sp>
      <p:sp>
        <p:nvSpPr>
          <p:cNvPr id="3" name="Content Placeholder 2">
            <a:extLst>
              <a:ext uri="{FF2B5EF4-FFF2-40B4-BE49-F238E27FC236}">
                <a16:creationId xmlns:a16="http://schemas.microsoft.com/office/drawing/2014/main" id="{944F36D0-2DC0-C94D-9A12-46D6E08A21DC}"/>
              </a:ext>
            </a:extLst>
          </p:cNvPr>
          <p:cNvSpPr>
            <a:spLocks noGrp="1"/>
          </p:cNvSpPr>
          <p:nvPr>
            <p:ph idx="1"/>
          </p:nvPr>
        </p:nvSpPr>
        <p:spPr/>
        <p:txBody>
          <a:bodyPr>
            <a:normAutofit lnSpcReduction="10000"/>
          </a:bodyPr>
          <a:lstStyle/>
          <a:p>
            <a:r>
              <a:rPr lang="en-PT" i="1" dirty="0">
                <a:latin typeface="Times New Roman" panose="02020603050405020304" pitchFamily="18" charset="0"/>
                <a:cs typeface="Times New Roman" panose="02020603050405020304" pitchFamily="18" charset="0"/>
              </a:rPr>
              <a:t>Winters </a:t>
            </a:r>
            <a:r>
              <a:rPr lang="en-PT" dirty="0">
                <a:latin typeface="Times New Roman" panose="02020603050405020304" pitchFamily="18" charset="0"/>
                <a:cs typeface="Times New Roman" panose="02020603050405020304" pitchFamily="18" charset="0"/>
              </a:rPr>
              <a:t>did not get into the facts; it employed canons of construction to recognize implied rights.  A gap filler. </a:t>
            </a:r>
          </a:p>
          <a:p>
            <a:r>
              <a:rPr lang="en-PT" dirty="0">
                <a:latin typeface="Times New Roman" panose="02020603050405020304" pitchFamily="18" charset="0"/>
                <a:cs typeface="Times New Roman" panose="02020603050405020304" pitchFamily="18" charset="0"/>
              </a:rPr>
              <a:t>Thanks to the work of historians and other experts, we can reconstruct how tribes understood the treaties written by the USA. </a:t>
            </a:r>
          </a:p>
          <a:p>
            <a:pPr marL="0" indent="0">
              <a:buNone/>
            </a:pPr>
            <a:r>
              <a:rPr lang="en-PT" b="1" dirty="0">
                <a:latin typeface="Times New Roman" panose="02020603050405020304" pitchFamily="18" charset="0"/>
                <a:cs typeface="Times New Roman" panose="02020603050405020304" pitchFamily="18" charset="0"/>
              </a:rPr>
              <a:t>Should courts, where possible, replace canons/gap-fillers with historical evidence of the tribes’ conceptions?</a:t>
            </a:r>
          </a:p>
          <a:p>
            <a:pPr marL="0" indent="0">
              <a:buNone/>
            </a:pPr>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1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B32A-6DA6-DE4A-B93F-992EC52D3926}"/>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Some concluding suggestions.</a:t>
            </a:r>
          </a:p>
        </p:txBody>
      </p:sp>
      <p:sp>
        <p:nvSpPr>
          <p:cNvPr id="3" name="Content Placeholder 2">
            <a:extLst>
              <a:ext uri="{FF2B5EF4-FFF2-40B4-BE49-F238E27FC236}">
                <a16:creationId xmlns:a16="http://schemas.microsoft.com/office/drawing/2014/main" id="{5D0F1DCF-296A-D246-A14B-2E5A74C882FD}"/>
              </a:ext>
            </a:extLst>
          </p:cNvPr>
          <p:cNvSpPr>
            <a:spLocks noGrp="1"/>
          </p:cNvSpPr>
          <p:nvPr>
            <p:ph idx="1"/>
          </p:nvPr>
        </p:nvSpPr>
        <p:spPr/>
        <p:txBody>
          <a:bodyPr>
            <a:normAutofit/>
          </a:bodyPr>
          <a:lstStyle/>
          <a:p>
            <a:pPr marL="514350" indent="-514350">
              <a:buFont typeface="+mj-lt"/>
              <a:buAutoNum type="arabicPeriod"/>
            </a:pPr>
            <a:r>
              <a:rPr lang="en-PT" dirty="0">
                <a:latin typeface="Times New Roman" panose="02020603050405020304" pitchFamily="18" charset="0"/>
                <a:cs typeface="Times New Roman" panose="02020603050405020304" pitchFamily="18" charset="0"/>
              </a:rPr>
              <a:t>Hydrologic sources.</a:t>
            </a:r>
          </a:p>
          <a:p>
            <a:r>
              <a:rPr lang="en-PT" dirty="0">
                <a:latin typeface="Times New Roman" panose="02020603050405020304" pitchFamily="18" charset="0"/>
                <a:cs typeface="Times New Roman" panose="02020603050405020304" pitchFamily="18" charset="0"/>
              </a:rPr>
              <a:t>Focus on hydrological integrity. Segregation doesn’t work. </a:t>
            </a:r>
          </a:p>
          <a:p>
            <a:r>
              <a:rPr lang="en-PT" dirty="0">
                <a:latin typeface="Times New Roman" panose="02020603050405020304" pitchFamily="18" charset="0"/>
                <a:cs typeface="Times New Roman" panose="02020603050405020304" pitchFamily="18" charset="0"/>
              </a:rPr>
              <a:t>View compacts and breaches to focus on “material depletion” and “beneficial use” practically, because these are concepts which change over time.  </a:t>
            </a:r>
            <a:r>
              <a:rPr lang="en-PT" b="1" dirty="0">
                <a:latin typeface="Times New Roman" panose="02020603050405020304" pitchFamily="18" charset="0"/>
                <a:cs typeface="Times New Roman" panose="02020603050405020304" pitchFamily="18" charset="0"/>
              </a:rPr>
              <a:t>Water law has always recognized this. </a:t>
            </a:r>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628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CB94-620E-AD4E-A36C-021A925970C2}"/>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2. Legal Sources.</a:t>
            </a:r>
          </a:p>
        </p:txBody>
      </p:sp>
      <p:sp>
        <p:nvSpPr>
          <p:cNvPr id="3" name="Content Placeholder 2">
            <a:extLst>
              <a:ext uri="{FF2B5EF4-FFF2-40B4-BE49-F238E27FC236}">
                <a16:creationId xmlns:a16="http://schemas.microsoft.com/office/drawing/2014/main" id="{FEB98012-8C2A-334E-BE33-AA91D2746C37}"/>
              </a:ext>
            </a:extLst>
          </p:cNvPr>
          <p:cNvSpPr>
            <a:spLocks noGrp="1"/>
          </p:cNvSpPr>
          <p:nvPr>
            <p:ph idx="1"/>
          </p:nvPr>
        </p:nvSpPr>
        <p:spPr/>
        <p:txBody>
          <a:bodyPr>
            <a:normAutofit fontScale="92500" lnSpcReduction="20000"/>
          </a:bodyPr>
          <a:lstStyle/>
          <a:p>
            <a:pPr marL="514350" indent="-514350">
              <a:buFont typeface="+mj-lt"/>
              <a:buAutoNum type="alphaUcPeriod"/>
            </a:pPr>
            <a:r>
              <a:rPr lang="en-PT" dirty="0">
                <a:latin typeface="Times New Roman" panose="02020603050405020304" pitchFamily="18" charset="0"/>
                <a:cs typeface="Times New Roman" panose="02020603050405020304" pitchFamily="18" charset="0"/>
              </a:rPr>
              <a:t>Confront the issue of </a:t>
            </a:r>
            <a:r>
              <a:rPr lang="en-PT" i="1" dirty="0">
                <a:latin typeface="Times New Roman" panose="02020603050405020304" pitchFamily="18" charset="0"/>
                <a:cs typeface="Times New Roman" panose="02020603050405020304" pitchFamily="18" charset="0"/>
              </a:rPr>
              <a:t>parens patriae </a:t>
            </a:r>
            <a:r>
              <a:rPr lang="en-PT" dirty="0">
                <a:latin typeface="Times New Roman" panose="02020603050405020304" pitchFamily="18" charset="0"/>
                <a:cs typeface="Times New Roman" panose="02020603050405020304" pitchFamily="18" charset="0"/>
              </a:rPr>
              <a:t>in the new world of segregated irrigation communities. </a:t>
            </a:r>
            <a:endParaRPr lang="en-PT" i="1"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PT" dirty="0">
                <a:latin typeface="Times New Roman" panose="02020603050405020304" pitchFamily="18" charset="0"/>
                <a:cs typeface="Times New Roman" panose="02020603050405020304" pitchFamily="18" charset="0"/>
              </a:rPr>
              <a:t>Elevate, where appropriate, </a:t>
            </a:r>
            <a:r>
              <a:rPr lang="en-PT" b="1" dirty="0">
                <a:latin typeface="Times New Roman" panose="02020603050405020304" pitchFamily="18" charset="0"/>
                <a:cs typeface="Times New Roman" panose="02020603050405020304" pitchFamily="18" charset="0"/>
              </a:rPr>
              <a:t>the precedential value of Special Masters’ Reports. </a:t>
            </a:r>
            <a:r>
              <a:rPr lang="en-PT" i="1" dirty="0">
                <a:latin typeface="Times New Roman" panose="02020603050405020304" pitchFamily="18" charset="0"/>
                <a:cs typeface="Times New Roman" panose="02020603050405020304" pitchFamily="18" charset="0"/>
              </a:rPr>
              <a:t>E.g., </a:t>
            </a:r>
            <a:r>
              <a:rPr lang="en-PT" dirty="0">
                <a:latin typeface="Times New Roman" panose="02020603050405020304" pitchFamily="18" charset="0"/>
                <a:cs typeface="Times New Roman" panose="02020603050405020304" pitchFamily="18" charset="0"/>
              </a:rPr>
              <a:t>SM Thompson on lagged depletions in </a:t>
            </a:r>
            <a:r>
              <a:rPr lang="en-PT" i="1" dirty="0">
                <a:latin typeface="Times New Roman" panose="02020603050405020304" pitchFamily="18" charset="0"/>
                <a:cs typeface="Times New Roman" panose="02020603050405020304" pitchFamily="18" charset="0"/>
              </a:rPr>
              <a:t>MT v. WY. </a:t>
            </a:r>
          </a:p>
          <a:p>
            <a:pPr marL="514350" indent="-514350">
              <a:buFont typeface="+mj-lt"/>
              <a:buAutoNum type="alphaUcPeriod"/>
            </a:pPr>
            <a:r>
              <a:rPr lang="en-PT" dirty="0">
                <a:latin typeface="Times New Roman" panose="02020603050405020304" pitchFamily="18" charset="0"/>
                <a:cs typeface="Times New Roman" panose="02020603050405020304" pitchFamily="18" charset="0"/>
              </a:rPr>
              <a:t>The Court can issue more common law and not be so restrained and “devoid of any useful analysis” (Dan Tarlock, on </a:t>
            </a:r>
            <a:r>
              <a:rPr lang="en-PT" i="1" dirty="0">
                <a:latin typeface="Times New Roman" panose="02020603050405020304" pitchFamily="18" charset="0"/>
                <a:cs typeface="Times New Roman" panose="02020603050405020304" pitchFamily="18" charset="0"/>
              </a:rPr>
              <a:t>MS v. TN). </a:t>
            </a:r>
            <a:r>
              <a:rPr lang="en-PT" dirty="0">
                <a:latin typeface="Times New Roman" panose="02020603050405020304" pitchFamily="18" charset="0"/>
                <a:cs typeface="Times New Roman" panose="02020603050405020304" pitchFamily="18" charset="0"/>
              </a:rPr>
              <a:t>This will help all states, by providing more guidance. </a:t>
            </a:r>
            <a:r>
              <a:rPr lang="en-PT" i="1" dirty="0">
                <a:latin typeface="Times New Roman" panose="02020603050405020304" pitchFamily="18" charset="0"/>
                <a:cs typeface="Times New Roman" panose="02020603050405020304" pitchFamily="18" charset="0"/>
              </a:rPr>
              <a:t>E.g., </a:t>
            </a:r>
            <a:r>
              <a:rPr lang="en-PT" dirty="0">
                <a:latin typeface="Times New Roman" panose="02020603050405020304" pitchFamily="18" charset="0"/>
                <a:cs typeface="Times New Roman" panose="02020603050405020304" pitchFamily="18" charset="0"/>
              </a:rPr>
              <a:t>a presumption that groundwater tributary to a stream is compacted groundwater. </a:t>
            </a:r>
          </a:p>
          <a:p>
            <a:endParaRPr lang="en-PT" dirty="0"/>
          </a:p>
        </p:txBody>
      </p:sp>
    </p:spTree>
    <p:extLst>
      <p:ext uri="{BB962C8B-B14F-4D97-AF65-F5344CB8AC3E}">
        <p14:creationId xmlns:p14="http://schemas.microsoft.com/office/powerpoint/2010/main" val="316755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1609-86E0-E240-8E10-B0271F6EDD4A}"/>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3. Epistemic Sources</a:t>
            </a:r>
          </a:p>
        </p:txBody>
      </p:sp>
      <p:sp>
        <p:nvSpPr>
          <p:cNvPr id="3" name="Content Placeholder 2">
            <a:extLst>
              <a:ext uri="{FF2B5EF4-FFF2-40B4-BE49-F238E27FC236}">
                <a16:creationId xmlns:a16="http://schemas.microsoft.com/office/drawing/2014/main" id="{41E89BA9-9B55-A644-9FA5-03AECA58728D}"/>
              </a:ext>
            </a:extLst>
          </p:cNvPr>
          <p:cNvSpPr>
            <a:spLocks noGrp="1"/>
          </p:cNvSpPr>
          <p:nvPr>
            <p:ph idx="1"/>
          </p:nvPr>
        </p:nvSpPr>
        <p:spPr/>
        <p:txBody>
          <a:bodyPr>
            <a:normAutofit fontScale="92500" lnSpcReduction="20000"/>
          </a:bodyPr>
          <a:lstStyle/>
          <a:p>
            <a:pPr marL="514350" indent="-514350">
              <a:buFont typeface="+mj-lt"/>
              <a:buAutoNum type="alphaUcPeriod"/>
            </a:pPr>
            <a:r>
              <a:rPr lang="en-PT" dirty="0">
                <a:latin typeface="Times New Roman" panose="02020603050405020304" pitchFamily="18" charset="0"/>
                <a:cs typeface="Times New Roman" panose="02020603050405020304" pitchFamily="18" charset="0"/>
              </a:rPr>
              <a:t>Historical and anthropological evidence about the meaning of compacts and treaties should be able to rebut implied rules and presumptions– just as the work of hydrologists has replaced the silences and ambiguities of compacts. </a:t>
            </a:r>
          </a:p>
          <a:p>
            <a:pPr marL="514350" indent="-514350">
              <a:buFont typeface="+mj-lt"/>
              <a:buAutoNum type="alphaUcPeriod"/>
            </a:pPr>
            <a:r>
              <a:rPr lang="en-PT" dirty="0">
                <a:latin typeface="Times New Roman" panose="02020603050405020304" pitchFamily="18" charset="0"/>
                <a:cs typeface="Times New Roman" panose="02020603050405020304" pitchFamily="18" charset="0"/>
              </a:rPr>
              <a:t>Knowledge of the resource and the effects of its overuse and misuse have changed, and our ability to measure those effects has dramatically improved. The better we can describe the dynamics of rights and allocations, the better we can administer interstate basins. </a:t>
            </a:r>
          </a:p>
        </p:txBody>
      </p:sp>
    </p:spTree>
    <p:extLst>
      <p:ext uri="{BB962C8B-B14F-4D97-AF65-F5344CB8AC3E}">
        <p14:creationId xmlns:p14="http://schemas.microsoft.com/office/powerpoint/2010/main" val="339240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B5EB-417F-4243-A677-D15F2FD2AB97}"/>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A Response to the Problems</a:t>
            </a:r>
          </a:p>
        </p:txBody>
      </p:sp>
      <p:sp>
        <p:nvSpPr>
          <p:cNvPr id="3" name="Content Placeholder 2">
            <a:extLst>
              <a:ext uri="{FF2B5EF4-FFF2-40B4-BE49-F238E27FC236}">
                <a16:creationId xmlns:a16="http://schemas.microsoft.com/office/drawing/2014/main" id="{A93F4BEA-A244-3F46-92AB-65E9E7077D35}"/>
              </a:ext>
            </a:extLst>
          </p:cNvPr>
          <p:cNvSpPr>
            <a:spLocks noGrp="1"/>
          </p:cNvSpPr>
          <p:nvPr>
            <p:ph idx="1"/>
          </p:nvPr>
        </p:nvSpPr>
        <p:spPr/>
        <p:txBody>
          <a:bodyPr/>
          <a:lstStyle/>
          <a:p>
            <a:pPr marL="0" indent="0">
              <a:buNone/>
            </a:pPr>
            <a:r>
              <a:rPr lang="en-PT" cap="small" dirty="0">
                <a:latin typeface="Times New Roman" panose="02020603050405020304" pitchFamily="18" charset="0"/>
                <a:cs typeface="Times New Roman" panose="02020603050405020304" pitchFamily="18" charset="0"/>
              </a:rPr>
              <a:t>Gabriel Eckstein, Burke Griggs, and Jerry Sherk, The Work of Special Masters in I</a:t>
            </a:r>
            <a:r>
              <a:rPr lang="en-GB" cap="small" dirty="0">
                <a:latin typeface="Times New Roman" panose="02020603050405020304" pitchFamily="18" charset="0"/>
                <a:cs typeface="Times New Roman" panose="02020603050405020304" pitchFamily="18" charset="0"/>
              </a:rPr>
              <a:t>n</a:t>
            </a:r>
            <a:r>
              <a:rPr lang="en-PT" cap="small" dirty="0">
                <a:latin typeface="Times New Roman" panose="02020603050405020304" pitchFamily="18" charset="0"/>
                <a:cs typeface="Times New Roman" panose="02020603050405020304" pitchFamily="18" charset="0"/>
              </a:rPr>
              <a:t>terstate Water Litigation</a:t>
            </a:r>
          </a:p>
          <a:p>
            <a:r>
              <a:rPr lang="en-PT" dirty="0">
                <a:latin typeface="Times New Roman" panose="02020603050405020304" pitchFamily="18" charset="0"/>
                <a:cs typeface="Times New Roman" panose="02020603050405020304" pitchFamily="18" charset="0"/>
              </a:rPr>
              <a:t>Collects and digitizes, in searchable format, all special masters’ reports in interstate water litigation. Online 2025. </a:t>
            </a:r>
          </a:p>
          <a:p>
            <a:r>
              <a:rPr lang="en-PT" dirty="0">
                <a:latin typeface="Times New Roman" panose="02020603050405020304" pitchFamily="18" charset="0"/>
                <a:cs typeface="Times New Roman" panose="02020603050405020304" pitchFamily="18" charset="0"/>
              </a:rPr>
              <a:t>Cite Special Masters’ Reports in amicus briefs!</a:t>
            </a:r>
          </a:p>
        </p:txBody>
      </p:sp>
    </p:spTree>
    <p:extLst>
      <p:ext uri="{BB962C8B-B14F-4D97-AF65-F5344CB8AC3E}">
        <p14:creationId xmlns:p14="http://schemas.microsoft.com/office/powerpoint/2010/main" val="3018947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BB16-7E93-1744-8EAF-5FFAC0DB50C7}"/>
              </a:ext>
            </a:extLst>
          </p:cNvPr>
          <p:cNvSpPr>
            <a:spLocks noGrp="1"/>
          </p:cNvSpPr>
          <p:nvPr>
            <p:ph type="title"/>
          </p:nvPr>
        </p:nvSpPr>
        <p:spPr/>
        <p:txBody>
          <a:bodyPr>
            <a:normAutofit fontScale="90000"/>
          </a:bodyPr>
          <a:lstStyle/>
          <a:p>
            <a:r>
              <a:rPr lang="en-PT" dirty="0">
                <a:latin typeface="Times New Roman" panose="02020603050405020304" pitchFamily="18" charset="0"/>
                <a:cs typeface="Times New Roman" panose="02020603050405020304" pitchFamily="18" charset="0"/>
              </a:rPr>
              <a:t>“Thank you for making this day necessary."</a:t>
            </a:r>
          </a:p>
        </p:txBody>
      </p:sp>
      <p:pic>
        <p:nvPicPr>
          <p:cNvPr id="5" name="Content Placeholder 4">
            <a:extLst>
              <a:ext uri="{FF2B5EF4-FFF2-40B4-BE49-F238E27FC236}">
                <a16:creationId xmlns:a16="http://schemas.microsoft.com/office/drawing/2014/main" id="{8C93AB55-3FFD-7345-B5ED-EEB0ED506230}"/>
              </a:ext>
            </a:extLst>
          </p:cNvPr>
          <p:cNvPicPr>
            <a:picLocks noGrp="1" noChangeAspect="1"/>
          </p:cNvPicPr>
          <p:nvPr>
            <p:ph idx="1"/>
          </p:nvPr>
        </p:nvPicPr>
        <p:blipFill>
          <a:blip r:embed="rId2"/>
          <a:stretch>
            <a:fillRect/>
          </a:stretch>
        </p:blipFill>
        <p:spPr>
          <a:xfrm>
            <a:off x="1696064" y="1725561"/>
            <a:ext cx="5973097" cy="3864078"/>
          </a:xfrm>
        </p:spPr>
      </p:pic>
    </p:spTree>
    <p:extLst>
      <p:ext uri="{BB962C8B-B14F-4D97-AF65-F5344CB8AC3E}">
        <p14:creationId xmlns:p14="http://schemas.microsoft.com/office/powerpoint/2010/main" val="348447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E9D3-019F-8E4E-85A6-3E5C69894D28}"/>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1. Hydrologic Source Problems</a:t>
            </a:r>
          </a:p>
        </p:txBody>
      </p:sp>
      <p:sp>
        <p:nvSpPr>
          <p:cNvPr id="3" name="Content Placeholder 2">
            <a:extLst>
              <a:ext uri="{FF2B5EF4-FFF2-40B4-BE49-F238E27FC236}">
                <a16:creationId xmlns:a16="http://schemas.microsoft.com/office/drawing/2014/main" id="{343F0A97-21B8-BB47-AA6A-3620B26270B5}"/>
              </a:ext>
            </a:extLst>
          </p:cNvPr>
          <p:cNvSpPr>
            <a:spLocks noGrp="1"/>
          </p:cNvSpPr>
          <p:nvPr>
            <p:ph idx="1"/>
          </p:nvPr>
        </p:nvSpPr>
        <p:spPr>
          <a:xfrm>
            <a:off x="457200" y="1417638"/>
            <a:ext cx="8229600" cy="4708525"/>
          </a:xfrm>
        </p:spPr>
        <p:txBody>
          <a:bodyPr>
            <a:normAutofit fontScale="85000" lnSpcReduction="20000"/>
          </a:bodyPr>
          <a:lstStyle/>
          <a:p>
            <a:pPr marL="0" indent="0">
              <a:buNone/>
            </a:pPr>
            <a:r>
              <a:rPr lang="en-PT" dirty="0">
                <a:latin typeface="Times New Roman" panose="02020603050405020304" pitchFamily="18" charset="0"/>
                <a:cs typeface="Times New Roman" panose="02020603050405020304" pitchFamily="18" charset="0"/>
              </a:rPr>
              <a:t>Source 2: Federal Reclamation Project water. </a:t>
            </a:r>
          </a:p>
          <a:p>
            <a:r>
              <a:rPr lang="en-PT" dirty="0">
                <a:latin typeface="Times New Roman" panose="02020603050405020304" pitchFamily="18" charset="0"/>
                <a:cs typeface="Times New Roman" panose="02020603050405020304" pitchFamily="18" charset="0"/>
              </a:rPr>
              <a:t>Reclamation Act of 1902 </a:t>
            </a:r>
            <a:r>
              <a:rPr lang="en-PT" dirty="0">
                <a:latin typeface="Times New Roman" panose="02020603050405020304" pitchFamily="18" charset="0"/>
                <a:cs typeface="Times New Roman" panose="02020603050405020304" pitchFamily="18" charset="0"/>
                <a:sym typeface="Wingdings" pitchFamily="2" charset="2"/>
              </a:rPr>
              <a:t> </a:t>
            </a:r>
            <a:r>
              <a:rPr lang="en-PT" dirty="0">
                <a:latin typeface="Times New Roman" panose="02020603050405020304" pitchFamily="18" charset="0"/>
                <a:cs typeface="Times New Roman" panose="02020603050405020304" pitchFamily="18" charset="0"/>
              </a:rPr>
              <a:t>USA protects basins upstream of projects through “embargoes” of the Upper Rio G</a:t>
            </a:r>
            <a:r>
              <a:rPr lang="en-GB" dirty="0">
                <a:latin typeface="Times New Roman" panose="02020603050405020304" pitchFamily="18" charset="0"/>
                <a:cs typeface="Times New Roman" panose="02020603050405020304" pitchFamily="18" charset="0"/>
              </a:rPr>
              <a:t>r</a:t>
            </a:r>
            <a:r>
              <a:rPr lang="en-PT" dirty="0">
                <a:latin typeface="Times New Roman" panose="02020603050405020304" pitchFamily="18" charset="0"/>
                <a:cs typeface="Times New Roman" panose="02020603050405020304" pitchFamily="18" charset="0"/>
              </a:rPr>
              <a:t>ande, North Platte, and Salt Rivers. </a:t>
            </a:r>
          </a:p>
          <a:p>
            <a:r>
              <a:rPr lang="en-PT" dirty="0">
                <a:latin typeface="Times New Roman" panose="02020603050405020304" pitchFamily="18" charset="0"/>
                <a:cs typeface="Times New Roman" panose="02020603050405020304" pitchFamily="18" charset="0"/>
              </a:rPr>
              <a:t>1902-1945: USA participates in interstate disputes to assert jurisdiction and control over unappropriated water in western basins for Reclamation projects.</a:t>
            </a:r>
          </a:p>
          <a:p>
            <a:r>
              <a:rPr lang="en-PT" dirty="0">
                <a:latin typeface="Times New Roman" panose="02020603050405020304" pitchFamily="18" charset="0"/>
                <a:cs typeface="Times New Roman" panose="02020603050405020304" pitchFamily="18" charset="0"/>
              </a:rPr>
              <a:t>What is the source of the disputed waters– water under state jurisdiction (compact/decreed water) or water stored (and contracted) in a federal project?</a:t>
            </a:r>
          </a:p>
          <a:p>
            <a:r>
              <a:rPr lang="en-PT" dirty="0">
                <a:latin typeface="Times New Roman" panose="02020603050405020304" pitchFamily="18" charset="0"/>
                <a:cs typeface="Times New Roman" panose="02020603050405020304" pitchFamily="18" charset="0"/>
              </a:rPr>
              <a:t>What governs, Reclamation law or an interstate compact?</a:t>
            </a:r>
          </a:p>
        </p:txBody>
      </p:sp>
    </p:spTree>
    <p:extLst>
      <p:ext uri="{BB962C8B-B14F-4D97-AF65-F5344CB8AC3E}">
        <p14:creationId xmlns:p14="http://schemas.microsoft.com/office/powerpoint/2010/main" val="324286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2B2B-547A-D148-A38C-1E20D6BA583E}"/>
              </a:ext>
            </a:extLst>
          </p:cNvPr>
          <p:cNvSpPr>
            <a:spLocks noGrp="1"/>
          </p:cNvSpPr>
          <p:nvPr>
            <p:ph type="title"/>
          </p:nvPr>
        </p:nvSpPr>
        <p:spPr/>
        <p:txBody>
          <a:bodyPr/>
          <a:lstStyle/>
          <a:p>
            <a:r>
              <a:rPr lang="en-PT" i="1" dirty="0">
                <a:latin typeface="Times New Roman" panose="02020603050405020304" pitchFamily="18" charset="0"/>
                <a:cs typeface="Times New Roman" panose="02020603050405020304" pitchFamily="18" charset="0"/>
              </a:rPr>
              <a:t>Texas v. New Mexico</a:t>
            </a:r>
          </a:p>
        </p:txBody>
      </p:sp>
      <p:sp>
        <p:nvSpPr>
          <p:cNvPr id="3" name="Content Placeholder 2">
            <a:extLst>
              <a:ext uri="{FF2B5EF4-FFF2-40B4-BE49-F238E27FC236}">
                <a16:creationId xmlns:a16="http://schemas.microsoft.com/office/drawing/2014/main" id="{5A9C0FBD-E6EE-1B41-A702-8D274C6978E0}"/>
              </a:ext>
            </a:extLst>
          </p:cNvPr>
          <p:cNvSpPr>
            <a:spLocks noGrp="1"/>
          </p:cNvSpPr>
          <p:nvPr>
            <p:ph idx="1"/>
          </p:nvPr>
        </p:nvSpPr>
        <p:spPr/>
        <p:txBody>
          <a:bodyPr>
            <a:normAutofit fontScale="77500" lnSpcReduction="20000"/>
          </a:bodyPr>
          <a:lstStyle/>
          <a:p>
            <a:r>
              <a:rPr lang="en-PT" dirty="0">
                <a:latin typeface="Times New Roman" panose="02020603050405020304" pitchFamily="18" charset="0"/>
                <a:cs typeface="Times New Roman" panose="02020603050405020304" pitchFamily="18" charset="0"/>
              </a:rPr>
              <a:t>2013: New Mexico sues, objecting to USBR contracts with EBID and EPWID.  </a:t>
            </a:r>
          </a:p>
          <a:p>
            <a:r>
              <a:rPr lang="en-PT" dirty="0">
                <a:latin typeface="Times New Roman" panose="02020603050405020304" pitchFamily="18" charset="0"/>
                <a:cs typeface="Times New Roman" panose="02020603050405020304" pitchFamily="18" charset="0"/>
              </a:rPr>
              <a:t>T</a:t>
            </a:r>
            <a:r>
              <a:rPr lang="en-GB" dirty="0">
                <a:latin typeface="Times New Roman" panose="02020603050405020304" pitchFamily="18" charset="0"/>
                <a:cs typeface="Times New Roman" panose="02020603050405020304" pitchFamily="18" charset="0"/>
              </a:rPr>
              <a:t>h</a:t>
            </a:r>
            <a:r>
              <a:rPr lang="en-PT" dirty="0">
                <a:latin typeface="Times New Roman" panose="02020603050405020304" pitchFamily="18" charset="0"/>
                <a:cs typeface="Times New Roman" panose="02020603050405020304" pitchFamily="18" charset="0"/>
              </a:rPr>
              <a:t>is motivates Texas to sue New Mexico, 2014, for violations of the Rio G</a:t>
            </a:r>
            <a:r>
              <a:rPr lang="en-GB" dirty="0">
                <a:latin typeface="Times New Roman" panose="02020603050405020304" pitchFamily="18" charset="0"/>
                <a:cs typeface="Times New Roman" panose="02020603050405020304" pitchFamily="18" charset="0"/>
              </a:rPr>
              <a:t>r</a:t>
            </a:r>
            <a:r>
              <a:rPr lang="en-PT" dirty="0">
                <a:latin typeface="Times New Roman" panose="02020603050405020304" pitchFamily="18" charset="0"/>
                <a:cs typeface="Times New Roman" panose="02020603050405020304" pitchFamily="18" charset="0"/>
              </a:rPr>
              <a:t>ande Compact.</a:t>
            </a:r>
          </a:p>
          <a:p>
            <a:r>
              <a:rPr lang="en-PT" dirty="0">
                <a:latin typeface="Times New Roman" panose="02020603050405020304" pitchFamily="18" charset="0"/>
                <a:cs typeface="Times New Roman" panose="02020603050405020304" pitchFamily="18" charset="0"/>
              </a:rPr>
              <a:t>USA allowed to intervene in 2018, as an “agent” of the Compact.  Files counterclaims against NM. </a:t>
            </a:r>
          </a:p>
          <a:p>
            <a:r>
              <a:rPr lang="en-PT" dirty="0">
                <a:latin typeface="Times New Roman" panose="02020603050405020304" pitchFamily="18" charset="0"/>
                <a:cs typeface="Times New Roman" panose="02020603050405020304" pitchFamily="18" charset="0"/>
              </a:rPr>
              <a:t>TX and NM reach settlement terms, and the Special Master approves, finding the settlement conforms with the Compact. </a:t>
            </a:r>
          </a:p>
          <a:p>
            <a:r>
              <a:rPr lang="en-PT" dirty="0">
                <a:latin typeface="Times New Roman" panose="02020603050405020304" pitchFamily="18" charset="0"/>
                <a:cs typeface="Times New Roman" panose="02020603050405020304" pitchFamily="18" charset="0"/>
              </a:rPr>
              <a:t>USA takes exceptions to the Special Master’s recommendation, arguing that its federal interests are not protected under the proposed consent decree (even though its claims have gone away (?)). </a:t>
            </a:r>
          </a:p>
        </p:txBody>
      </p:sp>
    </p:spTree>
    <p:extLst>
      <p:ext uri="{BB962C8B-B14F-4D97-AF65-F5344CB8AC3E}">
        <p14:creationId xmlns:p14="http://schemas.microsoft.com/office/powerpoint/2010/main" val="183735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EC33-FDB0-F349-8146-E09861CCB11A}"/>
              </a:ext>
            </a:extLst>
          </p:cNvPr>
          <p:cNvSpPr>
            <a:spLocks noGrp="1"/>
          </p:cNvSpPr>
          <p:nvPr>
            <p:ph type="title"/>
          </p:nvPr>
        </p:nvSpPr>
        <p:spPr/>
        <p:txBody>
          <a:bodyPr/>
          <a:lstStyle/>
          <a:p>
            <a:r>
              <a:rPr lang="en-PT" i="1" dirty="0">
                <a:latin typeface="Times New Roman" panose="02020603050405020304" pitchFamily="18" charset="0"/>
                <a:cs typeface="Times New Roman" panose="02020603050405020304" pitchFamily="18" charset="0"/>
              </a:rPr>
              <a:t>Texas v. New Mexico, </a:t>
            </a:r>
            <a:r>
              <a:rPr lang="en-PT" dirty="0">
                <a:latin typeface="Times New Roman" panose="02020603050405020304" pitchFamily="18" charset="0"/>
                <a:cs typeface="Times New Roman" panose="02020603050405020304" pitchFamily="18" charset="0"/>
              </a:rPr>
              <a:t>cont. </a:t>
            </a:r>
            <a:endParaRPr lang="en-PT"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7CDE36-2816-FE4F-B564-FAA74D881A52}"/>
              </a:ext>
            </a:extLst>
          </p:cNvPr>
          <p:cNvSpPr>
            <a:spLocks noGrp="1"/>
          </p:cNvSpPr>
          <p:nvPr>
            <p:ph idx="1"/>
          </p:nvPr>
        </p:nvSpPr>
        <p:spPr/>
        <p:txBody>
          <a:bodyPr>
            <a:normAutofit fontScale="85000" lnSpcReduction="10000"/>
          </a:bodyPr>
          <a:lstStyle/>
          <a:p>
            <a:r>
              <a:rPr lang="en-PT" dirty="0">
                <a:latin typeface="Times New Roman" panose="02020603050405020304" pitchFamily="18" charset="0"/>
                <a:cs typeface="Times New Roman" panose="02020603050405020304" pitchFamily="18" charset="0"/>
              </a:rPr>
              <a:t>USA is clearly (and justifiably) concerned about groundwater over-pumping below EBR.  That has harmed the Reclamation districts. </a:t>
            </a:r>
          </a:p>
          <a:p>
            <a:r>
              <a:rPr lang="en-PT" dirty="0">
                <a:latin typeface="Times New Roman" panose="02020603050405020304" pitchFamily="18" charset="0"/>
                <a:cs typeface="Times New Roman" panose="02020603050405020304" pitchFamily="18" charset="0"/>
              </a:rPr>
              <a:t>USA: Reclamation law trumps the Compact. </a:t>
            </a:r>
          </a:p>
          <a:p>
            <a:r>
              <a:rPr lang="en-PT" dirty="0">
                <a:latin typeface="Times New Roman" panose="02020603050405020304" pitchFamily="18" charset="0"/>
                <a:cs typeface="Times New Roman" panose="02020603050405020304" pitchFamily="18" charset="0"/>
              </a:rPr>
              <a:t>States: Compact trumps Reclamation law. </a:t>
            </a:r>
          </a:p>
          <a:p>
            <a:r>
              <a:rPr lang="en-PT" dirty="0">
                <a:latin typeface="Times New Roman" panose="02020603050405020304" pitchFamily="18" charset="0"/>
                <a:cs typeface="Times New Roman" panose="02020603050405020304" pitchFamily="18" charset="0"/>
              </a:rPr>
              <a:t>The USA is vigorously protecting Reclamation projects and federal water interests in this interstate basin. Against intrastate groundwater pumping. </a:t>
            </a:r>
          </a:p>
          <a:p>
            <a:r>
              <a:rPr lang="en-PT" dirty="0">
                <a:latin typeface="Times New Roman" panose="02020603050405020304" pitchFamily="18" charset="0"/>
                <a:cs typeface="Times New Roman" panose="02020603050405020304" pitchFamily="18" charset="0"/>
              </a:rPr>
              <a:t>The law of the Rio Grande Compact and Reclamation law are “inextricably intertwined.” </a:t>
            </a:r>
            <a:r>
              <a:rPr lang="en-PT" i="1" dirty="0">
                <a:latin typeface="Times New Roman" panose="02020603050405020304" pitchFamily="18" charset="0"/>
                <a:cs typeface="Times New Roman" panose="02020603050405020304" pitchFamily="18" charset="0"/>
              </a:rPr>
              <a:t>Texas v. New Mexico </a:t>
            </a:r>
            <a:r>
              <a:rPr lang="en-PT" dirty="0">
                <a:latin typeface="Times New Roman" panose="02020603050405020304" pitchFamily="18" charset="0"/>
                <a:cs typeface="Times New Roman" panose="02020603050405020304" pitchFamily="18" charset="0"/>
              </a:rPr>
              <a:t>(2018). </a:t>
            </a:r>
          </a:p>
          <a:p>
            <a:endParaRPr lang="en-PT" dirty="0">
              <a:latin typeface="Times New Roman" panose="02020603050405020304" pitchFamily="18" charset="0"/>
              <a:cs typeface="Times New Roman" panose="02020603050405020304" pitchFamily="18" charset="0"/>
            </a:endParaRPr>
          </a:p>
          <a:p>
            <a:endParaRPr lang="en-P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82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5116D3-E2F8-2047-89C5-D25B0B530FA8}"/>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Justice Jackson at oral argument, 3/20/24:</a:t>
            </a:r>
          </a:p>
        </p:txBody>
      </p:sp>
      <p:pic>
        <p:nvPicPr>
          <p:cNvPr id="8" name="Picture Placeholder 7">
            <a:extLst>
              <a:ext uri="{FF2B5EF4-FFF2-40B4-BE49-F238E27FC236}">
                <a16:creationId xmlns:a16="http://schemas.microsoft.com/office/drawing/2014/main" id="{048D3B79-A317-834C-AB84-B044199374E7}"/>
              </a:ext>
            </a:extLst>
          </p:cNvPr>
          <p:cNvPicPr>
            <a:picLocks noGrp="1" noChangeAspect="1"/>
          </p:cNvPicPr>
          <p:nvPr>
            <p:ph type="pic" idx="1"/>
          </p:nvPr>
        </p:nvPicPr>
        <p:blipFill>
          <a:blip r:embed="rId2"/>
          <a:srcRect l="12667" r="12667"/>
          <a:stretch>
            <a:fillRect/>
          </a:stretch>
        </p:blipFill>
        <p:spPr/>
      </p:pic>
      <p:sp>
        <p:nvSpPr>
          <p:cNvPr id="6" name="Text Placeholder 5">
            <a:extLst>
              <a:ext uri="{FF2B5EF4-FFF2-40B4-BE49-F238E27FC236}">
                <a16:creationId xmlns:a16="http://schemas.microsoft.com/office/drawing/2014/main" id="{87F444BF-1271-FF47-AD9A-6B9077E772DD}"/>
              </a:ext>
            </a:extLst>
          </p:cNvPr>
          <p:cNvSpPr>
            <a:spLocks noGrp="1"/>
          </p:cNvSpPr>
          <p:nvPr>
            <p:ph type="body" sz="half" idx="2"/>
          </p:nvPr>
        </p:nvSpPr>
        <p:spPr/>
        <p:txBody>
          <a:bodyPr>
            <a:normAutofit/>
          </a:bodyPr>
          <a:lstStyle/>
          <a:p>
            <a:r>
              <a:rPr lang="en-PT" sz="2000" dirty="0">
                <a:latin typeface="Times New Roman" panose="02020603050405020304" pitchFamily="18" charset="0"/>
                <a:cs typeface="Times New Roman" panose="02020603050405020304" pitchFamily="18" charset="0"/>
              </a:rPr>
              <a:t>“Why aren’t these [laws about interstate, Reclamation, and intrastate waters] all connected?”</a:t>
            </a:r>
          </a:p>
        </p:txBody>
      </p:sp>
    </p:spTree>
    <p:extLst>
      <p:ext uri="{BB962C8B-B14F-4D97-AF65-F5344CB8AC3E}">
        <p14:creationId xmlns:p14="http://schemas.microsoft.com/office/powerpoint/2010/main" val="47000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AE64-3C8D-ED47-A8C4-3653C96CBE10}"/>
              </a:ext>
            </a:extLst>
          </p:cNvPr>
          <p:cNvSpPr>
            <a:spLocks noGrp="1"/>
          </p:cNvSpPr>
          <p:nvPr>
            <p:ph type="title"/>
          </p:nvPr>
        </p:nvSpPr>
        <p:spPr/>
        <p:txBody>
          <a:bodyPr/>
          <a:lstStyle/>
          <a:p>
            <a:r>
              <a:rPr lang="en-PT" dirty="0">
                <a:latin typeface="Times New Roman" panose="02020603050405020304" pitchFamily="18" charset="0"/>
                <a:cs typeface="Times New Roman" panose="02020603050405020304" pitchFamily="18" charset="0"/>
              </a:rPr>
              <a:t>Query. </a:t>
            </a:r>
          </a:p>
        </p:txBody>
      </p:sp>
      <p:sp>
        <p:nvSpPr>
          <p:cNvPr id="3" name="Content Placeholder 2">
            <a:extLst>
              <a:ext uri="{FF2B5EF4-FFF2-40B4-BE49-F238E27FC236}">
                <a16:creationId xmlns:a16="http://schemas.microsoft.com/office/drawing/2014/main" id="{567F2F75-9C87-D943-AF98-50BCDBBE7679}"/>
              </a:ext>
            </a:extLst>
          </p:cNvPr>
          <p:cNvSpPr>
            <a:spLocks noGrp="1"/>
          </p:cNvSpPr>
          <p:nvPr>
            <p:ph idx="1"/>
          </p:nvPr>
        </p:nvSpPr>
        <p:spPr/>
        <p:txBody>
          <a:bodyPr/>
          <a:lstStyle/>
          <a:p>
            <a:pPr marL="0" indent="0">
              <a:buNone/>
            </a:pPr>
            <a:r>
              <a:rPr lang="en-PT" b="1" dirty="0">
                <a:latin typeface="Times New Roman" panose="02020603050405020304" pitchFamily="18" charset="0"/>
                <a:cs typeface="Times New Roman" panose="02020603050405020304" pitchFamily="18" charset="0"/>
              </a:rPr>
              <a:t>Why has the United States approached the interstate and groundwater-engaged conflict in </a:t>
            </a:r>
            <a:r>
              <a:rPr lang="en-PT" b="1" i="1" dirty="0">
                <a:latin typeface="Times New Roman" panose="02020603050405020304" pitchFamily="18" charset="0"/>
                <a:cs typeface="Times New Roman" panose="02020603050405020304" pitchFamily="18" charset="0"/>
              </a:rPr>
              <a:t>Texas v. New Mexico </a:t>
            </a:r>
            <a:r>
              <a:rPr lang="en-PT" b="1" dirty="0">
                <a:latin typeface="Times New Roman" panose="02020603050405020304" pitchFamily="18" charset="0"/>
                <a:cs typeface="Times New Roman" panose="02020603050405020304" pitchFamily="18" charset="0"/>
              </a:rPr>
              <a:t>so differently than it has in other recent interstate suits?</a:t>
            </a:r>
          </a:p>
        </p:txBody>
      </p:sp>
    </p:spTree>
    <p:extLst>
      <p:ext uri="{BB962C8B-B14F-4D97-AF65-F5344CB8AC3E}">
        <p14:creationId xmlns:p14="http://schemas.microsoft.com/office/powerpoint/2010/main" val="306553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rmAutofit fontScale="90000"/>
          </a:bodyPr>
          <a:lstStyle/>
          <a:p>
            <a:r>
              <a:rPr lang="en-US" dirty="0">
                <a:latin typeface="Times New Roman" panose="02020603050405020304" pitchFamily="18" charset="0"/>
                <a:cs typeface="Times New Roman" panose="02020603050405020304" pitchFamily="18" charset="0"/>
              </a:rPr>
              <a:t>Rio Grande Project</a:t>
            </a:r>
          </a:p>
        </p:txBody>
      </p:sp>
      <p:pic>
        <p:nvPicPr>
          <p:cNvPr id="4" name="Content Placeholder 3" descr="RGprojMap.jpg"/>
          <p:cNvPicPr>
            <a:picLocks noGrp="1" noChangeAspect="1"/>
          </p:cNvPicPr>
          <p:nvPr>
            <p:ph idx="1"/>
          </p:nvPr>
        </p:nvPicPr>
        <p:blipFill>
          <a:blip r:embed="rId2"/>
          <a:srcRect l="-69213" r="-69213"/>
          <a:stretch>
            <a:fillRect/>
          </a:stretch>
        </p:blipFill>
        <p:spPr>
          <a:xfrm>
            <a:off x="457200" y="1212273"/>
            <a:ext cx="8229600" cy="524163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TotalTime>
  <Words>2627</Words>
  <Application>Microsoft Macintosh PowerPoint</Application>
  <PresentationFormat>On-screen Show (4:3)</PresentationFormat>
  <Paragraphs>188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Source Problems in Interstate Waters </vt:lpstr>
      <vt:lpstr>Outline of Presentation </vt:lpstr>
      <vt:lpstr>1. Hydrologic Source Problems</vt:lpstr>
      <vt:lpstr>1. Hydrologic Source Problems</vt:lpstr>
      <vt:lpstr>Texas v. New Mexico</vt:lpstr>
      <vt:lpstr>Texas v. New Mexico, cont. </vt:lpstr>
      <vt:lpstr>Justice Jackson at oral argument, 3/20/24:</vt:lpstr>
      <vt:lpstr>Query. </vt:lpstr>
      <vt:lpstr>Rio Grande Project</vt:lpstr>
      <vt:lpstr>Reclamation across the Republican</vt:lpstr>
      <vt:lpstr>Kansas v. Nebraska II</vt:lpstr>
      <vt:lpstr>Florida v. Georgia: the ACF Basin </vt:lpstr>
      <vt:lpstr>Florida v. Georgia, No. 142 Orig.</vt:lpstr>
      <vt:lpstr>Justice Breyer, Oral Argument, 1/4/2018:</vt:lpstr>
      <vt:lpstr>Which USA are we dealing with?</vt:lpstr>
      <vt:lpstr>The Klamath Kluster</vt:lpstr>
      <vt:lpstr>The Hydrologic Source Problem</vt:lpstr>
      <vt:lpstr>New Hydrological Source Problems</vt:lpstr>
      <vt:lpstr>2. Legal Source Problems</vt:lpstr>
      <vt:lpstr>2. Legal Source Problems (cont.)</vt:lpstr>
      <vt:lpstr>What Source Problems?</vt:lpstr>
      <vt:lpstr>3. The Epistemic Source Problem</vt:lpstr>
      <vt:lpstr>The Harmon Doctrine (pt. 1): Rivers</vt:lpstr>
      <vt:lpstr>The Harmon Doctrine (pt. 2): Groundwater (again)</vt:lpstr>
      <vt:lpstr>Groundwater-Harmon: Why?</vt:lpstr>
      <vt:lpstr>The Epistemic Problems of Tribal Rights and Federal Duties [grossly simplified]</vt:lpstr>
      <vt:lpstr>Arizona, et al., v. Navajo Nation, et al. (2022) </vt:lpstr>
      <vt:lpstr>Majority: J. Kavanaugh</vt:lpstr>
      <vt:lpstr>Dissent: J. Gorsuch. </vt:lpstr>
      <vt:lpstr>Gorsuch, J., cont. </vt:lpstr>
      <vt:lpstr>The Episteme of the Historians’ brief</vt:lpstr>
      <vt:lpstr>The Episteme of the Dine Brief</vt:lpstr>
      <vt:lpstr>The Episteme of the WWU Brief</vt:lpstr>
      <vt:lpstr>Question for the learned audience</vt:lpstr>
      <vt:lpstr>Some concluding suggestions.</vt:lpstr>
      <vt:lpstr>2. Legal Sources.</vt:lpstr>
      <vt:lpstr>3. Epistemic Sources</vt:lpstr>
      <vt:lpstr>A Response to the Problems</vt:lpstr>
      <vt:lpstr>“Thank you for making this day necessary."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Burke Griggs</dc:creator>
  <cp:lastModifiedBy>Burke Griggs</cp:lastModifiedBy>
  <cp:revision>36</cp:revision>
  <dcterms:created xsi:type="dcterms:W3CDTF">2024-03-21T14:16:50Z</dcterms:created>
  <dcterms:modified xsi:type="dcterms:W3CDTF">2024-03-22T13:38:59Z</dcterms:modified>
</cp:coreProperties>
</file>