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88" r:id="rId3"/>
    <p:sldId id="440" r:id="rId4"/>
    <p:sldId id="442" r:id="rId5"/>
    <p:sldId id="441" r:id="rId6"/>
    <p:sldId id="294" r:id="rId7"/>
    <p:sldId id="451" r:id="rId8"/>
    <p:sldId id="452" r:id="rId9"/>
    <p:sldId id="445" r:id="rId10"/>
    <p:sldId id="448" r:id="rId11"/>
    <p:sldId id="459" r:id="rId12"/>
    <p:sldId id="456" r:id="rId13"/>
    <p:sldId id="454" r:id="rId14"/>
    <p:sldId id="460" r:id="rId15"/>
    <p:sldId id="461" r:id="rId16"/>
    <p:sldId id="462" r:id="rId17"/>
    <p:sldId id="463" r:id="rId18"/>
    <p:sldId id="438" r:id="rId19"/>
    <p:sldId id="437" r:id="rId20"/>
    <p:sldId id="458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86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2AACE-AA1B-4844-9F56-0117BB1546F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3004E-F1EA-4627-AEE3-E57AAB632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6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004E-F1EA-4627-AEE3-E57AAB632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8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186" y="4342781"/>
            <a:ext cx="5487600" cy="4115099"/>
          </a:xfrm>
          <a:prstGeom prst="rect">
            <a:avLst/>
          </a:prstGeom>
          <a:noFill/>
          <a:ln>
            <a:noFill/>
          </a:ln>
        </p:spPr>
        <p:txBody>
          <a:bodyPr lIns="88550" tIns="44275" rIns="88550" bIns="4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3885280" y="8685562"/>
            <a:ext cx="2971200" cy="456900"/>
          </a:xfrm>
          <a:prstGeom prst="rect">
            <a:avLst/>
          </a:prstGeom>
          <a:noFill/>
          <a:ln>
            <a:noFill/>
          </a:ln>
        </p:spPr>
        <p:txBody>
          <a:bodyPr lIns="88550" tIns="44275" rIns="88550" bIns="44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21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186" y="4342781"/>
            <a:ext cx="5487600" cy="4115099"/>
          </a:xfrm>
          <a:prstGeom prst="rect">
            <a:avLst/>
          </a:prstGeom>
          <a:noFill/>
          <a:ln>
            <a:noFill/>
          </a:ln>
        </p:spPr>
        <p:txBody>
          <a:bodyPr lIns="88550" tIns="44275" rIns="88550" bIns="4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net effect of increased efficiency, increased GW pumping, and increased DCMI use has increased total consumptive use.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3885280" y="8685562"/>
            <a:ext cx="2971200" cy="456900"/>
          </a:xfrm>
          <a:prstGeom prst="rect">
            <a:avLst/>
          </a:prstGeom>
          <a:noFill/>
          <a:ln>
            <a:noFill/>
          </a:ln>
        </p:spPr>
        <p:txBody>
          <a:bodyPr lIns="88550" tIns="44275" rIns="88550" bIns="44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95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F07-2A1D-4370-B98E-C1A2F84206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5E0C-A5C1-4655-9E47-7FF7DBE45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6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F07-2A1D-4370-B98E-C1A2F84206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5E0C-A5C1-4655-9E47-7FF7DBE45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0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F07-2A1D-4370-B98E-C1A2F84206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5E0C-A5C1-4655-9E47-7FF7DBE45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2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F07-2A1D-4370-B98E-C1A2F84206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5E0C-A5C1-4655-9E47-7FF7DBE45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0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F07-2A1D-4370-B98E-C1A2F84206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5E0C-A5C1-4655-9E47-7FF7DBE45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8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F07-2A1D-4370-B98E-C1A2F84206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5E0C-A5C1-4655-9E47-7FF7DBE45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9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F07-2A1D-4370-B98E-C1A2F84206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5E0C-A5C1-4655-9E47-7FF7DBE45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F07-2A1D-4370-B98E-C1A2F84206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5E0C-A5C1-4655-9E47-7FF7DBE45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F07-2A1D-4370-B98E-C1A2F84206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5E0C-A5C1-4655-9E47-7FF7DBE45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2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F07-2A1D-4370-B98E-C1A2F84206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5E0C-A5C1-4655-9E47-7FF7DBE45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F07-2A1D-4370-B98E-C1A2F84206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5E0C-A5C1-4655-9E47-7FF7DBE45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17F07-2A1D-4370-B98E-C1A2F842062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D5E0C-A5C1-4655-9E47-7FF7DBE45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4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ob@henrysfork.or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91391" y="8658"/>
            <a:ext cx="8305800" cy="233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flows downhill…</a:t>
            </a:r>
          </a:p>
          <a:p>
            <a:r>
              <a:rPr lang="en-US" sz="6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…unless it doesn’t</a:t>
            </a:r>
          </a:p>
          <a:p>
            <a:endParaRPr lang="en-US" sz="4200" b="1" dirty="0">
              <a:solidFill>
                <a:schemeClr val="bg1"/>
              </a:solidFill>
            </a:endParaRPr>
          </a:p>
          <a:p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when physical and paper water are not the same thing?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54" y="4476750"/>
            <a:ext cx="1440745" cy="664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461004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Idaho Law Review Water Law Symposium, March 22,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495550"/>
            <a:ext cx="3680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Rob Van Kirk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Science and Technology Director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Henry’s Fork Foundation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Ashton, Idaho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/>
        </p:nvSpPr>
        <p:spPr>
          <a:xfrm>
            <a:off x="152400" y="57150"/>
            <a:ext cx="8763000" cy="5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" sz="36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Reasons for groundwater </a:t>
            </a:r>
            <a:r>
              <a:rPr lang="en" sz="36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decline</a:t>
            </a:r>
            <a:endParaRPr lang="en" sz="3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 txBox="1"/>
          <p:nvPr/>
        </p:nvSpPr>
        <p:spPr>
          <a:xfrm>
            <a:off x="304800" y="622786"/>
            <a:ext cx="5257800" cy="2341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irrigation efficiency </a:t>
            </a:r>
          </a:p>
          <a:p>
            <a:pPr marL="800088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sprinklers vs. flooding</a:t>
            </a:r>
          </a:p>
          <a:p>
            <a:pPr marL="800088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pipes vs. ditches </a:t>
            </a:r>
          </a:p>
          <a:p>
            <a:pPr>
              <a:buClr>
                <a:schemeClr val="dk1"/>
              </a:buClr>
              <a:buSzPct val="100000"/>
            </a:pPr>
            <a:r>
              <a:rPr lang="en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Increased </a:t>
            </a: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groundwater </a:t>
            </a:r>
            <a:r>
              <a:rPr lang="en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pumping</a:t>
            </a:r>
          </a:p>
          <a:p>
            <a:pPr>
              <a:buSzPct val="25000"/>
            </a:pPr>
            <a:r>
              <a:rPr lang="en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Loss of irrigated agricultural land</a:t>
            </a:r>
          </a:p>
          <a:p>
            <a:pPr marL="800088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irrigation seepage</a:t>
            </a:r>
          </a:p>
          <a:p>
            <a:pPr marL="800088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groundwater </a:t>
            </a:r>
            <a:r>
              <a:rPr lang="en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endParaRPr lang="en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377" descr="DSCN039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754340"/>
            <a:ext cx="3363191" cy="18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78" descr="DSCN0665.JPG"/>
          <p:cNvPicPr preferRelativeResize="0"/>
          <p:nvPr/>
        </p:nvPicPr>
        <p:blipFill rotWithShape="1">
          <a:blip r:embed="rId4">
            <a:alphaModFix/>
          </a:blip>
          <a:srcRect t="17647" r="735"/>
          <a:stretch/>
        </p:blipFill>
        <p:spPr>
          <a:xfrm>
            <a:off x="5257800" y="2800350"/>
            <a:ext cx="3363191" cy="1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76550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628"/>
            <a:ext cx="8229600" cy="5941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 intersection of law, </a:t>
            </a:r>
            <a:r>
              <a:rPr lang="en-US" sz="2800" dirty="0" smtClean="0"/>
              <a:t>physics, and administration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41788" y="819149"/>
            <a:ext cx="80164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Is a surface-water user with an </a:t>
            </a:r>
            <a:r>
              <a:rPr lang="en-US" sz="2000" i="1" dirty="0" smtClean="0"/>
              <a:t>implicit</a:t>
            </a:r>
            <a:r>
              <a:rPr lang="en-US" sz="2000" dirty="0" smtClean="0"/>
              <a:t> right to an upstream user’s return flow </a:t>
            </a:r>
            <a:r>
              <a:rPr lang="en-US" sz="2000" i="1" dirty="0" smtClean="0"/>
              <a:t>explicitly</a:t>
            </a:r>
            <a:r>
              <a:rPr lang="en-US" sz="2000" dirty="0" smtClean="0"/>
              <a:t> entitled to that water if the upstream user becomes more efficient?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Can the surface-water user issue a water call against that user for becoming more efficient?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If not, is the only remedy a call against groundwater users?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</a:t>
            </a:r>
            <a:r>
              <a:rPr lang="en-US" sz="2000" dirty="0" smtClean="0"/>
              <a:t>should happen to water rights on land taken out of agricultural production for development?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We can administer prior appropriation in real time in the surface-water system but can’t in the conjunctive system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975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95250"/>
            <a:ext cx="8229600" cy="5941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water moves uphill…a cross-boundary example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10" t="13853" r="14286" b="5550"/>
          <a:stretch/>
        </p:blipFill>
        <p:spPr>
          <a:xfrm>
            <a:off x="1371600" y="472895"/>
            <a:ext cx="6096000" cy="46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95250"/>
            <a:ext cx="8229600" cy="5941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water moves uphill…a cross-boundary example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10" t="13853" r="14286" b="5550"/>
          <a:stretch/>
        </p:blipFill>
        <p:spPr>
          <a:xfrm>
            <a:off x="1371600" y="472895"/>
            <a:ext cx="6096000" cy="4644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1067017"/>
            <a:ext cx="24384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Jackson Lake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Wyoming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value to Wyoming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Senior storage rights held by Idaho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71525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39" y="457261"/>
            <a:ext cx="7029361" cy="4686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71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if paper and physical water were required to be the same?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63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39" y="457261"/>
            <a:ext cx="7029361" cy="4686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71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if paper and physical water were required to be the same?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3105150"/>
            <a:ext cx="2362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Outflow would be 0</a:t>
            </a:r>
          </a:p>
          <a:p>
            <a:pPr algn="ctr"/>
            <a:r>
              <a:rPr lang="en-US" dirty="0" smtClean="0"/>
              <a:t>Half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628"/>
            <a:ext cx="8229600" cy="5941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 intersection of law, administration and physics: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41788" y="819149"/>
            <a:ext cx="80164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Is a surface-water user with an </a:t>
            </a:r>
            <a:r>
              <a:rPr lang="en-US" sz="2000" i="1" dirty="0" smtClean="0"/>
              <a:t>implicit</a:t>
            </a:r>
            <a:r>
              <a:rPr lang="en-US" sz="2000" dirty="0" smtClean="0"/>
              <a:t> right to an upstream user’s return flow </a:t>
            </a:r>
            <a:r>
              <a:rPr lang="en-US" sz="2000" i="1" dirty="0" smtClean="0"/>
              <a:t>explicitly</a:t>
            </a:r>
            <a:r>
              <a:rPr lang="en-US" sz="2000" dirty="0" smtClean="0"/>
              <a:t> entitled to that water if the upstream user becomes more efficient?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Can the surface-water user issue a water call against that user for becoming more efficient?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If not, is the only remedy a call against groundwater users?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</a:t>
            </a:r>
            <a:r>
              <a:rPr lang="en-US" sz="2000" dirty="0" smtClean="0"/>
              <a:t>should happen to water rights on land taken out of agricultural production for development?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We can administer prior appropriation in real time in the surface-water system but can’t in the conjunctive system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Effect of prior appropriation on </a:t>
            </a:r>
            <a:r>
              <a:rPr lang="en-US" sz="2000" b="1" dirty="0" smtClean="0"/>
              <a:t>streamflow </a:t>
            </a:r>
            <a:r>
              <a:rPr lang="en-US" sz="2000" b="1" dirty="0" smtClean="0"/>
              <a:t>depends on how it is administered.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337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91391" y="8658"/>
            <a:ext cx="8305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Questions and discussion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62712"/>
            <a:ext cx="2971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4762712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Contact: </a:t>
            </a:r>
            <a:r>
              <a:rPr lang="en-US" dirty="0" smtClean="0">
                <a:hlinkClick r:id="rId3"/>
              </a:rPr>
              <a:t>rob@henrysfork.org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52450"/>
            <a:ext cx="8458200" cy="4533900"/>
          </a:xfrm>
        </p:spPr>
        <p:txBody>
          <a:bodyPr>
            <a:noAutofit/>
          </a:bodyPr>
          <a:lstStyle/>
          <a:p>
            <a:r>
              <a:rPr lang="en-US" sz="1500" dirty="0"/>
              <a:t>Baker, J.M., Y. Everett, L. </a:t>
            </a:r>
            <a:r>
              <a:rPr lang="en-US" sz="1500" dirty="0" err="1" smtClean="0"/>
              <a:t>Liegel</a:t>
            </a:r>
            <a:r>
              <a:rPr lang="en-US" sz="1500" dirty="0" smtClean="0"/>
              <a:t>, </a:t>
            </a:r>
            <a:r>
              <a:rPr lang="en-US" sz="1500" dirty="0"/>
              <a:t>and R. Van Kirk. 2014. Patterns of irrigated </a:t>
            </a:r>
            <a:r>
              <a:rPr lang="en-US" sz="1500" dirty="0" smtClean="0"/>
              <a:t>agricultural land </a:t>
            </a:r>
            <a:r>
              <a:rPr lang="en-US" sz="1500" dirty="0"/>
              <a:t>conversion in a western USA watershed: implications for landscape-level water </a:t>
            </a:r>
            <a:r>
              <a:rPr lang="en-US" sz="1500" dirty="0" smtClean="0"/>
              <a:t>management and </a:t>
            </a:r>
            <a:r>
              <a:rPr lang="en-US" sz="1500" dirty="0"/>
              <a:t>land-use planning. </a:t>
            </a:r>
            <a:r>
              <a:rPr lang="en-US" sz="1500" i="1" dirty="0"/>
              <a:t>Society and Natural Resources: An International Journal</a:t>
            </a:r>
            <a:r>
              <a:rPr lang="en-US" sz="1500" dirty="0"/>
              <a:t> 27:1145–1160.</a:t>
            </a:r>
            <a:endParaRPr lang="en-US" sz="1500" dirty="0" smtClean="0"/>
          </a:p>
          <a:p>
            <a:r>
              <a:rPr lang="en-US" sz="1500" dirty="0"/>
              <a:t>Van Kirk, R., B. </a:t>
            </a:r>
            <a:r>
              <a:rPr lang="en-US" sz="1500" dirty="0" err="1"/>
              <a:t>Hoffner</a:t>
            </a:r>
            <a:r>
              <a:rPr lang="en-US" sz="1500" dirty="0"/>
              <a:t>, A. </a:t>
            </a:r>
            <a:r>
              <a:rPr lang="en-US" sz="1500" dirty="0" err="1"/>
              <a:t>Verbeten</a:t>
            </a:r>
            <a:r>
              <a:rPr lang="en-US" sz="1500" dirty="0"/>
              <a:t>, and S. Yates. 2019. New approaches to providing </a:t>
            </a:r>
            <a:r>
              <a:rPr lang="en-US" sz="1500" dirty="0" smtClean="0"/>
              <a:t>instream flow </a:t>
            </a:r>
            <a:r>
              <a:rPr lang="en-US" sz="1500" dirty="0"/>
              <a:t>for fisheries in the American West: Embracing prior appropriation and the marketplace. </a:t>
            </a:r>
            <a:r>
              <a:rPr lang="en-US" sz="1500" dirty="0" smtClean="0"/>
              <a:t>Pp. 515–564 </a:t>
            </a:r>
            <a:r>
              <a:rPr lang="en-US" sz="1500" i="1" dirty="0"/>
              <a:t>in</a:t>
            </a:r>
            <a:r>
              <a:rPr lang="en-US" sz="1500" dirty="0"/>
              <a:t> D.C. </a:t>
            </a:r>
            <a:r>
              <a:rPr lang="en-US" sz="1500" dirty="0" err="1"/>
              <a:t>Dauwalter</a:t>
            </a:r>
            <a:r>
              <a:rPr lang="en-US" sz="1500" dirty="0"/>
              <a:t>, T.W. Birdsong, and G.P. Garrett, editors. Multispecies and </a:t>
            </a:r>
            <a:r>
              <a:rPr lang="en-US" sz="1500" dirty="0" smtClean="0"/>
              <a:t>Watershed Approaches </a:t>
            </a:r>
            <a:r>
              <a:rPr lang="en-US" sz="1500" dirty="0"/>
              <a:t>to Freshwater Fish Conservation. </a:t>
            </a:r>
            <a:r>
              <a:rPr lang="en-US" sz="1500" i="1" dirty="0"/>
              <a:t>American Fisheries Society Symposium</a:t>
            </a:r>
            <a:r>
              <a:rPr lang="en-US" sz="1500" dirty="0"/>
              <a:t> 91, </a:t>
            </a:r>
            <a:r>
              <a:rPr lang="en-US" sz="1500" dirty="0" smtClean="0"/>
              <a:t>Bethesda, MD</a:t>
            </a:r>
            <a:r>
              <a:rPr lang="en-US" sz="1500" dirty="0"/>
              <a:t>. </a:t>
            </a:r>
            <a:endParaRPr lang="en-US" sz="1500" dirty="0" smtClean="0"/>
          </a:p>
          <a:p>
            <a:r>
              <a:rPr lang="en-US" sz="1500" dirty="0" smtClean="0"/>
              <a:t>McLaren</a:t>
            </a:r>
            <a:r>
              <a:rPr lang="en-US" sz="1500" dirty="0"/>
              <a:t>, J.S.*, T.V. Royer, R.W. Van Kirk, and M.L. </a:t>
            </a:r>
            <a:r>
              <a:rPr lang="en-US" sz="1500" dirty="0" err="1"/>
              <a:t>Muradian</a:t>
            </a:r>
            <a:r>
              <a:rPr lang="en-US" sz="1500" dirty="0"/>
              <a:t>. 2019. Management </a:t>
            </a:r>
            <a:r>
              <a:rPr lang="en-US" sz="1500" dirty="0" smtClean="0"/>
              <a:t>and limnology </a:t>
            </a:r>
            <a:r>
              <a:rPr lang="en-US" sz="1500" dirty="0"/>
              <a:t>drive water temperature patterns in a middle Rockies river-reservoir system. </a:t>
            </a:r>
            <a:r>
              <a:rPr lang="en-US" sz="1500" i="1" dirty="0"/>
              <a:t>Journal </a:t>
            </a:r>
            <a:r>
              <a:rPr lang="en-US" sz="1500" i="1" dirty="0" smtClean="0"/>
              <a:t>of the </a:t>
            </a:r>
            <a:r>
              <a:rPr lang="en-US" sz="1500" i="1" dirty="0"/>
              <a:t>American Water </a:t>
            </a:r>
            <a:r>
              <a:rPr lang="en-US" sz="1500" i="1" dirty="0" smtClean="0"/>
              <a:t>Resources </a:t>
            </a:r>
            <a:r>
              <a:rPr lang="en-US" sz="1500" i="1" dirty="0"/>
              <a:t>Association</a:t>
            </a:r>
            <a:r>
              <a:rPr lang="en-US" sz="1500" dirty="0"/>
              <a:t> 55:1323–1334. </a:t>
            </a:r>
            <a:endParaRPr lang="en-US" sz="1500" dirty="0" smtClean="0"/>
          </a:p>
          <a:p>
            <a:r>
              <a:rPr lang="en-US" sz="1500" dirty="0" smtClean="0"/>
              <a:t>Van </a:t>
            </a:r>
            <a:r>
              <a:rPr lang="en-US" sz="1500" dirty="0"/>
              <a:t>Kirk, R.W., B.A. </a:t>
            </a:r>
            <a:r>
              <a:rPr lang="en-US" sz="1500" dirty="0" err="1"/>
              <a:t>Contor</a:t>
            </a:r>
            <a:r>
              <a:rPr lang="en-US" sz="1500" dirty="0"/>
              <a:t>, C.N. </a:t>
            </a:r>
            <a:r>
              <a:rPr lang="en-US" sz="1500" dirty="0" err="1" smtClean="0"/>
              <a:t>Morrisett</a:t>
            </a:r>
            <a:r>
              <a:rPr lang="en-US" sz="1500" dirty="0" smtClean="0"/>
              <a:t>, </a:t>
            </a:r>
            <a:r>
              <a:rPr lang="en-US" sz="1500" dirty="0"/>
              <a:t>S.E. Null, and A.S. </a:t>
            </a:r>
            <a:r>
              <a:rPr lang="en-US" sz="1500" dirty="0" err="1" smtClean="0"/>
              <a:t>Loibman</a:t>
            </a:r>
            <a:r>
              <a:rPr lang="en-US" sz="1500" dirty="0" smtClean="0"/>
              <a:t>. </a:t>
            </a:r>
            <a:r>
              <a:rPr lang="en-US" sz="1500" dirty="0"/>
              <a:t>2020. </a:t>
            </a:r>
            <a:r>
              <a:rPr lang="en-US" sz="1500" dirty="0" smtClean="0"/>
              <a:t>Potential for </a:t>
            </a:r>
            <a:r>
              <a:rPr lang="en-US" sz="1500" dirty="0"/>
              <a:t>managed aquifer recharge to enhance fish habitat in a regulated river. </a:t>
            </a:r>
            <a:r>
              <a:rPr lang="en-US" sz="1500" i="1" dirty="0"/>
              <a:t>MDPI Water</a:t>
            </a:r>
            <a:r>
              <a:rPr lang="en-US" sz="1500" dirty="0"/>
              <a:t> 12:673.</a:t>
            </a:r>
            <a:endParaRPr lang="en-US" sz="1500" dirty="0" smtClean="0"/>
          </a:p>
          <a:p>
            <a:r>
              <a:rPr lang="en-US" sz="1500" dirty="0" smtClean="0"/>
              <a:t>McLaren, </a:t>
            </a:r>
            <a:r>
              <a:rPr lang="en-US" sz="1500" dirty="0"/>
              <a:t>J.S., R.W. Van Kirk, A.J. </a:t>
            </a:r>
            <a:r>
              <a:rPr lang="en-US" sz="1500" dirty="0" err="1" smtClean="0"/>
              <a:t>Mabaka</a:t>
            </a:r>
            <a:r>
              <a:rPr lang="en-US" sz="1500" dirty="0" smtClean="0"/>
              <a:t>, </a:t>
            </a:r>
            <a:r>
              <a:rPr lang="en-US" sz="1500" dirty="0"/>
              <a:t>S. Brothers, and P. </a:t>
            </a:r>
            <a:r>
              <a:rPr lang="en-US" sz="1500" dirty="0" err="1"/>
              <a:t>Budy</a:t>
            </a:r>
            <a:r>
              <a:rPr lang="en-US" sz="1500" dirty="0"/>
              <a:t>. 2023. </a:t>
            </a:r>
            <a:r>
              <a:rPr lang="en-US" sz="1500" dirty="0" smtClean="0"/>
              <a:t>Drawdown, habitat </a:t>
            </a:r>
            <a:r>
              <a:rPr lang="en-US" sz="1500" dirty="0"/>
              <a:t>and Kokanee populations in a Western U.S. Reservoir. </a:t>
            </a:r>
            <a:r>
              <a:rPr lang="en-US" sz="1500" i="1" dirty="0"/>
              <a:t>North American Journal of </a:t>
            </a:r>
            <a:r>
              <a:rPr lang="en-US" sz="1500" i="1" dirty="0" smtClean="0"/>
              <a:t>Fisheries Management</a:t>
            </a:r>
            <a:r>
              <a:rPr lang="en-US" sz="1500" dirty="0" smtClean="0"/>
              <a:t> </a:t>
            </a:r>
            <a:r>
              <a:rPr lang="en-US" sz="1500" dirty="0"/>
              <a:t>43:339–351. </a:t>
            </a:r>
            <a:endParaRPr lang="en-US" sz="1500" dirty="0" smtClean="0"/>
          </a:p>
          <a:p>
            <a:r>
              <a:rPr lang="en-US" sz="1500" dirty="0" err="1" smtClean="0"/>
              <a:t>Morrisett</a:t>
            </a:r>
            <a:r>
              <a:rPr lang="en-US" sz="1500" dirty="0"/>
              <a:t>, C.N</a:t>
            </a:r>
            <a:r>
              <a:rPr lang="en-US" sz="1500" dirty="0" smtClean="0"/>
              <a:t>., </a:t>
            </a:r>
            <a:r>
              <a:rPr lang="en-US" sz="1500" dirty="0"/>
              <a:t>R.W. Van Kirk, L.O. </a:t>
            </a:r>
            <a:r>
              <a:rPr lang="en-US" sz="1500" dirty="0" smtClean="0"/>
              <a:t>Bernier, </a:t>
            </a:r>
            <a:r>
              <a:rPr lang="en-US" sz="1500" dirty="0"/>
              <a:t>A.L. </a:t>
            </a:r>
            <a:r>
              <a:rPr lang="en-US" sz="1500" dirty="0" smtClean="0"/>
              <a:t>Holt, </a:t>
            </a:r>
            <a:r>
              <a:rPr lang="en-US" sz="1500" dirty="0"/>
              <a:t>C.B. </a:t>
            </a:r>
            <a:r>
              <a:rPr lang="en-US" sz="1500" dirty="0" err="1" smtClean="0"/>
              <a:t>Perel</a:t>
            </a:r>
            <a:r>
              <a:rPr lang="en-US" sz="1500" dirty="0" smtClean="0"/>
              <a:t>, </a:t>
            </a:r>
            <a:r>
              <a:rPr lang="en-US" sz="1500" dirty="0"/>
              <a:t>and S.E. Null. </a:t>
            </a:r>
            <a:r>
              <a:rPr lang="en-US" sz="1500" dirty="0" smtClean="0"/>
              <a:t>2023. The </a:t>
            </a:r>
            <a:r>
              <a:rPr lang="en-US" sz="1500" dirty="0"/>
              <a:t>irrigation efficiency trap: rational farm-scale decisions can lead to poor hydrologic outcomes </a:t>
            </a:r>
            <a:r>
              <a:rPr lang="en-US" sz="1500" dirty="0" smtClean="0"/>
              <a:t>at the </a:t>
            </a:r>
            <a:r>
              <a:rPr lang="en-US" sz="1500" dirty="0"/>
              <a:t>basin scale. </a:t>
            </a:r>
            <a:r>
              <a:rPr lang="en-US" sz="1500" i="1" dirty="0" smtClean="0"/>
              <a:t>Frontiers </a:t>
            </a:r>
            <a:r>
              <a:rPr lang="en-US" sz="1500" i="1" dirty="0"/>
              <a:t>in Environmental Science </a:t>
            </a:r>
            <a:r>
              <a:rPr lang="en-US" sz="1500" dirty="0"/>
              <a:t>11:1188139.</a:t>
            </a:r>
            <a:endParaRPr lang="en-US" sz="15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-5715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715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52450"/>
            <a:ext cx="8458200" cy="42291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Perspective from the Snake River headwaters</a:t>
            </a:r>
          </a:p>
          <a:p>
            <a:r>
              <a:rPr lang="en-US" sz="2800" dirty="0" smtClean="0"/>
              <a:t>What is “natural flow”?</a:t>
            </a:r>
            <a:endParaRPr lang="en-US" sz="2800" dirty="0"/>
          </a:p>
          <a:p>
            <a:r>
              <a:rPr lang="en-US" sz="2800" dirty="0" smtClean="0"/>
              <a:t>Groundwater-surface water interactions</a:t>
            </a:r>
          </a:p>
          <a:p>
            <a:r>
              <a:rPr lang="en-US" sz="2800" dirty="0" smtClean="0"/>
              <a:t>Moving water uphill</a:t>
            </a:r>
            <a:endParaRPr lang="en-US" sz="2800" dirty="0" smtClean="0"/>
          </a:p>
          <a:p>
            <a:r>
              <a:rPr lang="en-US" sz="2800" dirty="0" smtClean="0"/>
              <a:t>Intersection of law, physics, and administration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81350"/>
            <a:ext cx="3124200" cy="175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3" b="271"/>
          <a:stretch/>
        </p:blipFill>
        <p:spPr>
          <a:xfrm>
            <a:off x="152400" y="3181350"/>
            <a:ext cx="2590800" cy="1752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3181350"/>
            <a:ext cx="2348345" cy="17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9" r="50000" b="9921"/>
          <a:stretch/>
        </p:blipFill>
        <p:spPr bwMode="auto">
          <a:xfrm>
            <a:off x="10633" y="15611"/>
            <a:ext cx="6700361" cy="509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76078" y="2648365"/>
            <a:ext cx="2112718" cy="937420"/>
            <a:chOff x="5486400" y="3657600"/>
            <a:chExt cx="2521175" cy="1193800"/>
          </a:xfrm>
        </p:grpSpPr>
        <p:sp>
          <p:nvSpPr>
            <p:cNvPr id="2" name="Oval 1"/>
            <p:cNvSpPr/>
            <p:nvPr/>
          </p:nvSpPr>
          <p:spPr>
            <a:xfrm>
              <a:off x="5486400" y="3657600"/>
              <a:ext cx="914400" cy="990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11365" y="3989625"/>
              <a:ext cx="1496210" cy="861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Paper water here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43087" y="1591274"/>
            <a:ext cx="1986007" cy="386686"/>
            <a:chOff x="2583033" y="2311401"/>
            <a:chExt cx="2369967" cy="492443"/>
          </a:xfrm>
        </p:grpSpPr>
        <p:sp>
          <p:nvSpPr>
            <p:cNvPr id="7" name="5-Point Star 6"/>
            <p:cNvSpPr/>
            <p:nvPr/>
          </p:nvSpPr>
          <p:spPr>
            <a:xfrm>
              <a:off x="4648200" y="2362200"/>
              <a:ext cx="304800" cy="3048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83033" y="2311401"/>
              <a:ext cx="22097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Diverted here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7640" y="4543146"/>
            <a:ext cx="2204368" cy="415793"/>
            <a:chOff x="1168400" y="6070600"/>
            <a:chExt cx="2630545" cy="529511"/>
          </a:xfrm>
        </p:grpSpPr>
        <p:sp>
          <p:nvSpPr>
            <p:cNvPr id="3" name="Oval 2"/>
            <p:cNvSpPr/>
            <p:nvPr/>
          </p:nvSpPr>
          <p:spPr>
            <a:xfrm>
              <a:off x="1168400" y="6070600"/>
              <a:ext cx="330200" cy="3683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00200" y="6107668"/>
              <a:ext cx="2198745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Accounted here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95992" y="815324"/>
            <a:ext cx="3352376" cy="536609"/>
            <a:chOff x="1333501" y="1323232"/>
            <a:chExt cx="4000499" cy="683370"/>
          </a:xfrm>
        </p:grpSpPr>
        <p:sp>
          <p:nvSpPr>
            <p:cNvPr id="19" name="TextBox 18"/>
            <p:cNvSpPr txBox="1"/>
            <p:nvPr/>
          </p:nvSpPr>
          <p:spPr>
            <a:xfrm>
              <a:off x="1333501" y="1514159"/>
              <a:ext cx="3657599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hysically delivered from here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648200" y="1323232"/>
              <a:ext cx="685800" cy="3693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10994" y="5133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Another example of moving water uphill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03646" y="1750833"/>
            <a:ext cx="220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/>
              <a:t>World-class fisheries exist in the upper Snake River because of </a:t>
            </a:r>
            <a:r>
              <a:rPr lang="en-US" dirty="0" smtClean="0"/>
              <a:t>divorce </a:t>
            </a:r>
            <a:r>
              <a:rPr lang="en-US" dirty="0"/>
              <a:t>of physical and paper water</a:t>
            </a:r>
            <a:r>
              <a:rPr lang="en-US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World-class fisheries can be degraded by the </a:t>
            </a:r>
            <a:r>
              <a:rPr lang="en-US" dirty="0"/>
              <a:t>same mechanism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9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06" y="0"/>
            <a:ext cx="66562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715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Trout Fisheries in Snake River Headwaters</a:t>
            </a:r>
            <a:endParaRPr lang="en-US" sz="36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33450"/>
            <a:ext cx="8458200" cy="42100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World renowned</a:t>
            </a:r>
          </a:p>
          <a:p>
            <a:r>
              <a:rPr lang="en-US" sz="2400" dirty="0" smtClean="0"/>
              <a:t>Economically important</a:t>
            </a:r>
          </a:p>
          <a:p>
            <a:r>
              <a:rPr lang="en-US" sz="2400" dirty="0" smtClean="0"/>
              <a:t>Sociologically important</a:t>
            </a:r>
          </a:p>
          <a:p>
            <a:r>
              <a:rPr lang="en-US" sz="2400" dirty="0" smtClean="0"/>
              <a:t>Span two states</a:t>
            </a:r>
          </a:p>
          <a:p>
            <a:r>
              <a:rPr lang="en-US" sz="2400" dirty="0" smtClean="0"/>
              <a:t>Highly affected by reservoir storage and delivery: Jackson Lake, Palisades Reservoir, Island Park Reservoir</a:t>
            </a:r>
          </a:p>
          <a:p>
            <a:r>
              <a:rPr lang="en-US" sz="2400" dirty="0" smtClean="0"/>
              <a:t>Higher reservoir draft leads to</a:t>
            </a:r>
          </a:p>
          <a:p>
            <a:pPr lvl="1"/>
            <a:r>
              <a:rPr lang="en-US" sz="2000" dirty="0" smtClean="0"/>
              <a:t>Lower fall/winter outflow during refill</a:t>
            </a:r>
          </a:p>
          <a:p>
            <a:pPr lvl="1"/>
            <a:r>
              <a:rPr lang="en-US" sz="2000" dirty="0" smtClean="0"/>
              <a:t>Higher alteration of natural hydrologic </a:t>
            </a:r>
            <a:r>
              <a:rPr lang="en-US" sz="2000" dirty="0" err="1" smtClean="0"/>
              <a:t>regims</a:t>
            </a:r>
            <a:endParaRPr lang="en-US" sz="2000" dirty="0" smtClean="0"/>
          </a:p>
          <a:p>
            <a:pPr lvl="1"/>
            <a:r>
              <a:rPr lang="en-US" sz="2000" dirty="0" smtClean="0"/>
              <a:t>Poor water quality in and downstream during summer</a:t>
            </a:r>
          </a:p>
          <a:p>
            <a:r>
              <a:rPr lang="en-US" sz="2400" dirty="0" smtClean="0"/>
              <a:t>Overarching conservation goal: keep reservoirs as full as possible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700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06" y="0"/>
            <a:ext cx="6656294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3790950"/>
            <a:ext cx="91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cfs</a:t>
            </a:r>
            <a:r>
              <a:rPr lang="en-US" dirty="0" smtClean="0"/>
              <a:t> (ESA)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4114115"/>
            <a:ext cx="91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 </a:t>
            </a:r>
            <a:r>
              <a:rPr lang="en-US" dirty="0" err="1" smtClean="0"/>
              <a:t>cfs</a:t>
            </a:r>
            <a:r>
              <a:rPr lang="en-US" dirty="0" smtClean="0"/>
              <a:t> (policy)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52700" y="1809750"/>
            <a:ext cx="18669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5,600 </a:t>
            </a:r>
            <a:r>
              <a:rPr lang="en-US" dirty="0" err="1" smtClean="0"/>
              <a:t>cfs</a:t>
            </a:r>
            <a:r>
              <a:rPr lang="en-US" dirty="0" smtClean="0"/>
              <a:t> winter 3,900 </a:t>
            </a:r>
            <a:r>
              <a:rPr lang="en-US" dirty="0" err="1" smtClean="0"/>
              <a:t>cfs</a:t>
            </a:r>
            <a:r>
              <a:rPr lang="en-US" dirty="0" smtClean="0"/>
              <a:t> summer (legal settlement)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1797952"/>
            <a:ext cx="18669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427,000 ac-</a:t>
            </a:r>
            <a:r>
              <a:rPr lang="en-US" dirty="0" err="1" smtClean="0"/>
              <a:t>ft</a:t>
            </a:r>
            <a:r>
              <a:rPr lang="en-US" dirty="0"/>
              <a:t> </a:t>
            </a:r>
            <a:r>
              <a:rPr lang="en-US" dirty="0" smtClean="0"/>
              <a:t>spring/summer</a:t>
            </a:r>
          </a:p>
          <a:p>
            <a:r>
              <a:rPr lang="en-US" dirty="0" smtClean="0"/>
              <a:t>(ESA)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838700" y="3638550"/>
            <a:ext cx="36195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93906" y="3790951"/>
            <a:ext cx="373294" cy="45719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347644" y="2618542"/>
            <a:ext cx="266700" cy="17027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607553" y="1581151"/>
            <a:ext cx="186647" cy="41773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0" y="13335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That goal is affected by streamflow obligations 100s of miles downstream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628"/>
            <a:ext cx="8229600" cy="5941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44767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Hydrologic definition: “</a:t>
            </a:r>
            <a:r>
              <a:rPr lang="en-US" sz="2800" i="1" dirty="0" smtClean="0"/>
              <a:t>flow that would be in the river in absence of storage, delivery, and withdrawal”</a:t>
            </a:r>
          </a:p>
        </p:txBody>
      </p:sp>
    </p:spTree>
    <p:extLst>
      <p:ext uri="{BB962C8B-B14F-4D97-AF65-F5344CB8AC3E}">
        <p14:creationId xmlns:p14="http://schemas.microsoft.com/office/powerpoint/2010/main" val="41347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628"/>
            <a:ext cx="8229600" cy="5941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flow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382000" cy="447675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Hydrologic definition: “</a:t>
                </a:r>
                <a:r>
                  <a:rPr lang="en-US" sz="2800" i="1" dirty="0" smtClean="0"/>
                  <a:t>flow that would be in the river in absence of storage, delivery, and withdrawal”</a:t>
                </a:r>
              </a:p>
              <a:p>
                <a:r>
                  <a:rPr lang="en-US" sz="2800" dirty="0" smtClean="0"/>
                  <a:t>River reach gain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𝑔𝑎𝑖𝑛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𝑖𝑛𝑓𝑙𝑜𝑤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𝑜𝑢𝑡𝑓𝑙𝑜𝑤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𝑑𝑖𝑣𝑒𝑟𝑠𝑖𝑜𝑛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𝑠𝑡𝑜𝑟𝑎𝑔𝑒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Upper Snake River administrative definition: “</a:t>
                </a:r>
                <a:r>
                  <a:rPr lang="en-US" sz="2800" i="1" dirty="0" smtClean="0"/>
                  <a:t>sum of upstream reach gains</a:t>
                </a:r>
                <a:r>
                  <a:rPr lang="en-US" sz="2800" dirty="0" smtClean="0"/>
                  <a:t>”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382000" cy="4476750"/>
              </a:xfrm>
              <a:blipFill>
                <a:blip r:embed="rId2"/>
                <a:stretch>
                  <a:fillRect l="-1309" t="-1362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0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628"/>
            <a:ext cx="8229600" cy="5941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flow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382000" cy="44767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Hydrologic definition: “</a:t>
                </a:r>
                <a:r>
                  <a:rPr lang="en-US" sz="2800" i="1" dirty="0" smtClean="0"/>
                  <a:t>flow that would be in the river in absence of storage, delivery, and withdrawal”</a:t>
                </a:r>
              </a:p>
              <a:p>
                <a:r>
                  <a:rPr lang="en-US" sz="2800" dirty="0" smtClean="0"/>
                  <a:t>River reach gain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𝑔𝑎𝑖𝑛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𝑖𝑛𝑓𝑙𝑜𝑤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𝑜𝑢𝑡𝑓𝑙𝑜𝑤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𝑑𝑖𝑣𝑒𝑟𝑠𝑖𝑜𝑛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𝑠𝑡𝑜𝑟𝑎𝑔𝑒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Upper Snake River administrative definition: “</a:t>
                </a:r>
                <a:r>
                  <a:rPr lang="en-US" sz="2800" i="1" dirty="0" smtClean="0"/>
                  <a:t>sum of upstream reach gains</a:t>
                </a:r>
                <a:r>
                  <a:rPr lang="en-US" sz="2800" dirty="0" smtClean="0"/>
                  <a:t>”</a:t>
                </a:r>
                <a:endParaRPr lang="en-US" sz="2800" i="1" dirty="0"/>
              </a:p>
              <a:p>
                <a:r>
                  <a:rPr lang="en-US" sz="2800" dirty="0" smtClean="0"/>
                  <a:t>Difference: </a:t>
                </a:r>
                <a:r>
                  <a:rPr lang="en-US" sz="2800" i="1" dirty="0" smtClean="0"/>
                  <a:t>return flow </a:t>
                </a:r>
                <a:r>
                  <a:rPr lang="en-US" sz="2800" dirty="0" smtClean="0"/>
                  <a:t>from non-consumed withdrawal is natural flow by second definition but not first</a:t>
                </a:r>
              </a:p>
              <a:p>
                <a:r>
                  <a:rPr lang="en-US" sz="2800" dirty="0" smtClean="0"/>
                  <a:t>Reach </a:t>
                </a:r>
                <a:r>
                  <a:rPr lang="en-US" sz="2800" i="1" dirty="0" smtClean="0"/>
                  <a:t>loss</a:t>
                </a:r>
                <a:r>
                  <a:rPr lang="en-US" sz="2800" dirty="0" smtClean="0"/>
                  <a:t> is also “natural”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382000" cy="4476750"/>
              </a:xfrm>
              <a:blipFill>
                <a:blip r:embed="rId2"/>
                <a:stretch>
                  <a:fillRect l="-1309" t="-2316" r="-218" b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0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228600" y="114300"/>
            <a:ext cx="8610600" cy="71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Irrigation seepage has been a major component of hydrologic regimes since late 1800s, providing:</a:t>
            </a:r>
            <a:endParaRPr lang="en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2209800" y="1047750"/>
            <a:ext cx="4558800" cy="2006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ctr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water quality</a:t>
            </a:r>
          </a:p>
          <a:p>
            <a:pPr indent="12700" algn="ctr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Floodplain/wetland/riparian habitat</a:t>
            </a:r>
          </a:p>
          <a:p>
            <a:pPr indent="12700" algn="ctr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Fisheries</a:t>
            </a:r>
          </a:p>
          <a:p>
            <a:pPr indent="12700" algn="ctr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Flood control</a:t>
            </a:r>
          </a:p>
          <a:p>
            <a:pPr indent="12700" algn="ctr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 without surface reservoirs</a:t>
            </a:r>
            <a:endParaRPr lang="en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2700" algn="ctr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GW for municipal/domestic use</a:t>
            </a:r>
          </a:p>
          <a:p>
            <a:pPr indent="12700" algn="ctr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for downstream users</a:t>
            </a:r>
          </a:p>
        </p:txBody>
      </p:sp>
      <p:pic>
        <p:nvPicPr>
          <p:cNvPr id="352" name="Shape 352" descr="stanth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009650"/>
            <a:ext cx="1676400" cy="20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81" y="1594271"/>
            <a:ext cx="2128929" cy="284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26106"/>
            <a:ext cx="3170200" cy="1783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1" y="3091950"/>
            <a:ext cx="2735400" cy="20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1057</Words>
  <Application>Microsoft Office PowerPoint</Application>
  <PresentationFormat>On-screen Show (16:9)</PresentationFormat>
  <Paragraphs>105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Office Theme</vt:lpstr>
      <vt:lpstr>PowerPoint Presentation</vt:lpstr>
      <vt:lpstr>Outline</vt:lpstr>
      <vt:lpstr>PowerPoint Presentation</vt:lpstr>
      <vt:lpstr>Trout Fisheries in Snake River Headwaters</vt:lpstr>
      <vt:lpstr>PowerPoint Presentation</vt:lpstr>
      <vt:lpstr>Natural flow</vt:lpstr>
      <vt:lpstr>Natural flow</vt:lpstr>
      <vt:lpstr>Natural flow</vt:lpstr>
      <vt:lpstr>PowerPoint Presentation</vt:lpstr>
      <vt:lpstr>PowerPoint Presentation</vt:lpstr>
      <vt:lpstr>At intersection of law, physics, and administration:</vt:lpstr>
      <vt:lpstr>How water moves uphill…a cross-boundary example</vt:lpstr>
      <vt:lpstr>How water moves uphill…a cross-boundary example</vt:lpstr>
      <vt:lpstr>PowerPoint Presentation</vt:lpstr>
      <vt:lpstr>PowerPoint Presentation</vt:lpstr>
      <vt:lpstr>PowerPoint Presentation</vt:lpstr>
      <vt:lpstr>At intersection of law, administration and physics: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Rob</cp:lastModifiedBy>
  <cp:revision>188</cp:revision>
  <dcterms:created xsi:type="dcterms:W3CDTF">2017-06-13T18:47:54Z</dcterms:created>
  <dcterms:modified xsi:type="dcterms:W3CDTF">2024-03-14T20:58:37Z</dcterms:modified>
</cp:coreProperties>
</file>