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92" r:id="rId1"/>
  </p:sldMasterIdLst>
  <p:notesMasterIdLst>
    <p:notesMasterId r:id="rId33"/>
  </p:notesMasterIdLst>
  <p:handoutMasterIdLst>
    <p:handoutMasterId r:id="rId34"/>
  </p:handoutMasterIdLst>
  <p:sldIdLst>
    <p:sldId id="256" r:id="rId2"/>
    <p:sldId id="282" r:id="rId3"/>
    <p:sldId id="257" r:id="rId4"/>
    <p:sldId id="258" r:id="rId5"/>
    <p:sldId id="295" r:id="rId6"/>
    <p:sldId id="276" r:id="rId7"/>
    <p:sldId id="259" r:id="rId8"/>
    <p:sldId id="261" r:id="rId9"/>
    <p:sldId id="284" r:id="rId10"/>
    <p:sldId id="285" r:id="rId11"/>
    <p:sldId id="262" r:id="rId12"/>
    <p:sldId id="263" r:id="rId13"/>
    <p:sldId id="265" r:id="rId14"/>
    <p:sldId id="266" r:id="rId15"/>
    <p:sldId id="277" r:id="rId16"/>
    <p:sldId id="278" r:id="rId17"/>
    <p:sldId id="279" r:id="rId18"/>
    <p:sldId id="289" r:id="rId19"/>
    <p:sldId id="267" r:id="rId20"/>
    <p:sldId id="271" r:id="rId21"/>
    <p:sldId id="272" r:id="rId22"/>
    <p:sldId id="274" r:id="rId23"/>
    <p:sldId id="280" r:id="rId24"/>
    <p:sldId id="301" r:id="rId25"/>
    <p:sldId id="297" r:id="rId26"/>
    <p:sldId id="302" r:id="rId27"/>
    <p:sldId id="304" r:id="rId28"/>
    <p:sldId id="305" r:id="rId29"/>
    <p:sldId id="296" r:id="rId30"/>
    <p:sldId id="303" r:id="rId31"/>
    <p:sldId id="275" r:id="rId3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8"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8"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8"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8"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8" charset="-128"/>
        <a:cs typeface="+mn-cs"/>
      </a:defRPr>
    </a:lvl5pPr>
    <a:lvl6pPr marL="2286000" algn="l" defTabSz="914400" rtl="0" eaLnBrk="1" latinLnBrk="0" hangingPunct="1">
      <a:defRPr sz="2400" kern="1200">
        <a:solidFill>
          <a:schemeClr val="tx1"/>
        </a:solidFill>
        <a:latin typeface="Arial" charset="0"/>
        <a:ea typeface="ＭＳ Ｐゴシック" pitchFamily="8" charset="-128"/>
        <a:cs typeface="+mn-cs"/>
      </a:defRPr>
    </a:lvl6pPr>
    <a:lvl7pPr marL="2743200" algn="l" defTabSz="914400" rtl="0" eaLnBrk="1" latinLnBrk="0" hangingPunct="1">
      <a:defRPr sz="2400" kern="1200">
        <a:solidFill>
          <a:schemeClr val="tx1"/>
        </a:solidFill>
        <a:latin typeface="Arial" charset="0"/>
        <a:ea typeface="ＭＳ Ｐゴシック" pitchFamily="8" charset="-128"/>
        <a:cs typeface="+mn-cs"/>
      </a:defRPr>
    </a:lvl7pPr>
    <a:lvl8pPr marL="3200400" algn="l" defTabSz="914400" rtl="0" eaLnBrk="1" latinLnBrk="0" hangingPunct="1">
      <a:defRPr sz="2400" kern="1200">
        <a:solidFill>
          <a:schemeClr val="tx1"/>
        </a:solidFill>
        <a:latin typeface="Arial" charset="0"/>
        <a:ea typeface="ＭＳ Ｐゴシック" pitchFamily="8" charset="-128"/>
        <a:cs typeface="+mn-cs"/>
      </a:defRPr>
    </a:lvl8pPr>
    <a:lvl9pPr marL="3657600" algn="l" defTabSz="914400" rtl="0" eaLnBrk="1" latinLnBrk="0" hangingPunct="1">
      <a:defRPr sz="2400" kern="1200">
        <a:solidFill>
          <a:schemeClr val="tx1"/>
        </a:solidFill>
        <a:latin typeface="Arial" charset="0"/>
        <a:ea typeface="ＭＳ Ｐゴシック" pitchFamily="8"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71" autoAdjust="0"/>
    <p:restoredTop sz="94664" autoAdjust="0"/>
  </p:normalViewPr>
  <p:slideViewPr>
    <p:cSldViewPr>
      <p:cViewPr varScale="1">
        <p:scale>
          <a:sx n="125" d="100"/>
          <a:sy n="125" d="100"/>
        </p:scale>
        <p:origin x="123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14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614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614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CE31EEA-F9EA-4BA8-8F64-4C2F4C12418B}" type="slidenum">
              <a:rPr lang="en-US"/>
              <a:pPr/>
              <a:t>‹#›</a:t>
            </a:fld>
            <a:endParaRPr lang="en-US"/>
          </a:p>
        </p:txBody>
      </p:sp>
    </p:spTree>
    <p:extLst>
      <p:ext uri="{BB962C8B-B14F-4D97-AF65-F5344CB8AC3E}">
        <p14:creationId xmlns:p14="http://schemas.microsoft.com/office/powerpoint/2010/main" val="6988226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75356D-C8D0-4596-8112-D5E501F5A05C}" type="datetimeFigureOut">
              <a:rPr lang="en-US" smtClean="0"/>
              <a:pPr/>
              <a:t>10/12/2017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6CE5D5-1A56-4140-9345-EC3F147E05F7}" type="slidenum">
              <a:rPr lang="en-US" smtClean="0"/>
              <a:pPr/>
              <a:t>‹#›</a:t>
            </a:fld>
            <a:endParaRPr lang="en-US"/>
          </a:p>
        </p:txBody>
      </p:sp>
    </p:spTree>
    <p:extLst>
      <p:ext uri="{BB962C8B-B14F-4D97-AF65-F5344CB8AC3E}">
        <p14:creationId xmlns:p14="http://schemas.microsoft.com/office/powerpoint/2010/main" val="2916864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Joke here</a:t>
            </a:r>
            <a:endParaRPr lang="en-US" dirty="0"/>
          </a:p>
        </p:txBody>
      </p:sp>
      <p:sp>
        <p:nvSpPr>
          <p:cNvPr id="4" name="Slide Number Placeholder 3"/>
          <p:cNvSpPr>
            <a:spLocks noGrp="1"/>
          </p:cNvSpPr>
          <p:nvPr>
            <p:ph type="sldNum" sz="quarter" idx="10"/>
          </p:nvPr>
        </p:nvSpPr>
        <p:spPr/>
        <p:txBody>
          <a:bodyPr/>
          <a:lstStyle/>
          <a:p>
            <a:fld id="{966CE5D5-1A56-4140-9345-EC3F147E05F7}" type="slidenum">
              <a:rPr lang="en-US" smtClean="0"/>
              <a:pPr/>
              <a:t>10</a:t>
            </a:fld>
            <a:endParaRPr lang="en-US"/>
          </a:p>
        </p:txBody>
      </p:sp>
    </p:spTree>
    <p:extLst>
      <p:ext uri="{BB962C8B-B14F-4D97-AF65-F5344CB8AC3E}">
        <p14:creationId xmlns:p14="http://schemas.microsoft.com/office/powerpoint/2010/main" val="27117462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Wendy breaks in and shows screen shots of the PAR and</a:t>
            </a:r>
            <a:r>
              <a:rPr lang="en-US" baseline="0" dirty="0" smtClean="0"/>
              <a:t> walks through accurate completion</a:t>
            </a:r>
            <a:endParaRPr lang="en-US" dirty="0"/>
          </a:p>
        </p:txBody>
      </p:sp>
      <p:sp>
        <p:nvSpPr>
          <p:cNvPr id="4" name="Slide Number Placeholder 3"/>
          <p:cNvSpPr>
            <a:spLocks noGrp="1"/>
          </p:cNvSpPr>
          <p:nvPr>
            <p:ph type="sldNum" sz="quarter" idx="10"/>
          </p:nvPr>
        </p:nvSpPr>
        <p:spPr/>
        <p:txBody>
          <a:bodyPr/>
          <a:lstStyle/>
          <a:p>
            <a:fld id="{966CE5D5-1A56-4140-9345-EC3F147E05F7}" type="slidenum">
              <a:rPr lang="en-US" smtClean="0"/>
              <a:pPr/>
              <a:t>16</a:t>
            </a:fld>
            <a:endParaRPr lang="en-US"/>
          </a:p>
        </p:txBody>
      </p:sp>
    </p:spTree>
    <p:extLst>
      <p:ext uri="{BB962C8B-B14F-4D97-AF65-F5344CB8AC3E}">
        <p14:creationId xmlns:p14="http://schemas.microsoft.com/office/powerpoint/2010/main" val="20348687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6CE5D5-1A56-4140-9345-EC3F147E05F7}" type="slidenum">
              <a:rPr lang="en-US" smtClean="0"/>
              <a:pPr/>
              <a:t>22</a:t>
            </a:fld>
            <a:endParaRPr lang="en-US"/>
          </a:p>
        </p:txBody>
      </p:sp>
    </p:spTree>
    <p:extLst>
      <p:ext uri="{BB962C8B-B14F-4D97-AF65-F5344CB8AC3E}">
        <p14:creationId xmlns:p14="http://schemas.microsoft.com/office/powerpoint/2010/main" val="2036917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6CE5D5-1A56-4140-9345-EC3F147E05F7}" type="slidenum">
              <a:rPr lang="en-US" smtClean="0"/>
              <a:pPr/>
              <a:t>25</a:t>
            </a:fld>
            <a:endParaRPr lang="en-US"/>
          </a:p>
        </p:txBody>
      </p:sp>
    </p:spTree>
    <p:extLst>
      <p:ext uri="{BB962C8B-B14F-4D97-AF65-F5344CB8AC3E}">
        <p14:creationId xmlns:p14="http://schemas.microsoft.com/office/powerpoint/2010/main" val="3049835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6CE5D5-1A56-4140-9345-EC3F147E05F7}" type="slidenum">
              <a:rPr lang="en-US" smtClean="0"/>
              <a:pPr/>
              <a:t>26</a:t>
            </a:fld>
            <a:endParaRPr lang="en-US"/>
          </a:p>
        </p:txBody>
      </p:sp>
    </p:spTree>
    <p:extLst>
      <p:ext uri="{BB962C8B-B14F-4D97-AF65-F5344CB8AC3E}">
        <p14:creationId xmlns:p14="http://schemas.microsoft.com/office/powerpoint/2010/main" val="24616344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6CE5D5-1A56-4140-9345-EC3F147E05F7}" type="slidenum">
              <a:rPr lang="en-US" smtClean="0"/>
              <a:pPr/>
              <a:t>27</a:t>
            </a:fld>
            <a:endParaRPr lang="en-US"/>
          </a:p>
        </p:txBody>
      </p:sp>
    </p:spTree>
    <p:extLst>
      <p:ext uri="{BB962C8B-B14F-4D97-AF65-F5344CB8AC3E}">
        <p14:creationId xmlns:p14="http://schemas.microsoft.com/office/powerpoint/2010/main" val="6824307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6CE5D5-1A56-4140-9345-EC3F147E05F7}" type="slidenum">
              <a:rPr lang="en-US" smtClean="0"/>
              <a:pPr/>
              <a:t>28</a:t>
            </a:fld>
            <a:endParaRPr lang="en-US"/>
          </a:p>
        </p:txBody>
      </p:sp>
    </p:spTree>
    <p:extLst>
      <p:ext uri="{BB962C8B-B14F-4D97-AF65-F5344CB8AC3E}">
        <p14:creationId xmlns:p14="http://schemas.microsoft.com/office/powerpoint/2010/main" val="40883763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6CE5D5-1A56-4140-9345-EC3F147E05F7}" type="slidenum">
              <a:rPr lang="en-US" smtClean="0"/>
              <a:pPr/>
              <a:t>29</a:t>
            </a:fld>
            <a:endParaRPr lang="en-US"/>
          </a:p>
        </p:txBody>
      </p:sp>
    </p:spTree>
    <p:extLst>
      <p:ext uri="{BB962C8B-B14F-4D97-AF65-F5344CB8AC3E}">
        <p14:creationId xmlns:p14="http://schemas.microsoft.com/office/powerpoint/2010/main" val="3306936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FBB042B2-50B9-4AFD-AACA-0590BEF5C8A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B2530F-D540-40C0-AEE1-C5427629519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75D2B74F-6542-43A3-8B85-B447872960A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412B65B-3684-46F3-88B6-B8FAEF0E1568}"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A08B195-F5FE-4406-A3B7-60A8EFE726ED}"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endParaRPr lang="en-US"/>
          </a:p>
        </p:txBody>
      </p:sp>
      <p:sp>
        <p:nvSpPr>
          <p:cNvPr id="10" name="Slide Number Placeholder 9"/>
          <p:cNvSpPr>
            <a:spLocks noGrp="1"/>
          </p:cNvSpPr>
          <p:nvPr>
            <p:ph type="sldNum" sz="quarter" idx="16"/>
          </p:nvPr>
        </p:nvSpPr>
        <p:spPr/>
        <p:txBody>
          <a:bodyPr rtlCol="0"/>
          <a:lstStyle/>
          <a:p>
            <a:fld id="{304CF744-D042-45A0-8BE5-DAF7CE1084A8}"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endParaRPr lang="en-US"/>
          </a:p>
        </p:txBody>
      </p:sp>
      <p:sp>
        <p:nvSpPr>
          <p:cNvPr id="12" name="Slide Number Placeholder 11"/>
          <p:cNvSpPr>
            <a:spLocks noGrp="1"/>
          </p:cNvSpPr>
          <p:nvPr>
            <p:ph type="sldNum" sz="quarter" idx="16"/>
          </p:nvPr>
        </p:nvSpPr>
        <p:spPr/>
        <p:txBody>
          <a:bodyPr rtlCol="0"/>
          <a:lstStyle/>
          <a:p>
            <a:fld id="{AEF0E9ED-AAC7-4052-915E-E99ADD396D67}"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7E94FC6E-B556-42BC-81F2-8C48892DD87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395A9D39-0F33-4684-BF13-26FD43A23D7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E33082D5-118D-4DDF-9ABB-D7CE3F49AA64}"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605C4E4C-7D93-4071-873C-CD33DF82BD85}"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FA0695E-AE66-4724-B530-DDA3F271ABC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38200" y="1905000"/>
            <a:ext cx="7772400" cy="1143000"/>
          </a:xfrm>
        </p:spPr>
        <p:txBody>
          <a:bodyPr>
            <a:normAutofit fontScale="90000"/>
          </a:bodyPr>
          <a:lstStyle/>
          <a:p>
            <a:pPr algn="ctr"/>
            <a:r>
              <a:rPr lang="en-US" sz="4800" dirty="0" smtClean="0"/>
              <a:t>Effort Reporting and </a:t>
            </a:r>
            <a:br>
              <a:rPr lang="en-US" sz="4800" dirty="0" smtClean="0"/>
            </a:br>
            <a:r>
              <a:rPr lang="en-US" sz="4800" dirty="0" smtClean="0"/>
              <a:t>Cost Share</a:t>
            </a:r>
            <a:endParaRPr lang="en-US" sz="4800" dirty="0"/>
          </a:p>
        </p:txBody>
      </p:sp>
      <p:sp>
        <p:nvSpPr>
          <p:cNvPr id="2051" name="Rectangle 3"/>
          <p:cNvSpPr>
            <a:spLocks noGrp="1" noChangeArrowheads="1"/>
          </p:cNvSpPr>
          <p:nvPr>
            <p:ph type="subTitle" idx="1"/>
          </p:nvPr>
        </p:nvSpPr>
        <p:spPr/>
        <p:txBody>
          <a:bodyPr>
            <a:normAutofit fontScale="77500" lnSpcReduction="20000"/>
          </a:bodyPr>
          <a:lstStyle/>
          <a:p>
            <a:r>
              <a:rPr lang="en-US" dirty="0" smtClean="0"/>
              <a:t>Wendy Kerr</a:t>
            </a:r>
          </a:p>
          <a:p>
            <a:r>
              <a:rPr lang="en-US" dirty="0" smtClean="0"/>
              <a:t>Office of Sponsored Programs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it necessary?	</a:t>
            </a:r>
            <a:endParaRPr lang="en-US" dirty="0"/>
          </a:p>
        </p:txBody>
      </p:sp>
      <p:sp>
        <p:nvSpPr>
          <p:cNvPr id="3" name="Content Placeholder 2"/>
          <p:cNvSpPr>
            <a:spLocks noGrp="1"/>
          </p:cNvSpPr>
          <p:nvPr>
            <p:ph sz="quarter" idx="1"/>
          </p:nvPr>
        </p:nvSpPr>
        <p:spPr>
          <a:xfrm>
            <a:off x="381000" y="1600200"/>
            <a:ext cx="8610600" cy="5105400"/>
          </a:xfrm>
        </p:spPr>
        <p:txBody>
          <a:bodyPr>
            <a:normAutofit fontScale="32500" lnSpcReduction="20000"/>
          </a:bodyPr>
          <a:lstStyle/>
          <a:p>
            <a:pPr lvl="1"/>
            <a:r>
              <a:rPr lang="en-US" sz="7400" dirty="0"/>
              <a:t>(vii) Support the distribution of the employee's salary or wages among specific activities or cost objectives if the employee works on more than one Federal award; a Federal award and non-Federal award; an indirect cost activity and a direct cost activity; two or more indirect activities which are allocated using different allocation bases; or an unallowable activity and a direct or indirect cost activity. </a:t>
            </a:r>
          </a:p>
          <a:p>
            <a:pPr marL="365760" lvl="1" indent="0">
              <a:buNone/>
            </a:pPr>
            <a:endParaRPr lang="en-US" sz="7400" dirty="0" smtClean="0"/>
          </a:p>
          <a:p>
            <a:r>
              <a:rPr lang="en-US" sz="7400" b="1" dirty="0" smtClean="0"/>
              <a:t>UI’s Policy not yet updated for UG changes so we are still following A-21 guidance.  We are moving toward project based reporting, but until we have that reporting in place, and change our APM, we have to follow the APM as it is the official UI policy.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p:txBody>
          <a:bodyPr>
            <a:noAutofit/>
          </a:bodyPr>
          <a:lstStyle/>
          <a:p>
            <a:pPr algn="ctr"/>
            <a:endParaRPr lang="en-US" sz="4400" dirty="0"/>
          </a:p>
        </p:txBody>
      </p:sp>
      <p:sp>
        <p:nvSpPr>
          <p:cNvPr id="6" name="Title 5"/>
          <p:cNvSpPr>
            <a:spLocks noGrp="1"/>
          </p:cNvSpPr>
          <p:nvPr>
            <p:ph type="title"/>
          </p:nvPr>
        </p:nvSpPr>
        <p:spPr/>
        <p:txBody>
          <a:bodyPr/>
          <a:lstStyle/>
          <a:p>
            <a:r>
              <a:rPr lang="en-US" dirty="0" smtClean="0"/>
              <a:t>Who has to do it?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with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edge">
                                      <p:cBhvr>
                                        <p:cTn id="7"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Who has to do it?</a:t>
            </a:r>
            <a:endParaRPr lang="en-US" dirty="0"/>
          </a:p>
        </p:txBody>
      </p:sp>
      <p:sp>
        <p:nvSpPr>
          <p:cNvPr id="7" name="Content Placeholder 6"/>
          <p:cNvSpPr>
            <a:spLocks noGrp="1"/>
          </p:cNvSpPr>
          <p:nvPr>
            <p:ph sz="quarter" idx="1"/>
          </p:nvPr>
        </p:nvSpPr>
        <p:spPr/>
        <p:txBody>
          <a:bodyPr/>
          <a:lstStyle/>
          <a:p>
            <a:r>
              <a:rPr lang="en-US" sz="3200" dirty="0" smtClean="0"/>
              <a:t>A University employee is required to complete a PAR when:</a:t>
            </a:r>
          </a:p>
          <a:p>
            <a:pPr lvl="1"/>
            <a:r>
              <a:rPr lang="en-US" sz="3200" dirty="0" smtClean="0"/>
              <a:t>Salaries/wages are partially or totally provided by: </a:t>
            </a:r>
          </a:p>
          <a:p>
            <a:pPr lvl="2"/>
            <a:r>
              <a:rPr lang="en-US" sz="3200" dirty="0" smtClean="0"/>
              <a:t>A sponsored program</a:t>
            </a:r>
          </a:p>
          <a:p>
            <a:pPr lvl="2"/>
            <a:r>
              <a:rPr lang="en-US" sz="3200" dirty="0" smtClean="0"/>
              <a:t>Federal funds</a:t>
            </a:r>
          </a:p>
          <a:p>
            <a:pPr lvl="2"/>
            <a:r>
              <a:rPr lang="en-US" sz="3200" dirty="0" smtClean="0"/>
              <a:t>Cost share</a:t>
            </a:r>
          </a:p>
          <a:p>
            <a:pPr lvl="2">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edge">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edge">
                                      <p:cBhvr>
                                        <p:cTn id="12" dur="20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edge">
                                      <p:cBhvr>
                                        <p:cTn id="17" dur="20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edge">
                                      <p:cBhvr>
                                        <p:cTn id="22" dur="20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wedge">
                                      <p:cBhvr>
                                        <p:cTn id="27" dur="20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idx="1"/>
          </p:nvPr>
        </p:nvSpPr>
        <p:spPr/>
        <p:txBody>
          <a:bodyPr>
            <a:normAutofit/>
          </a:bodyPr>
          <a:lstStyle/>
          <a:p>
            <a:pPr algn="ctr"/>
            <a:endParaRPr lang="en-US" sz="4400" dirty="0"/>
          </a:p>
        </p:txBody>
      </p:sp>
      <p:sp>
        <p:nvSpPr>
          <p:cNvPr id="8" name="Title 7"/>
          <p:cNvSpPr>
            <a:spLocks noGrp="1"/>
          </p:cNvSpPr>
          <p:nvPr>
            <p:ph type="title"/>
          </p:nvPr>
        </p:nvSpPr>
        <p:spPr/>
        <p:txBody>
          <a:bodyPr/>
          <a:lstStyle/>
          <a:p>
            <a:r>
              <a:rPr lang="en-US" dirty="0" smtClean="0"/>
              <a:t>How is it done?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withEffect" nodePh="1">
                                  <p:stCondLst>
                                    <p:cond delay="0"/>
                                  </p:stCondLst>
                                  <p:endCondLst>
                                    <p:cond evt="begin" delay="0">
                                      <p:tn val="5"/>
                                    </p:cond>
                                  </p:end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edge">
                                      <p:cBhvr>
                                        <p:cTn id="7" dur="2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How is it done?</a:t>
            </a:r>
            <a:endParaRPr lang="en-US" dirty="0"/>
          </a:p>
        </p:txBody>
      </p:sp>
      <p:sp>
        <p:nvSpPr>
          <p:cNvPr id="9" name="Content Placeholder 8"/>
          <p:cNvSpPr>
            <a:spLocks noGrp="1"/>
          </p:cNvSpPr>
          <p:nvPr>
            <p:ph sz="quarter" idx="1"/>
          </p:nvPr>
        </p:nvSpPr>
        <p:spPr/>
        <p:txBody>
          <a:bodyPr/>
          <a:lstStyle/>
          <a:p>
            <a:r>
              <a:rPr lang="en-US" dirty="0" smtClean="0"/>
              <a:t>OSP</a:t>
            </a:r>
          </a:p>
          <a:p>
            <a:pPr lvl="1"/>
            <a:r>
              <a:rPr lang="en-US" dirty="0" smtClean="0"/>
              <a:t>OSP generates the report from employee’s payroll records</a:t>
            </a:r>
          </a:p>
          <a:p>
            <a:pPr lvl="1"/>
            <a:r>
              <a:rPr lang="en-US" dirty="0" smtClean="0"/>
              <a:t>OSP does not create, calculate, or alter the numbers in any way </a:t>
            </a:r>
          </a:p>
          <a:p>
            <a:pPr lvl="1"/>
            <a:r>
              <a:rPr lang="en-US" dirty="0" smtClean="0"/>
              <a:t>The electronic form is then released to the DGA for initial review and cost share entry</a:t>
            </a:r>
          </a:p>
          <a:p>
            <a:pPr>
              <a:buNone/>
            </a:pPr>
            <a:endParaRPr lang="en-US" dirty="0"/>
          </a:p>
        </p:txBody>
      </p:sp>
      <p:pic>
        <p:nvPicPr>
          <p:cNvPr id="5121" name="Picture 1" descr="C:\Program Files\Microsoft Office\MEDIA\CAGCAT10\j0301252.wmf"/>
          <p:cNvPicPr>
            <a:picLocks noChangeAspect="1" noChangeArrowheads="1"/>
          </p:cNvPicPr>
          <p:nvPr/>
        </p:nvPicPr>
        <p:blipFill>
          <a:blip r:embed="rId2"/>
          <a:srcRect/>
          <a:stretch>
            <a:fillRect/>
          </a:stretch>
        </p:blipFill>
        <p:spPr bwMode="auto">
          <a:xfrm>
            <a:off x="5334000" y="4648200"/>
            <a:ext cx="1829714" cy="156545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edge">
                                      <p:cBhvr>
                                        <p:cTn id="7" dur="2000"/>
                                        <p:tgtEl>
                                          <p:spTgt spid="9">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wedge">
                                      <p:cBhvr>
                                        <p:cTn id="10" dur="2000"/>
                                        <p:tgtEl>
                                          <p:spTgt spid="9">
                                            <p:txEl>
                                              <p:pRg st="1" end="1"/>
                                            </p:txEl>
                                          </p:spTgt>
                                        </p:tgtEl>
                                      </p:cBhvr>
                                    </p:animEffect>
                                  </p:childTnLst>
                                </p:cTn>
                              </p:par>
                              <p:par>
                                <p:cTn id="11" presetID="20" presetClass="entr" presetSubtype="0" fill="hold" nodeType="withEffect">
                                  <p:stCondLst>
                                    <p:cond delay="0"/>
                                  </p:stCondLst>
                                  <p:childTnLst>
                                    <p:set>
                                      <p:cBhvr>
                                        <p:cTn id="12" dur="1" fill="hold">
                                          <p:stCondLst>
                                            <p:cond delay="0"/>
                                          </p:stCondLst>
                                        </p:cTn>
                                        <p:tgtEl>
                                          <p:spTgt spid="9">
                                            <p:txEl>
                                              <p:pRg st="3" end="3"/>
                                            </p:txEl>
                                          </p:spTgt>
                                        </p:tgtEl>
                                        <p:attrNameLst>
                                          <p:attrName>style.visibility</p:attrName>
                                        </p:attrNameLst>
                                      </p:cBhvr>
                                      <p:to>
                                        <p:strVal val="visible"/>
                                      </p:to>
                                    </p:set>
                                    <p:animEffect transition="in" filter="wedge">
                                      <p:cBhvr>
                                        <p:cTn id="13" dur="2000"/>
                                        <p:tgtEl>
                                          <p:spTgt spid="9">
                                            <p:txEl>
                                              <p:pRg st="3" end="3"/>
                                            </p:txEl>
                                          </p:spTgt>
                                        </p:tgtEl>
                                      </p:cBhvr>
                                    </p:animEffect>
                                  </p:childTnLst>
                                </p:cTn>
                              </p:par>
                              <p:par>
                                <p:cTn id="14" presetID="20" presetClass="entr" presetSubtype="0" fill="hold" nodeType="withEffect">
                                  <p:stCondLst>
                                    <p:cond delay="0"/>
                                  </p:stCondLst>
                                  <p:childTnLst>
                                    <p:set>
                                      <p:cBhvr>
                                        <p:cTn id="15" dur="1" fill="hold">
                                          <p:stCondLst>
                                            <p:cond delay="0"/>
                                          </p:stCondLst>
                                        </p:cTn>
                                        <p:tgtEl>
                                          <p:spTgt spid="9">
                                            <p:txEl>
                                              <p:pRg st="2" end="2"/>
                                            </p:txEl>
                                          </p:spTgt>
                                        </p:tgtEl>
                                        <p:attrNameLst>
                                          <p:attrName>style.visibility</p:attrName>
                                        </p:attrNameLst>
                                      </p:cBhvr>
                                      <p:to>
                                        <p:strVal val="visible"/>
                                      </p:to>
                                    </p:set>
                                    <p:animEffect transition="in" filter="wedge">
                                      <p:cBhvr>
                                        <p:cTn id="16" dur="20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quarter" idx="1"/>
          </p:nvPr>
        </p:nvSpPr>
        <p:spPr/>
        <p:txBody>
          <a:bodyPr/>
          <a:lstStyle/>
          <a:p>
            <a:r>
              <a:rPr lang="en-US" dirty="0"/>
              <a:t>DGA’s </a:t>
            </a:r>
            <a:r>
              <a:rPr lang="en-US" dirty="0" smtClean="0"/>
              <a:t>– approximately </a:t>
            </a:r>
            <a:r>
              <a:rPr lang="en-US" dirty="0"/>
              <a:t>2 </a:t>
            </a:r>
            <a:r>
              <a:rPr lang="en-US" dirty="0" smtClean="0"/>
              <a:t>weeks before release</a:t>
            </a:r>
          </a:p>
          <a:p>
            <a:pPr lvl="1"/>
            <a:r>
              <a:rPr lang="en-US" dirty="0" smtClean="0"/>
              <a:t>Add cost share data</a:t>
            </a:r>
          </a:p>
          <a:p>
            <a:pPr lvl="1"/>
            <a:r>
              <a:rPr lang="en-US" dirty="0" smtClean="0"/>
              <a:t>Initial check for errors</a:t>
            </a:r>
          </a:p>
          <a:p>
            <a:pPr lvl="2"/>
            <a:r>
              <a:rPr lang="en-US" dirty="0" smtClean="0"/>
              <a:t>Initiate payroll cost transfer if necessary </a:t>
            </a:r>
          </a:p>
          <a:p>
            <a:pPr lvl="1"/>
            <a:r>
              <a:rPr lang="en-US" dirty="0" smtClean="0"/>
              <a:t>Notify OSP of any terminated employees</a:t>
            </a:r>
            <a:endParaRPr lang="en-US" dirty="0"/>
          </a:p>
        </p:txBody>
      </p:sp>
      <p:sp>
        <p:nvSpPr>
          <p:cNvPr id="9" name="Title 8"/>
          <p:cNvSpPr>
            <a:spLocks noGrp="1"/>
          </p:cNvSpPr>
          <p:nvPr>
            <p:ph type="title"/>
          </p:nvPr>
        </p:nvSpPr>
        <p:spPr>
          <a:xfrm>
            <a:off x="609600" y="228600"/>
            <a:ext cx="8153400" cy="990600"/>
          </a:xfrm>
        </p:spPr>
        <p:txBody>
          <a:bodyPr/>
          <a:lstStyle/>
          <a:p>
            <a:r>
              <a:rPr lang="en-US" dirty="0" smtClean="0"/>
              <a:t>How is it done?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edge">
                                      <p:cBhvr>
                                        <p:cTn id="7" dur="2000"/>
                                        <p:tgtEl>
                                          <p:spTgt spid="8">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wedge">
                                      <p:cBhvr>
                                        <p:cTn id="10" dur="2000"/>
                                        <p:tgtEl>
                                          <p:spTgt spid="8">
                                            <p:txEl>
                                              <p:pRg st="1" end="1"/>
                                            </p:txEl>
                                          </p:spTgt>
                                        </p:tgtEl>
                                      </p:cBhvr>
                                    </p:animEffect>
                                  </p:childTnLst>
                                </p:cTn>
                              </p:par>
                              <p:par>
                                <p:cTn id="11" presetID="20" presetClass="entr" presetSubtype="0" fill="hold"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Effect transition="in" filter="wedge">
                                      <p:cBhvr>
                                        <p:cTn id="13" dur="2000"/>
                                        <p:tgtEl>
                                          <p:spTgt spid="8">
                                            <p:txEl>
                                              <p:pRg st="2" end="2"/>
                                            </p:txEl>
                                          </p:spTgt>
                                        </p:tgtEl>
                                      </p:cBhvr>
                                    </p:animEffect>
                                  </p:childTnLst>
                                </p:cTn>
                              </p:par>
                              <p:par>
                                <p:cTn id="14" presetID="20" presetClass="entr" presetSubtype="0" fill="hold" nodeType="withEffect">
                                  <p:stCondLst>
                                    <p:cond delay="0"/>
                                  </p:stCondLst>
                                  <p:childTnLst>
                                    <p:set>
                                      <p:cBhvr>
                                        <p:cTn id="15" dur="1" fill="hold">
                                          <p:stCondLst>
                                            <p:cond delay="0"/>
                                          </p:stCondLst>
                                        </p:cTn>
                                        <p:tgtEl>
                                          <p:spTgt spid="8">
                                            <p:txEl>
                                              <p:pRg st="3" end="3"/>
                                            </p:txEl>
                                          </p:spTgt>
                                        </p:tgtEl>
                                        <p:attrNameLst>
                                          <p:attrName>style.visibility</p:attrName>
                                        </p:attrNameLst>
                                      </p:cBhvr>
                                      <p:to>
                                        <p:strVal val="visible"/>
                                      </p:to>
                                    </p:set>
                                    <p:animEffect transition="in" filter="wedge">
                                      <p:cBhvr>
                                        <p:cTn id="16" dur="2000"/>
                                        <p:tgtEl>
                                          <p:spTgt spid="8">
                                            <p:txEl>
                                              <p:pRg st="3" end="3"/>
                                            </p:txEl>
                                          </p:spTgt>
                                        </p:tgtEl>
                                      </p:cBhvr>
                                    </p:animEffect>
                                  </p:childTnLst>
                                </p:cTn>
                              </p:par>
                              <p:par>
                                <p:cTn id="17" presetID="20" presetClass="entr" presetSubtype="0" fill="hold" nodeType="with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animEffect transition="in" filter="wedge">
                                      <p:cBhvr>
                                        <p:cTn id="19" dur="20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it done?</a:t>
            </a:r>
            <a:endParaRPr lang="en-US" dirty="0"/>
          </a:p>
        </p:txBody>
      </p:sp>
      <p:sp>
        <p:nvSpPr>
          <p:cNvPr id="3" name="Content Placeholder 2"/>
          <p:cNvSpPr>
            <a:spLocks noGrp="1"/>
          </p:cNvSpPr>
          <p:nvPr>
            <p:ph sz="quarter" idx="1"/>
          </p:nvPr>
        </p:nvSpPr>
        <p:spPr/>
        <p:txBody>
          <a:bodyPr>
            <a:normAutofit/>
          </a:bodyPr>
          <a:lstStyle/>
          <a:p>
            <a:r>
              <a:rPr lang="en-US" sz="3600" dirty="0" smtClean="0"/>
              <a:t>Employee</a:t>
            </a:r>
          </a:p>
          <a:p>
            <a:pPr lvl="1"/>
            <a:r>
              <a:rPr lang="en-US" sz="3600" dirty="0" smtClean="0"/>
              <a:t>Will receive at least three notices when PARs are due</a:t>
            </a:r>
          </a:p>
          <a:p>
            <a:pPr lvl="2"/>
            <a:r>
              <a:rPr lang="en-US" sz="3200" dirty="0" smtClean="0"/>
              <a:t>Must be completed within 30 working days</a:t>
            </a:r>
          </a:p>
          <a:p>
            <a:pPr lvl="2">
              <a:buNone/>
            </a:pPr>
            <a:endParaRPr lang="en-US" dirty="0"/>
          </a:p>
        </p:txBody>
      </p:sp>
      <p:pic>
        <p:nvPicPr>
          <p:cNvPr id="5123" name="Picture 3" descr="C:\Program Files\Microsoft Office\MEDIA\CAGCAT10\j0287005.wmf"/>
          <p:cNvPicPr>
            <a:picLocks noChangeAspect="1" noChangeArrowheads="1"/>
          </p:cNvPicPr>
          <p:nvPr/>
        </p:nvPicPr>
        <p:blipFill>
          <a:blip r:embed="rId3"/>
          <a:srcRect/>
          <a:stretch>
            <a:fillRect/>
          </a:stretch>
        </p:blipFill>
        <p:spPr bwMode="auto">
          <a:xfrm>
            <a:off x="3886200" y="4191000"/>
            <a:ext cx="1358020" cy="233126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edge">
                                      <p:cBhvr>
                                        <p:cTn id="7" dur="2000"/>
                                        <p:tgtEl>
                                          <p:spTgt spid="3">
                                            <p:txEl>
                                              <p:pRg st="1" end="1"/>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edge">
                                      <p:cBhvr>
                                        <p:cTn id="10"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it done?	</a:t>
            </a:r>
            <a:endParaRPr lang="en-US" dirty="0"/>
          </a:p>
        </p:txBody>
      </p:sp>
      <p:sp>
        <p:nvSpPr>
          <p:cNvPr id="3" name="Content Placeholder 2"/>
          <p:cNvSpPr>
            <a:spLocks noGrp="1"/>
          </p:cNvSpPr>
          <p:nvPr>
            <p:ph sz="quarter" idx="1"/>
          </p:nvPr>
        </p:nvSpPr>
        <p:spPr/>
        <p:txBody>
          <a:bodyPr/>
          <a:lstStyle/>
          <a:p>
            <a:r>
              <a:rPr lang="en-US" dirty="0" smtClean="0"/>
              <a:t>Employees</a:t>
            </a:r>
          </a:p>
          <a:p>
            <a:pPr lvl="1"/>
            <a:r>
              <a:rPr lang="en-US" dirty="0" smtClean="0"/>
              <a:t>Log in to </a:t>
            </a:r>
            <a:r>
              <a:rPr lang="en-US" dirty="0" err="1" smtClean="0"/>
              <a:t>VandalWeb</a:t>
            </a:r>
            <a:r>
              <a:rPr lang="en-US" dirty="0" smtClean="0"/>
              <a:t> to access the PAR</a:t>
            </a:r>
          </a:p>
          <a:p>
            <a:pPr lvl="1"/>
            <a:r>
              <a:rPr lang="en-US" dirty="0" smtClean="0"/>
              <a:t>Talk with DGA first if there are problems</a:t>
            </a:r>
          </a:p>
          <a:p>
            <a:pPr lvl="2"/>
            <a:r>
              <a:rPr lang="en-US" dirty="0" smtClean="0"/>
              <a:t>Cost share, effort etc.</a:t>
            </a:r>
          </a:p>
          <a:p>
            <a:pPr lvl="1"/>
            <a:r>
              <a:rPr lang="en-US" dirty="0" smtClean="0"/>
              <a:t>Notes section</a:t>
            </a:r>
          </a:p>
          <a:p>
            <a:pPr lvl="2"/>
            <a:r>
              <a:rPr lang="en-US" dirty="0" smtClean="0"/>
              <a:t>Use for unusual circumstances only.</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it done?</a:t>
            </a:r>
            <a:endParaRPr lang="en-US" dirty="0"/>
          </a:p>
        </p:txBody>
      </p:sp>
      <p:sp>
        <p:nvSpPr>
          <p:cNvPr id="3" name="Content Placeholder 2"/>
          <p:cNvSpPr>
            <a:spLocks noGrp="1"/>
          </p:cNvSpPr>
          <p:nvPr>
            <p:ph sz="quarter" idx="1"/>
          </p:nvPr>
        </p:nvSpPr>
        <p:spPr>
          <a:xfrm>
            <a:off x="612648" y="1600200"/>
            <a:ext cx="8153400" cy="5029200"/>
          </a:xfrm>
        </p:spPr>
        <p:txBody>
          <a:bodyPr/>
          <a:lstStyle/>
          <a:p>
            <a:pPr lvl="1"/>
            <a:r>
              <a:rPr lang="en-US" sz="3200" dirty="0" smtClean="0"/>
              <a:t>Two types of completion</a:t>
            </a:r>
          </a:p>
          <a:p>
            <a:pPr lvl="2"/>
            <a:r>
              <a:rPr lang="en-US" sz="2400" dirty="0" smtClean="0"/>
              <a:t>Regular</a:t>
            </a:r>
          </a:p>
          <a:p>
            <a:pPr lvl="3"/>
            <a:r>
              <a:rPr lang="en-US" sz="2400" dirty="0" smtClean="0"/>
              <a:t>Everything looks the way it should (+/- 5%)</a:t>
            </a:r>
          </a:p>
          <a:p>
            <a:pPr lvl="2"/>
            <a:r>
              <a:rPr lang="en-US" sz="2400" dirty="0" smtClean="0"/>
              <a:t>Provisional</a:t>
            </a:r>
          </a:p>
          <a:p>
            <a:pPr lvl="3"/>
            <a:r>
              <a:rPr lang="en-US" sz="2400" dirty="0" smtClean="0"/>
              <a:t>The PAR is incorrect by a larger deviation than 5%</a:t>
            </a:r>
          </a:p>
          <a:p>
            <a:pPr lvl="3"/>
            <a:r>
              <a:rPr lang="en-US" sz="2400" dirty="0" smtClean="0"/>
              <a:t>Indicate on the PAR that there will be changes</a:t>
            </a:r>
          </a:p>
          <a:p>
            <a:pPr lvl="3"/>
            <a:r>
              <a:rPr lang="en-US" sz="2400" dirty="0" smtClean="0"/>
              <a:t>Initiate payroll cost transfer</a:t>
            </a:r>
          </a:p>
          <a:p>
            <a:pPr lvl="3"/>
            <a:r>
              <a:rPr lang="en-US" sz="2400" dirty="0" smtClean="0"/>
              <a:t>Once the transfer is completed, the PAR amounts will be corrected </a:t>
            </a:r>
          </a:p>
          <a:p>
            <a:pPr lvl="3"/>
            <a:r>
              <a:rPr lang="en-US" sz="2400" dirty="0" smtClean="0"/>
              <a:t>Recomplete, this time as a regular certification</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How is it done?</a:t>
            </a:r>
            <a:endParaRPr lang="en-US" dirty="0"/>
          </a:p>
        </p:txBody>
      </p:sp>
      <p:sp>
        <p:nvSpPr>
          <p:cNvPr id="9" name="Content Placeholder 8"/>
          <p:cNvSpPr>
            <a:spLocks noGrp="1"/>
          </p:cNvSpPr>
          <p:nvPr>
            <p:ph sz="quarter" idx="1"/>
          </p:nvPr>
        </p:nvSpPr>
        <p:spPr/>
        <p:txBody>
          <a:bodyPr/>
          <a:lstStyle/>
          <a:p>
            <a:r>
              <a:rPr lang="en-US" dirty="0" smtClean="0"/>
              <a:t>Back to OSP after PARs are completed</a:t>
            </a:r>
          </a:p>
          <a:p>
            <a:pPr lvl="1"/>
            <a:r>
              <a:rPr lang="en-US" dirty="0" smtClean="0"/>
              <a:t>OSP reviews for accuracy</a:t>
            </a:r>
          </a:p>
          <a:p>
            <a:pPr lvl="1"/>
            <a:r>
              <a:rPr lang="en-US" dirty="0" smtClean="0"/>
              <a:t>Notifies DGA and PI if changes are needed</a:t>
            </a:r>
          </a:p>
          <a:p>
            <a:pPr lvl="2"/>
            <a:r>
              <a:rPr lang="en-US" dirty="0" smtClean="0"/>
              <a:t>Cost share over/under what was proposed or mandated</a:t>
            </a:r>
          </a:p>
          <a:p>
            <a:pPr lvl="2"/>
            <a:r>
              <a:rPr lang="en-US" dirty="0" smtClean="0"/>
              <a:t>Notes are confusing or in conflict with the data on the PAR</a:t>
            </a:r>
          </a:p>
          <a:p>
            <a:pPr lvl="1"/>
            <a:endParaRPr lang="en-US" dirty="0"/>
          </a:p>
        </p:txBody>
      </p:sp>
      <p:pic>
        <p:nvPicPr>
          <p:cNvPr id="4098" name="Picture 2" descr="C:\Program Files\Microsoft Office\MEDIA\CAGCAT10\j0292020.wmf"/>
          <p:cNvPicPr>
            <a:picLocks noChangeAspect="1" noChangeArrowheads="1"/>
          </p:cNvPicPr>
          <p:nvPr/>
        </p:nvPicPr>
        <p:blipFill>
          <a:blip r:embed="rId2"/>
          <a:srcRect/>
          <a:stretch>
            <a:fillRect/>
          </a:stretch>
        </p:blipFill>
        <p:spPr bwMode="auto">
          <a:xfrm>
            <a:off x="5715000" y="4191000"/>
            <a:ext cx="1869034" cy="177393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edge">
                                      <p:cBhvr>
                                        <p:cTn id="7" dur="2000"/>
                                        <p:tgtEl>
                                          <p:spTgt spid="9">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wedge">
                                      <p:cBhvr>
                                        <p:cTn id="10" dur="2000"/>
                                        <p:tgtEl>
                                          <p:spTgt spid="9">
                                            <p:txEl>
                                              <p:pRg st="1" end="1"/>
                                            </p:txEl>
                                          </p:spTgt>
                                        </p:tgtEl>
                                      </p:cBhvr>
                                    </p:animEffect>
                                  </p:childTnLst>
                                </p:cTn>
                              </p:par>
                              <p:par>
                                <p:cTn id="11" presetID="20" presetClass="entr" presetSubtype="0" fill="hold"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wedge">
                                      <p:cBhvr>
                                        <p:cTn id="13" dur="2000"/>
                                        <p:tgtEl>
                                          <p:spTgt spid="9">
                                            <p:txEl>
                                              <p:pRg st="2" end="2"/>
                                            </p:txEl>
                                          </p:spTgt>
                                        </p:tgtEl>
                                      </p:cBhvr>
                                    </p:animEffect>
                                  </p:childTnLst>
                                </p:cTn>
                              </p:par>
                              <p:par>
                                <p:cTn id="14" presetID="20" presetClass="entr" presetSubtype="0" fill="hold" nodeType="withEffect">
                                  <p:stCondLst>
                                    <p:cond delay="0"/>
                                  </p:stCondLst>
                                  <p:childTnLst>
                                    <p:set>
                                      <p:cBhvr>
                                        <p:cTn id="15" dur="1" fill="hold">
                                          <p:stCondLst>
                                            <p:cond delay="0"/>
                                          </p:stCondLst>
                                        </p:cTn>
                                        <p:tgtEl>
                                          <p:spTgt spid="9">
                                            <p:txEl>
                                              <p:pRg st="3" end="3"/>
                                            </p:txEl>
                                          </p:spTgt>
                                        </p:tgtEl>
                                        <p:attrNameLst>
                                          <p:attrName>style.visibility</p:attrName>
                                        </p:attrNameLst>
                                      </p:cBhvr>
                                      <p:to>
                                        <p:strVal val="visible"/>
                                      </p:to>
                                    </p:set>
                                    <p:animEffect transition="in" filter="wedge">
                                      <p:cBhvr>
                                        <p:cTn id="16" dur="2000"/>
                                        <p:tgtEl>
                                          <p:spTgt spid="9">
                                            <p:txEl>
                                              <p:pRg st="3" end="3"/>
                                            </p:txEl>
                                          </p:spTgt>
                                        </p:tgtEl>
                                      </p:cBhvr>
                                    </p:animEffect>
                                  </p:childTnLst>
                                </p:cTn>
                              </p:par>
                              <p:par>
                                <p:cTn id="17" presetID="20" presetClass="entr" presetSubtype="0" fill="hold" nodeType="with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animEffect transition="in" filter="wedge">
                                      <p:cBhvr>
                                        <p:cTn id="19" dur="20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Quick quiz</a:t>
            </a:r>
            <a:endParaRPr lang="en-US" dirty="0"/>
          </a:p>
        </p:txBody>
      </p:sp>
      <p:sp>
        <p:nvSpPr>
          <p:cNvPr id="5" name="Content Placeholder 4"/>
          <p:cNvSpPr>
            <a:spLocks noGrp="1"/>
          </p:cNvSpPr>
          <p:nvPr>
            <p:ph sz="quarter" idx="1"/>
          </p:nvPr>
        </p:nvSpPr>
        <p:spPr>
          <a:xfrm>
            <a:off x="381000" y="1589566"/>
            <a:ext cx="3886200" cy="5116033"/>
          </a:xfrm>
        </p:spPr>
        <p:txBody>
          <a:bodyPr>
            <a:normAutofit fontScale="25000" lnSpcReduction="20000"/>
          </a:bodyPr>
          <a:lstStyle/>
          <a:p>
            <a:pPr>
              <a:buNone/>
            </a:pPr>
            <a:r>
              <a:rPr lang="en-US" sz="5600" b="1" dirty="0" smtClean="0"/>
              <a:t>1) A PAR is?</a:t>
            </a:r>
            <a:endParaRPr lang="en-US" sz="5600" dirty="0" smtClean="0"/>
          </a:p>
          <a:p>
            <a:pPr>
              <a:buNone/>
            </a:pPr>
            <a:r>
              <a:rPr lang="en-US" sz="5600" dirty="0" smtClean="0"/>
              <a:t>A.  An accurate estimation of the effort someone devotes to their various activities based on payroll</a:t>
            </a:r>
          </a:p>
          <a:p>
            <a:pPr>
              <a:buNone/>
            </a:pPr>
            <a:r>
              <a:rPr lang="en-US" sz="5600" dirty="0" smtClean="0"/>
              <a:t>B.  A report only required by the University of Idaho for internal checks</a:t>
            </a:r>
          </a:p>
          <a:p>
            <a:pPr>
              <a:buNone/>
            </a:pPr>
            <a:r>
              <a:rPr lang="en-US" sz="5600" dirty="0" smtClean="0"/>
              <a:t>C. An exact account of the time devoted to a sponsored project</a:t>
            </a:r>
          </a:p>
          <a:p>
            <a:pPr>
              <a:buNone/>
            </a:pPr>
            <a:r>
              <a:rPr lang="en-US" sz="5600" dirty="0" smtClean="0"/>
              <a:t>D. A real pain</a:t>
            </a:r>
          </a:p>
          <a:p>
            <a:pPr>
              <a:buNone/>
            </a:pPr>
            <a:r>
              <a:rPr lang="en-US" sz="5600" b="1" dirty="0" smtClean="0"/>
              <a:t>2) Inaccurate effort reporting affects   </a:t>
            </a:r>
            <a:endParaRPr lang="en-US" sz="5600" dirty="0" smtClean="0"/>
          </a:p>
          <a:p>
            <a:pPr>
              <a:buNone/>
            </a:pPr>
            <a:r>
              <a:rPr lang="en-US" sz="5600" dirty="0" smtClean="0"/>
              <a:t>A. The potential research opportunities for the PI</a:t>
            </a:r>
          </a:p>
          <a:p>
            <a:pPr>
              <a:buNone/>
            </a:pPr>
            <a:r>
              <a:rPr lang="en-US" sz="5600" dirty="0" smtClean="0"/>
              <a:t>B. The future funding for the University</a:t>
            </a:r>
          </a:p>
          <a:p>
            <a:pPr>
              <a:buNone/>
            </a:pPr>
            <a:r>
              <a:rPr lang="en-US" sz="5600" dirty="0" smtClean="0"/>
              <a:t>C. None of the above</a:t>
            </a:r>
          </a:p>
          <a:p>
            <a:pPr>
              <a:buNone/>
            </a:pPr>
            <a:r>
              <a:rPr lang="en-US" sz="5600" dirty="0" smtClean="0"/>
              <a:t>D. A and B</a:t>
            </a:r>
          </a:p>
          <a:p>
            <a:pPr>
              <a:buNone/>
            </a:pPr>
            <a:r>
              <a:rPr lang="en-US" sz="5600" b="1" dirty="0" smtClean="0"/>
              <a:t>3) Individuals who are paid on a sponsored project are obligated to complete an effort report.</a:t>
            </a:r>
            <a:endParaRPr lang="en-US" sz="5600" dirty="0" smtClean="0"/>
          </a:p>
          <a:p>
            <a:pPr>
              <a:buNone/>
            </a:pPr>
            <a:r>
              <a:rPr lang="en-US" sz="5600" dirty="0" smtClean="0"/>
              <a:t>A. True </a:t>
            </a:r>
          </a:p>
          <a:p>
            <a:pPr>
              <a:buNone/>
            </a:pPr>
            <a:r>
              <a:rPr lang="en-US" sz="5600" dirty="0" smtClean="0"/>
              <a:t>B. False </a:t>
            </a:r>
          </a:p>
          <a:p>
            <a:pPr>
              <a:buNone/>
            </a:pPr>
            <a:r>
              <a:rPr lang="en-US" sz="5600" dirty="0" smtClean="0"/>
              <a:t>C. It depends </a:t>
            </a:r>
          </a:p>
          <a:p>
            <a:pPr>
              <a:buNone/>
            </a:pPr>
            <a:endParaRPr lang="en-US" sz="5600" dirty="0" smtClean="0"/>
          </a:p>
          <a:p>
            <a:endParaRPr lang="en-US" dirty="0"/>
          </a:p>
        </p:txBody>
      </p:sp>
      <p:sp>
        <p:nvSpPr>
          <p:cNvPr id="6" name="Content Placeholder 5"/>
          <p:cNvSpPr>
            <a:spLocks noGrp="1"/>
          </p:cNvSpPr>
          <p:nvPr>
            <p:ph sz="quarter" idx="2"/>
          </p:nvPr>
        </p:nvSpPr>
        <p:spPr>
          <a:xfrm>
            <a:off x="4648200" y="1524000"/>
            <a:ext cx="4114800" cy="5638800"/>
          </a:xfrm>
        </p:spPr>
        <p:txBody>
          <a:bodyPr>
            <a:noAutofit/>
          </a:bodyPr>
          <a:lstStyle/>
          <a:p>
            <a:pPr>
              <a:buNone/>
            </a:pPr>
            <a:r>
              <a:rPr lang="en-US" sz="1300" b="1" dirty="0" smtClean="0"/>
              <a:t>4) The current Effort Report can only be certified by</a:t>
            </a:r>
            <a:endParaRPr lang="en-US" sz="1300" dirty="0" smtClean="0"/>
          </a:p>
          <a:p>
            <a:pPr>
              <a:buNone/>
            </a:pPr>
            <a:r>
              <a:rPr lang="en-US" sz="1300" dirty="0" smtClean="0"/>
              <a:t>A. The employee</a:t>
            </a:r>
          </a:p>
          <a:p>
            <a:pPr>
              <a:buNone/>
            </a:pPr>
            <a:r>
              <a:rPr lang="en-US" sz="1300" dirty="0" smtClean="0"/>
              <a:t>B. The DGA</a:t>
            </a:r>
          </a:p>
          <a:p>
            <a:pPr>
              <a:buNone/>
            </a:pPr>
            <a:r>
              <a:rPr lang="en-US" sz="1300" dirty="0" smtClean="0"/>
              <a:t>C. OSP </a:t>
            </a:r>
          </a:p>
          <a:p>
            <a:pPr>
              <a:buNone/>
            </a:pPr>
            <a:r>
              <a:rPr lang="en-US" sz="1300" dirty="0" smtClean="0"/>
              <a:t>D. The employee or someone with comprehensive knowledge of their work</a:t>
            </a:r>
          </a:p>
          <a:p>
            <a:pPr>
              <a:buNone/>
            </a:pPr>
            <a:r>
              <a:rPr lang="en-US" sz="1300" dirty="0" smtClean="0"/>
              <a:t>E. All of the above</a:t>
            </a:r>
          </a:p>
          <a:p>
            <a:pPr>
              <a:buNone/>
            </a:pPr>
            <a:r>
              <a:rPr lang="en-US" sz="1300" b="1" dirty="0" smtClean="0"/>
              <a:t>5) Per current UI policy, PARs are certified</a:t>
            </a:r>
            <a:endParaRPr lang="en-US" sz="1300" dirty="0" smtClean="0"/>
          </a:p>
          <a:p>
            <a:pPr>
              <a:buNone/>
            </a:pPr>
            <a:r>
              <a:rPr lang="en-US" sz="1300" dirty="0" smtClean="0"/>
              <a:t>A. Weekly</a:t>
            </a:r>
          </a:p>
          <a:p>
            <a:pPr>
              <a:buNone/>
            </a:pPr>
            <a:r>
              <a:rPr lang="en-US" sz="1300" dirty="0" smtClean="0"/>
              <a:t>B. Monthly</a:t>
            </a:r>
          </a:p>
          <a:p>
            <a:pPr>
              <a:buNone/>
            </a:pPr>
            <a:r>
              <a:rPr lang="en-US" sz="1300" dirty="0" smtClean="0"/>
              <a:t>C. Each Semester </a:t>
            </a:r>
          </a:p>
          <a:p>
            <a:pPr>
              <a:buNone/>
            </a:pPr>
            <a:r>
              <a:rPr lang="en-US" sz="1300" dirty="0" smtClean="0"/>
              <a:t>D. Yearly </a:t>
            </a:r>
          </a:p>
          <a:p>
            <a:pPr>
              <a:buNone/>
            </a:pPr>
            <a:r>
              <a:rPr lang="en-US" sz="1300" b="1" dirty="0" smtClean="0"/>
              <a:t>6) In what scenario would one need to enter text into the “Notes” section of the PAR?</a:t>
            </a:r>
            <a:endParaRPr lang="en-US" sz="1300" dirty="0" smtClean="0"/>
          </a:p>
          <a:p>
            <a:pPr>
              <a:buNone/>
            </a:pPr>
            <a:r>
              <a:rPr lang="en-US" sz="1300" dirty="0" smtClean="0"/>
              <a:t>A. If there are no problems with the PAR</a:t>
            </a:r>
          </a:p>
          <a:p>
            <a:pPr>
              <a:buNone/>
            </a:pPr>
            <a:r>
              <a:rPr lang="en-US" sz="1300" dirty="0" smtClean="0"/>
              <a:t>B.  If a payroll cost transfer needs to be done</a:t>
            </a:r>
          </a:p>
          <a:p>
            <a:pPr>
              <a:buNone/>
            </a:pPr>
            <a:r>
              <a:rPr lang="en-US" sz="1300" dirty="0" smtClean="0"/>
              <a:t>C.  If the effort reflected in the PAR does not account for actual effort</a:t>
            </a:r>
          </a:p>
          <a:p>
            <a:pPr>
              <a:buNone/>
            </a:pPr>
            <a:r>
              <a:rPr lang="en-US" sz="1300" dirty="0" smtClean="0"/>
              <a:t>D.  To say hello to Wendy </a:t>
            </a:r>
            <a:endParaRPr lang="en-US" sz="13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
                                            <p:txEl>
                                              <p:pRg st="11" end="1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
                                            <p:txEl>
                                              <p:pRg st="12" end="12"/>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
                                            <p:txEl>
                                              <p:pRg st="13" end="1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6">
                                            <p:txEl>
                                              <p:pRg st="0" end="0"/>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6">
                                            <p:txEl>
                                              <p:pRg st="2" end="2"/>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6">
                                            <p:txEl>
                                              <p:pRg st="3" end="3"/>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6">
                                            <p:txEl>
                                              <p:pRg st="4" end="4"/>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6">
                                            <p:txEl>
                                              <p:pRg st="6" end="6"/>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6">
                                            <p:txEl>
                                              <p:pRg st="7" end="7"/>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6">
                                            <p:txEl>
                                              <p:pRg st="8" end="8"/>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6">
                                            <p:txEl>
                                              <p:pRg st="9" end="9"/>
                                            </p:txEl>
                                          </p:spTgt>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6">
                                            <p:txEl>
                                              <p:pRg st="11" end="11"/>
                                            </p:txEl>
                                          </p:spTgt>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6">
                                            <p:txEl>
                                              <p:pRg st="12" end="12"/>
                                            </p:txEl>
                                          </p:spTgt>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6">
                                            <p:txEl>
                                              <p:pRg st="13" end="13"/>
                                            </p:txEl>
                                          </p:spTgt>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6">
                                            <p:txEl>
                                              <p:pRg st="14" end="14"/>
                                            </p:txEl>
                                          </p:spTgt>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6">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p:txBody>
          <a:bodyPr>
            <a:normAutofit/>
          </a:bodyPr>
          <a:lstStyle/>
          <a:p>
            <a:pPr algn="ctr"/>
            <a:endParaRPr lang="en-US" sz="3600" dirty="0"/>
          </a:p>
        </p:txBody>
      </p:sp>
      <p:sp>
        <p:nvSpPr>
          <p:cNvPr id="6" name="Title 5"/>
          <p:cNvSpPr>
            <a:spLocks noGrp="1"/>
          </p:cNvSpPr>
          <p:nvPr>
            <p:ph type="title"/>
          </p:nvPr>
        </p:nvSpPr>
        <p:spPr/>
        <p:txBody>
          <a:bodyPr/>
          <a:lstStyle/>
          <a:p>
            <a:r>
              <a:rPr lang="en-US" dirty="0" smtClean="0"/>
              <a:t>When is it done?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edge">
                                      <p:cBhvr>
                                        <p:cTn id="7"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When is it done?</a:t>
            </a:r>
            <a:endParaRPr lang="en-US" dirty="0"/>
          </a:p>
        </p:txBody>
      </p:sp>
      <p:sp>
        <p:nvSpPr>
          <p:cNvPr id="8" name="Text Box 7"/>
          <p:cNvSpPr txBox="1">
            <a:spLocks noGrp="1" noChangeArrowheads="1"/>
          </p:cNvSpPr>
          <p:nvPr>
            <p:ph sz="quarter" idx="1"/>
          </p:nvPr>
        </p:nvSpPr>
        <p:spPr bwMode="auto">
          <a:xfrm>
            <a:off x="612648" y="1600200"/>
            <a:ext cx="8153400" cy="3875420"/>
          </a:xfrm>
          <a:prstGeom prst="rect">
            <a:avLst/>
          </a:prstGeom>
          <a:noFill/>
          <a:ln w="9525">
            <a:noFill/>
            <a:miter lim="800000"/>
            <a:headEnd/>
            <a:tailEnd/>
          </a:ln>
          <a:effectLst/>
        </p:spPr>
        <p:txBody>
          <a:bodyPr>
            <a:spAutoFit/>
          </a:bodyPr>
          <a:lstStyle/>
          <a:p>
            <a:r>
              <a:rPr lang="en-US" dirty="0" smtClean="0"/>
              <a:t>Effort reports are currently completed once per academic term for exempt &amp; faculty</a:t>
            </a:r>
          </a:p>
          <a:p>
            <a:pPr lvl="1"/>
            <a:r>
              <a:rPr lang="en-US" dirty="0" smtClean="0"/>
              <a:t>Fall</a:t>
            </a:r>
          </a:p>
          <a:p>
            <a:pPr lvl="1"/>
            <a:r>
              <a:rPr lang="en-US" dirty="0" smtClean="0"/>
              <a:t>Mid-Spring</a:t>
            </a:r>
          </a:p>
          <a:p>
            <a:pPr lvl="1"/>
            <a:r>
              <a:rPr lang="en-US" dirty="0" smtClean="0"/>
              <a:t>End of Summer</a:t>
            </a:r>
          </a:p>
          <a:p>
            <a:r>
              <a:rPr lang="en-US" dirty="0" smtClean="0"/>
              <a:t>Classified staff, temporary employees and graduate students required to certify effort monthly</a:t>
            </a:r>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edge">
                                      <p:cBhvr>
                                        <p:cTn id="7" dur="2000"/>
                                        <p:tgtEl>
                                          <p:spTgt spid="8">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wedge">
                                      <p:cBhvr>
                                        <p:cTn id="10" dur="2000"/>
                                        <p:tgtEl>
                                          <p:spTgt spid="8">
                                            <p:txEl>
                                              <p:pRg st="1" end="1"/>
                                            </p:txEl>
                                          </p:spTgt>
                                        </p:tgtEl>
                                      </p:cBhvr>
                                    </p:animEffect>
                                  </p:childTnLst>
                                </p:cTn>
                              </p:par>
                              <p:par>
                                <p:cTn id="11" presetID="20" presetClass="entr" presetSubtype="0" fill="hold"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Effect transition="in" filter="wedge">
                                      <p:cBhvr>
                                        <p:cTn id="13" dur="2000"/>
                                        <p:tgtEl>
                                          <p:spTgt spid="8">
                                            <p:txEl>
                                              <p:pRg st="2" end="2"/>
                                            </p:txEl>
                                          </p:spTgt>
                                        </p:tgtEl>
                                      </p:cBhvr>
                                    </p:animEffect>
                                  </p:childTnLst>
                                </p:cTn>
                              </p:par>
                              <p:par>
                                <p:cTn id="14" presetID="20" presetClass="entr" presetSubtype="0" fill="hold" nodeType="withEffect">
                                  <p:stCondLst>
                                    <p:cond delay="0"/>
                                  </p:stCondLst>
                                  <p:childTnLst>
                                    <p:set>
                                      <p:cBhvr>
                                        <p:cTn id="15" dur="1" fill="hold">
                                          <p:stCondLst>
                                            <p:cond delay="0"/>
                                          </p:stCondLst>
                                        </p:cTn>
                                        <p:tgtEl>
                                          <p:spTgt spid="8">
                                            <p:txEl>
                                              <p:pRg st="3" end="3"/>
                                            </p:txEl>
                                          </p:spTgt>
                                        </p:tgtEl>
                                        <p:attrNameLst>
                                          <p:attrName>style.visibility</p:attrName>
                                        </p:attrNameLst>
                                      </p:cBhvr>
                                      <p:to>
                                        <p:strVal val="visible"/>
                                      </p:to>
                                    </p:set>
                                    <p:animEffect transition="in" filter="wedge">
                                      <p:cBhvr>
                                        <p:cTn id="16" dur="2000"/>
                                        <p:tgtEl>
                                          <p:spTgt spid="8">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0" presetClass="entr" presetSubtype="0" fill="hold" nodeType="clickEffect">
                                  <p:stCondLst>
                                    <p:cond delay="0"/>
                                  </p:stCondLst>
                                  <p:childTnLst>
                                    <p:set>
                                      <p:cBhvr>
                                        <p:cTn id="20" dur="1" fill="hold">
                                          <p:stCondLst>
                                            <p:cond delay="0"/>
                                          </p:stCondLst>
                                        </p:cTn>
                                        <p:tgtEl>
                                          <p:spTgt spid="8">
                                            <p:txEl>
                                              <p:pRg st="4" end="4"/>
                                            </p:txEl>
                                          </p:spTgt>
                                        </p:tgtEl>
                                        <p:attrNameLst>
                                          <p:attrName>style.visibility</p:attrName>
                                        </p:attrNameLst>
                                      </p:cBhvr>
                                      <p:to>
                                        <p:strVal val="visible"/>
                                      </p:to>
                                    </p:set>
                                    <p:animEffect transition="in" filter="wedge">
                                      <p:cBhvr>
                                        <p:cTn id="21" dur="20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p:txBody>
          <a:bodyPr>
            <a:noAutofit/>
          </a:bodyPr>
          <a:lstStyle/>
          <a:p>
            <a:pPr algn="ctr"/>
            <a:endParaRPr lang="en-US" sz="3600" dirty="0"/>
          </a:p>
        </p:txBody>
      </p:sp>
      <p:sp>
        <p:nvSpPr>
          <p:cNvPr id="7" name="Title 6"/>
          <p:cNvSpPr>
            <a:spLocks noGrp="1"/>
          </p:cNvSpPr>
          <p:nvPr>
            <p:ph type="title"/>
          </p:nvPr>
        </p:nvSpPr>
        <p:spPr/>
        <p:txBody>
          <a:bodyPr/>
          <a:lstStyle/>
          <a:p>
            <a:r>
              <a:rPr lang="en-US" dirty="0" smtClean="0"/>
              <a:t>Putting it all together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withEffect" nodePh="1">
                                  <p:stCondLst>
                                    <p:cond delay="0"/>
                                  </p:stCondLst>
                                  <p:endCondLst>
                                    <p:cond evt="begin" delay="0">
                                      <p:tn val="5"/>
                                    </p:cond>
                                  </p:end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edge">
                                      <p:cBhvr>
                                        <p:cTn id="7"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Putting it all together</a:t>
            </a:r>
            <a:endParaRPr lang="en-US" dirty="0"/>
          </a:p>
        </p:txBody>
      </p:sp>
      <p:sp>
        <p:nvSpPr>
          <p:cNvPr id="4" name="Text Box 7"/>
          <p:cNvSpPr txBox="1">
            <a:spLocks noGrp="1" noChangeArrowheads="1"/>
          </p:cNvSpPr>
          <p:nvPr>
            <p:ph sz="quarter" idx="1"/>
          </p:nvPr>
        </p:nvSpPr>
        <p:spPr bwMode="auto">
          <a:xfrm>
            <a:off x="612648" y="1600200"/>
            <a:ext cx="8153400" cy="6137578"/>
          </a:xfrm>
          <a:prstGeom prst="rect">
            <a:avLst/>
          </a:prstGeom>
          <a:noFill/>
          <a:ln w="9525">
            <a:noFill/>
            <a:miter lim="800000"/>
            <a:headEnd/>
            <a:tailEnd/>
          </a:ln>
          <a:effectLst/>
        </p:spPr>
        <p:txBody>
          <a:bodyPr>
            <a:spAutoFit/>
          </a:bodyPr>
          <a:lstStyle/>
          <a:p>
            <a:pPr>
              <a:buFont typeface="Wingdings" pitchFamily="2" charset="2"/>
              <a:buChar char="q"/>
            </a:pPr>
            <a:r>
              <a:rPr lang="en-US" sz="2400" dirty="0" smtClean="0">
                <a:latin typeface="Book Antiqua" pitchFamily="18" charset="0"/>
              </a:rPr>
              <a:t>Effort reporting is designed to be a best estimate of the effort employees devote to projects, teaching and other activities  </a:t>
            </a:r>
          </a:p>
          <a:p>
            <a:pPr>
              <a:buFont typeface="Wingdings" pitchFamily="2" charset="2"/>
              <a:buChar char="q"/>
            </a:pPr>
            <a:r>
              <a:rPr lang="en-US" sz="2400" dirty="0" smtClean="0">
                <a:latin typeface="Book Antiqua" pitchFamily="18" charset="0"/>
              </a:rPr>
              <a:t>The current system allows for +/- 5% deviation from actual effort.</a:t>
            </a:r>
          </a:p>
          <a:p>
            <a:pPr>
              <a:buFont typeface="Wingdings" pitchFamily="2" charset="2"/>
              <a:buChar char="q"/>
            </a:pPr>
            <a:r>
              <a:rPr lang="en-US" sz="2400" dirty="0" smtClean="0">
                <a:latin typeface="Book Antiqua" pitchFamily="18" charset="0"/>
              </a:rPr>
              <a:t>Employees should not complete their PAR if they do not understand or agree with the data – please ask questions of OSP or DGA</a:t>
            </a:r>
          </a:p>
          <a:p>
            <a:pPr>
              <a:buFont typeface="Wingdings" pitchFamily="2" charset="2"/>
              <a:buChar char="q"/>
            </a:pPr>
            <a:r>
              <a:rPr lang="en-US" sz="2400" dirty="0" smtClean="0">
                <a:latin typeface="Book Antiqua" pitchFamily="18" charset="0"/>
              </a:rPr>
              <a:t>This is not a time or labor intensive process, but it does require accuracy and </a:t>
            </a:r>
            <a:r>
              <a:rPr lang="en-US" sz="2400" u="sng" dirty="0" smtClean="0">
                <a:latin typeface="Book Antiqua" pitchFamily="18" charset="0"/>
              </a:rPr>
              <a:t>prompt attention</a:t>
            </a:r>
            <a:r>
              <a:rPr lang="en-US" sz="2400" dirty="0" smtClean="0">
                <a:latin typeface="Book Antiqua" pitchFamily="18" charset="0"/>
              </a:rPr>
              <a:t>.</a:t>
            </a:r>
          </a:p>
          <a:p>
            <a:pPr>
              <a:buFont typeface="Arial" pitchFamily="34" charset="0"/>
              <a:buChar char="•"/>
            </a:pPr>
            <a:endParaRPr lang="en-US" sz="2800" dirty="0" smtClean="0">
              <a:latin typeface="Book Antiqua" pitchFamily="18" charset="0"/>
            </a:endParaRPr>
          </a:p>
          <a:p>
            <a:pPr>
              <a:buFont typeface="Arial" pitchFamily="34" charset="0"/>
              <a:buChar char="•"/>
            </a:pPr>
            <a:endParaRPr lang="en-US" sz="2800" dirty="0" smtClean="0">
              <a:latin typeface="Book Antiqua" pitchFamily="18" charset="0"/>
            </a:endParaRPr>
          </a:p>
          <a:p>
            <a:pPr>
              <a:buFont typeface="Arial" pitchFamily="34" charset="0"/>
              <a:buChar char="•"/>
            </a:pPr>
            <a:endParaRPr lang="en-US" sz="2800" dirty="0">
              <a:latin typeface="Book Antiqua" pitchFamily="18" charset="0"/>
            </a:endParaRPr>
          </a:p>
          <a:p>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edg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edge">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edge">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edge">
                                      <p:cBhvr>
                                        <p:cTn id="22" dur="2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PAR</a:t>
            </a:r>
            <a:endParaRPr lang="en-US" dirty="0"/>
          </a:p>
        </p:txBody>
      </p:sp>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570672" y="1736615"/>
            <a:ext cx="4983480" cy="32308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4940991"/>
            <a:ext cx="4924425" cy="1857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4038600" y="3886200"/>
            <a:ext cx="8382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4114800" y="4267200"/>
            <a:ext cx="7620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350231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p:txBody>
          <a:bodyPr>
            <a:noAutofit/>
          </a:bodyPr>
          <a:lstStyle/>
          <a:p>
            <a:pPr algn="ctr"/>
            <a:endParaRPr lang="en-US" sz="3600" dirty="0"/>
          </a:p>
        </p:txBody>
      </p:sp>
      <p:sp>
        <p:nvSpPr>
          <p:cNvPr id="7" name="Title 6"/>
          <p:cNvSpPr>
            <a:spLocks noGrp="1"/>
          </p:cNvSpPr>
          <p:nvPr>
            <p:ph type="title"/>
          </p:nvPr>
        </p:nvSpPr>
        <p:spPr/>
        <p:txBody>
          <a:bodyPr/>
          <a:lstStyle/>
          <a:p>
            <a:r>
              <a:rPr lang="en-US" dirty="0" smtClean="0"/>
              <a:t>Cost Share</a:t>
            </a:r>
            <a:endParaRPr lang="en-US" dirty="0"/>
          </a:p>
        </p:txBody>
      </p:sp>
    </p:spTree>
    <p:extLst>
      <p:ext uri="{BB962C8B-B14F-4D97-AF65-F5344CB8AC3E}">
        <p14:creationId xmlns:p14="http://schemas.microsoft.com/office/powerpoint/2010/main" val="524189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withEffect" nodePh="1">
                                  <p:stCondLst>
                                    <p:cond delay="0"/>
                                  </p:stCondLst>
                                  <p:endCondLst>
                                    <p:cond evt="begin" delay="0">
                                      <p:tn val="5"/>
                                    </p:cond>
                                  </p:end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edge">
                                      <p:cBhvr>
                                        <p:cTn id="7"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Types of Cost Share</a:t>
            </a:r>
            <a:endParaRPr lang="en-US" dirty="0"/>
          </a:p>
        </p:txBody>
      </p:sp>
      <p:sp>
        <p:nvSpPr>
          <p:cNvPr id="7" name="Content Placeholder 6"/>
          <p:cNvSpPr>
            <a:spLocks noGrp="1"/>
          </p:cNvSpPr>
          <p:nvPr>
            <p:ph sz="quarter" idx="1"/>
          </p:nvPr>
        </p:nvSpPr>
        <p:spPr>
          <a:xfrm>
            <a:off x="612648" y="1600200"/>
            <a:ext cx="8153400" cy="5257800"/>
          </a:xfrm>
        </p:spPr>
        <p:txBody>
          <a:bodyPr>
            <a:normAutofit/>
          </a:bodyPr>
          <a:lstStyle/>
          <a:p>
            <a:r>
              <a:rPr lang="en-US" dirty="0" smtClean="0"/>
              <a:t>There are 3 types of cost share - </a:t>
            </a:r>
          </a:p>
          <a:p>
            <a:pPr lvl="1"/>
            <a:r>
              <a:rPr lang="en-US" dirty="0" smtClean="0"/>
              <a:t>Mandatory committed – required by sponsor</a:t>
            </a:r>
          </a:p>
          <a:p>
            <a:pPr lvl="1"/>
            <a:r>
              <a:rPr lang="en-US" dirty="0" smtClean="0"/>
              <a:t>Voluntary committed – not required by sponsor but quantified in proposal so we are required to track</a:t>
            </a:r>
          </a:p>
          <a:p>
            <a:pPr lvl="1"/>
            <a:r>
              <a:rPr lang="en-US" dirty="0" smtClean="0"/>
              <a:t>Voluntary uncommitted - not tracked or recorded</a:t>
            </a:r>
          </a:p>
          <a:p>
            <a:pPr marL="365760" lvl="1" indent="0">
              <a:buNone/>
            </a:pPr>
            <a:endParaRPr lang="en-US" dirty="0" smtClean="0"/>
          </a:p>
          <a:p>
            <a:pPr lvl="1">
              <a:buNone/>
            </a:pPr>
            <a:endParaRPr lang="en-US" dirty="0" smtClean="0"/>
          </a:p>
        </p:txBody>
      </p:sp>
    </p:spTree>
    <p:extLst>
      <p:ext uri="{BB962C8B-B14F-4D97-AF65-F5344CB8AC3E}">
        <p14:creationId xmlns:p14="http://schemas.microsoft.com/office/powerpoint/2010/main" val="104713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edge">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edge">
                                      <p:cBhvr>
                                        <p:cTn id="12" dur="20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edge">
                                      <p:cBhvr>
                                        <p:cTn id="17" dur="20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edge">
                                      <p:cBhvr>
                                        <p:cTn id="22" dur="20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Cost Share</a:t>
            </a:r>
            <a:endParaRPr lang="en-US" dirty="0"/>
          </a:p>
        </p:txBody>
      </p:sp>
      <p:sp>
        <p:nvSpPr>
          <p:cNvPr id="4" name="Content Placeholder 3"/>
          <p:cNvSpPr>
            <a:spLocks noGrp="1"/>
          </p:cNvSpPr>
          <p:nvPr>
            <p:ph sz="quarter" idx="1"/>
          </p:nvPr>
        </p:nvSpPr>
        <p:spPr/>
        <p:txBody>
          <a:bodyPr/>
          <a:lstStyle/>
          <a:p>
            <a:r>
              <a:rPr lang="en-US" dirty="0" smtClean="0"/>
              <a:t>Cost Share is included in the proposal entered in EIPRS.  </a:t>
            </a:r>
          </a:p>
          <a:p>
            <a:r>
              <a:rPr lang="en-US" dirty="0" smtClean="0"/>
              <a:t>Awards that have agency required cost share have the cost share listed on the Award Notice.  Banner </a:t>
            </a:r>
            <a:r>
              <a:rPr lang="en-US" dirty="0"/>
              <a:t>t</a:t>
            </a:r>
            <a:r>
              <a:rPr lang="en-US" dirty="0" smtClean="0"/>
              <a:t>ext is also entered</a:t>
            </a:r>
          </a:p>
          <a:p>
            <a:pPr lvl="1"/>
            <a:r>
              <a:rPr lang="en-US" dirty="0" smtClean="0"/>
              <a:t>Line 154 - mandatory cost share </a:t>
            </a:r>
          </a:p>
          <a:p>
            <a:pPr lvl="1"/>
            <a:r>
              <a:rPr lang="en-US" dirty="0" smtClean="0"/>
              <a:t>Line 163 - voluntary committed cost share  </a:t>
            </a:r>
          </a:p>
        </p:txBody>
      </p:sp>
    </p:spTree>
    <p:extLst>
      <p:ext uri="{BB962C8B-B14F-4D97-AF65-F5344CB8AC3E}">
        <p14:creationId xmlns:p14="http://schemas.microsoft.com/office/powerpoint/2010/main" val="5434327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Cost Share</a:t>
            </a:r>
            <a:endParaRPr lang="en-US" dirty="0"/>
          </a:p>
        </p:txBody>
      </p:sp>
      <p:sp>
        <p:nvSpPr>
          <p:cNvPr id="7" name="Content Placeholder 6"/>
          <p:cNvSpPr>
            <a:spLocks noGrp="1"/>
          </p:cNvSpPr>
          <p:nvPr>
            <p:ph sz="quarter" idx="1"/>
          </p:nvPr>
        </p:nvSpPr>
        <p:spPr>
          <a:xfrm>
            <a:off x="612648" y="1600200"/>
            <a:ext cx="8153400" cy="5257800"/>
          </a:xfrm>
        </p:spPr>
        <p:txBody>
          <a:bodyPr>
            <a:normAutofit/>
          </a:bodyPr>
          <a:lstStyle/>
          <a:p>
            <a:pPr marL="320040" lvl="1" indent="-320040">
              <a:spcBef>
                <a:spcPts val="700"/>
              </a:spcBef>
              <a:buClr>
                <a:schemeClr val="accent2"/>
              </a:buClr>
              <a:buSzPct val="60000"/>
              <a:buFont typeface="Wingdings"/>
              <a:buChar char=""/>
            </a:pPr>
            <a:r>
              <a:rPr lang="en-US" dirty="0"/>
              <a:t>All personnel cost share is entered via the PAR </a:t>
            </a:r>
            <a:r>
              <a:rPr lang="en-US" dirty="0" smtClean="0"/>
              <a:t>system</a:t>
            </a:r>
            <a:endParaRPr lang="en-US" dirty="0"/>
          </a:p>
          <a:p>
            <a:r>
              <a:rPr lang="en-US" sz="2600" dirty="0"/>
              <a:t>Other UI cost share (supplies/travel/etc.) – List of Banner documents sent to Wendy Kerr for entry in OSPRE.  Text entered in </a:t>
            </a:r>
            <a:r>
              <a:rPr lang="en-US" sz="2600" dirty="0" smtClean="0"/>
              <a:t>original Banner document about </a:t>
            </a:r>
            <a:r>
              <a:rPr lang="en-US" sz="2600" dirty="0"/>
              <a:t>cost share.</a:t>
            </a:r>
          </a:p>
          <a:p>
            <a:r>
              <a:rPr lang="en-US" sz="2600" dirty="0"/>
              <a:t>Waived F&amp;A – system calculated</a:t>
            </a:r>
          </a:p>
          <a:p>
            <a:r>
              <a:rPr lang="en-US" sz="2600" dirty="0"/>
              <a:t>3</a:t>
            </a:r>
            <a:r>
              <a:rPr lang="en-US" sz="2600" baseline="30000" dirty="0"/>
              <a:t>rd</a:t>
            </a:r>
            <a:r>
              <a:rPr lang="en-US" sz="2600" dirty="0"/>
              <a:t> Party Cost share – must have documentation from 3</a:t>
            </a:r>
            <a:r>
              <a:rPr lang="en-US" sz="2600" baseline="30000" dirty="0"/>
              <a:t>rd</a:t>
            </a:r>
            <a:r>
              <a:rPr lang="en-US" sz="2600" dirty="0"/>
              <a:t> Party that cost share occurred from non-federal source.</a:t>
            </a:r>
          </a:p>
          <a:p>
            <a:r>
              <a:rPr lang="en-US" sz="2600" dirty="0" smtClean="0"/>
              <a:t>Cost </a:t>
            </a:r>
            <a:r>
              <a:rPr lang="en-US" sz="2600" dirty="0"/>
              <a:t>s</a:t>
            </a:r>
            <a:r>
              <a:rPr lang="en-US" sz="2600" dirty="0" smtClean="0"/>
              <a:t>hare is tracked by OSP in OSPRE system  </a:t>
            </a:r>
          </a:p>
          <a:p>
            <a:endParaRPr lang="en-US" sz="2600" dirty="0"/>
          </a:p>
          <a:p>
            <a:pPr lvl="1">
              <a:buNone/>
            </a:pPr>
            <a:endParaRPr lang="en-US" dirty="0" smtClean="0"/>
          </a:p>
        </p:txBody>
      </p:sp>
    </p:spTree>
    <p:extLst>
      <p:ext uri="{BB962C8B-B14F-4D97-AF65-F5344CB8AC3E}">
        <p14:creationId xmlns:p14="http://schemas.microsoft.com/office/powerpoint/2010/main" val="1993633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edge">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7">
                                            <p:txEl>
                                              <p:pRg st="4" end="4"/>
                                            </p:txEl>
                                          </p:spTgt>
                                        </p:tgtEl>
                                        <p:attrNameLst>
                                          <p:attrName>style.visibility</p:attrName>
                                        </p:attrNameLst>
                                      </p:cBhvr>
                                      <p:to>
                                        <p:strVal val="visible"/>
                                      </p:to>
                                    </p:set>
                                    <p:animEffect transition="in" filter="wedge">
                                      <p:cBhvr>
                                        <p:cTn id="12" dur="2000"/>
                                        <p:tgtEl>
                                          <p:spTgt spid="7">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wedge">
                                      <p:cBhvr>
                                        <p:cTn id="17" dur="20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wedge">
                                      <p:cBhvr>
                                        <p:cTn id="22" dur="20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wedge">
                                      <p:cBhvr>
                                        <p:cTn id="27" dur="20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Cost Share</a:t>
            </a:r>
            <a:endParaRPr lang="en-US" dirty="0"/>
          </a:p>
        </p:txBody>
      </p:sp>
      <p:sp>
        <p:nvSpPr>
          <p:cNvPr id="7" name="Content Placeholder 6"/>
          <p:cNvSpPr>
            <a:spLocks noGrp="1"/>
          </p:cNvSpPr>
          <p:nvPr>
            <p:ph sz="quarter" idx="1"/>
          </p:nvPr>
        </p:nvSpPr>
        <p:spPr>
          <a:xfrm>
            <a:off x="612648" y="1600200"/>
            <a:ext cx="8153400" cy="5257800"/>
          </a:xfrm>
        </p:spPr>
        <p:txBody>
          <a:bodyPr>
            <a:normAutofit/>
          </a:bodyPr>
          <a:lstStyle/>
          <a:p>
            <a:r>
              <a:rPr lang="en-US" sz="2600" dirty="0" smtClean="0"/>
              <a:t>Cost </a:t>
            </a:r>
            <a:r>
              <a:rPr lang="en-US" sz="2600" dirty="0"/>
              <a:t>s</a:t>
            </a:r>
            <a:r>
              <a:rPr lang="en-US" sz="2600" dirty="0" smtClean="0"/>
              <a:t>hare is tracked by OSP in OSPRE system  </a:t>
            </a:r>
          </a:p>
          <a:p>
            <a:endParaRPr lang="en-US" dirty="0"/>
          </a:p>
          <a:p>
            <a:pPr lvl="1">
              <a:buNone/>
            </a:pPr>
            <a:endParaRPr lang="en-US" dirty="0" smtClean="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2209800"/>
            <a:ext cx="7743077" cy="4067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16724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edge">
                                      <p:cBhvr>
                                        <p:cTn id="7"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Topics to be covered</a:t>
            </a:r>
            <a:endParaRPr lang="en-US" dirty="0"/>
          </a:p>
        </p:txBody>
      </p:sp>
      <p:sp>
        <p:nvSpPr>
          <p:cNvPr id="8" name="Content Placeholder 7"/>
          <p:cNvSpPr>
            <a:spLocks noGrp="1"/>
          </p:cNvSpPr>
          <p:nvPr>
            <p:ph sz="quarter" idx="1"/>
          </p:nvPr>
        </p:nvSpPr>
        <p:spPr/>
        <p:txBody>
          <a:bodyPr>
            <a:normAutofit/>
          </a:bodyPr>
          <a:lstStyle/>
          <a:p>
            <a:r>
              <a:rPr lang="en-US" sz="4000" dirty="0" smtClean="0"/>
              <a:t>What is Effort Reporting?</a:t>
            </a:r>
          </a:p>
          <a:p>
            <a:r>
              <a:rPr lang="en-US" sz="4000" dirty="0" smtClean="0"/>
              <a:t>Why is it necessary?</a:t>
            </a:r>
          </a:p>
          <a:p>
            <a:r>
              <a:rPr lang="en-US" sz="4000" dirty="0" smtClean="0"/>
              <a:t>Who has to do it?</a:t>
            </a:r>
          </a:p>
          <a:p>
            <a:r>
              <a:rPr lang="en-US" sz="4000" dirty="0" smtClean="0"/>
              <a:t>How is it done?</a:t>
            </a:r>
          </a:p>
          <a:p>
            <a:r>
              <a:rPr lang="en-US" sz="4000" dirty="0" smtClean="0"/>
              <a:t>When is it done?</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edge">
                                      <p:cBhvr>
                                        <p:cTn id="7" dur="2000"/>
                                        <p:tgtEl>
                                          <p:spTgt spid="8">
                                            <p:txEl>
                                              <p:pRg st="0" end="0"/>
                                            </p:txEl>
                                          </p:spTgt>
                                        </p:tgtEl>
                                      </p:cBhvr>
                                    </p:animEffect>
                                  </p:childTnLst>
                                </p:cTn>
                              </p:par>
                            </p:childTnLst>
                          </p:cTn>
                        </p:par>
                        <p:par>
                          <p:cTn id="8" fill="hold">
                            <p:stCondLst>
                              <p:cond delay="2000"/>
                            </p:stCondLst>
                            <p:childTnLst>
                              <p:par>
                                <p:cTn id="9" presetID="20" presetClass="entr" presetSubtype="0" fill="hold" nodeType="after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animEffect transition="in" filter="wedge">
                                      <p:cBhvr>
                                        <p:cTn id="11" dur="2000"/>
                                        <p:tgtEl>
                                          <p:spTgt spid="8">
                                            <p:txEl>
                                              <p:pRg st="1" end="1"/>
                                            </p:txEl>
                                          </p:spTgt>
                                        </p:tgtEl>
                                      </p:cBhvr>
                                    </p:animEffect>
                                  </p:childTnLst>
                                </p:cTn>
                              </p:par>
                            </p:childTnLst>
                          </p:cTn>
                        </p:par>
                        <p:par>
                          <p:cTn id="12" fill="hold">
                            <p:stCondLst>
                              <p:cond delay="4000"/>
                            </p:stCondLst>
                            <p:childTnLst>
                              <p:par>
                                <p:cTn id="13" presetID="20" presetClass="entr" presetSubtype="0" fill="hold" nodeType="after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Effect transition="in" filter="wedge">
                                      <p:cBhvr>
                                        <p:cTn id="15" dur="2000"/>
                                        <p:tgtEl>
                                          <p:spTgt spid="8">
                                            <p:txEl>
                                              <p:pRg st="2" end="2"/>
                                            </p:txEl>
                                          </p:spTgt>
                                        </p:tgtEl>
                                      </p:cBhvr>
                                    </p:animEffect>
                                  </p:childTnLst>
                                </p:cTn>
                              </p:par>
                            </p:childTnLst>
                          </p:cTn>
                        </p:par>
                        <p:par>
                          <p:cTn id="16" fill="hold">
                            <p:stCondLst>
                              <p:cond delay="6000"/>
                            </p:stCondLst>
                            <p:childTnLst>
                              <p:par>
                                <p:cTn id="17" presetID="20" presetClass="entr" presetSubtype="0" fill="hold" nodeType="after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Effect transition="in" filter="wedge">
                                      <p:cBhvr>
                                        <p:cTn id="19" dur="2000"/>
                                        <p:tgtEl>
                                          <p:spTgt spid="8">
                                            <p:txEl>
                                              <p:pRg st="3" end="3"/>
                                            </p:txEl>
                                          </p:spTgt>
                                        </p:tgtEl>
                                      </p:cBhvr>
                                    </p:animEffect>
                                  </p:childTnLst>
                                </p:cTn>
                              </p:par>
                            </p:childTnLst>
                          </p:cTn>
                        </p:par>
                        <p:par>
                          <p:cTn id="20" fill="hold">
                            <p:stCondLst>
                              <p:cond delay="8000"/>
                            </p:stCondLst>
                            <p:childTnLst>
                              <p:par>
                                <p:cTn id="21" presetID="20" presetClass="entr" presetSubtype="0" fill="hold" nodeType="after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animEffect transition="in" filter="wedge">
                                      <p:cBhvr>
                                        <p:cTn id="23" dur="20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3</a:t>
            </a:r>
            <a:r>
              <a:rPr lang="en-US" baseline="30000" dirty="0" smtClean="0"/>
              <a:t>rd</a:t>
            </a:r>
            <a:r>
              <a:rPr lang="en-US" dirty="0" smtClean="0"/>
              <a:t> Party Cost Share</a:t>
            </a:r>
            <a:endParaRPr lang="en-US" dirty="0"/>
          </a:p>
        </p:txBody>
      </p:sp>
      <p:sp>
        <p:nvSpPr>
          <p:cNvPr id="3" name="Content Placeholder 2"/>
          <p:cNvSpPr>
            <a:spLocks noGrp="1"/>
          </p:cNvSpPr>
          <p:nvPr>
            <p:ph sz="quarter" idx="1"/>
          </p:nvPr>
        </p:nvSpPr>
        <p:spPr/>
        <p:txBody>
          <a:bodyPr/>
          <a:lstStyle/>
          <a:p>
            <a:r>
              <a:rPr lang="en-US" dirty="0" smtClean="0"/>
              <a:t>Other UI cost share (supplies/travel/etc.) – List of Banner documents sent to Wendy Kerr for entry in OSPRE.  Text entered in Banner about cost share.</a:t>
            </a:r>
          </a:p>
          <a:p>
            <a:r>
              <a:rPr lang="en-US" dirty="0" smtClean="0"/>
              <a:t>Waived F&amp;A – system calculated</a:t>
            </a:r>
          </a:p>
          <a:p>
            <a:r>
              <a:rPr lang="en-US" dirty="0" smtClean="0"/>
              <a:t>3</a:t>
            </a:r>
            <a:r>
              <a:rPr lang="en-US" baseline="30000" dirty="0" smtClean="0"/>
              <a:t>rd</a:t>
            </a:r>
            <a:r>
              <a:rPr lang="en-US" dirty="0" smtClean="0"/>
              <a:t> Party Cost share – must have documentation from 3</a:t>
            </a:r>
            <a:r>
              <a:rPr lang="en-US" baseline="30000" dirty="0" smtClean="0"/>
              <a:t>rd</a:t>
            </a:r>
            <a:r>
              <a:rPr lang="en-US" dirty="0" smtClean="0"/>
              <a:t> Party that cost share occurred from non-federal source.</a:t>
            </a: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 y="1752600"/>
            <a:ext cx="7696200" cy="48434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998167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What if I have questions?</a:t>
            </a:r>
            <a:endParaRPr lang="en-US" dirty="0"/>
          </a:p>
        </p:txBody>
      </p:sp>
      <p:sp>
        <p:nvSpPr>
          <p:cNvPr id="8" name="Content Placeholder 7"/>
          <p:cNvSpPr>
            <a:spLocks noGrp="1"/>
          </p:cNvSpPr>
          <p:nvPr>
            <p:ph sz="quarter" idx="1"/>
          </p:nvPr>
        </p:nvSpPr>
        <p:spPr/>
        <p:txBody>
          <a:bodyPr/>
          <a:lstStyle/>
          <a:p>
            <a:r>
              <a:rPr lang="en-US" dirty="0" smtClean="0"/>
              <a:t>For assistance with Effort Reporting or Cost Share, contact the OSP Cost Accounting Unit:</a:t>
            </a:r>
          </a:p>
          <a:p>
            <a:pPr>
              <a:buNone/>
            </a:pPr>
            <a:endParaRPr lang="en-US" dirty="0" smtClean="0"/>
          </a:p>
          <a:p>
            <a:pPr lvl="1"/>
            <a:r>
              <a:rPr lang="en-US" dirty="0" smtClean="0"/>
              <a:t>Office of Sponsored Programs</a:t>
            </a:r>
          </a:p>
          <a:p>
            <a:pPr lvl="2"/>
            <a:r>
              <a:rPr lang="en-US" dirty="0" smtClean="0"/>
              <a:t>Wendy Kerr</a:t>
            </a:r>
          </a:p>
          <a:p>
            <a:pPr lvl="2"/>
            <a:r>
              <a:rPr lang="en-US" dirty="0" smtClean="0"/>
              <a:t>(208) 885-2147</a:t>
            </a:r>
          </a:p>
          <a:p>
            <a:pPr lvl="2"/>
            <a:r>
              <a:rPr lang="en-US" dirty="0" smtClean="0"/>
              <a:t>wendyk@uidaho.edu</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2209800" y="3200400"/>
            <a:ext cx="4419600" cy="1524000"/>
          </a:xfrm>
        </p:spPr>
        <p:txBody>
          <a:bodyPr>
            <a:noAutofit/>
          </a:bodyPr>
          <a:lstStyle/>
          <a:p>
            <a:pPr algn="ctr"/>
            <a:endParaRPr lang="en-US" sz="4000" dirty="0" smtClean="0"/>
          </a:p>
        </p:txBody>
      </p:sp>
      <p:sp>
        <p:nvSpPr>
          <p:cNvPr id="4098" name="Rectangle 2"/>
          <p:cNvSpPr>
            <a:spLocks noGrp="1" noChangeArrowheads="1"/>
          </p:cNvSpPr>
          <p:nvPr>
            <p:ph type="title"/>
          </p:nvPr>
        </p:nvSpPr>
        <p:spPr/>
        <p:txBody>
          <a:bodyPr/>
          <a:lstStyle/>
          <a:p>
            <a:r>
              <a:rPr lang="en-US" dirty="0" smtClean="0"/>
              <a:t>What is Effort Reporting?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withEffect" nodePh="1">
                                  <p:stCondLst>
                                    <p:cond delay="0"/>
                                  </p:stCondLst>
                                  <p:endCondLst>
                                    <p:cond evt="begin" delay="0">
                                      <p:tn val="5"/>
                                    </p:cond>
                                  </p:end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edge">
                                      <p:cBhvr>
                                        <p:cTn id="7"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Effort Reporting?</a:t>
            </a:r>
            <a:endParaRPr lang="en-US" dirty="0"/>
          </a:p>
        </p:txBody>
      </p:sp>
      <p:sp>
        <p:nvSpPr>
          <p:cNvPr id="3" name="Content Placeholder 2"/>
          <p:cNvSpPr>
            <a:spLocks noGrp="1"/>
          </p:cNvSpPr>
          <p:nvPr>
            <p:ph sz="quarter" idx="1"/>
          </p:nvPr>
        </p:nvSpPr>
        <p:spPr/>
        <p:txBody>
          <a:bodyPr/>
          <a:lstStyle/>
          <a:p>
            <a:r>
              <a:rPr lang="en-US" sz="3500" dirty="0" smtClean="0"/>
              <a:t>The University is required by federal regulations and accounting standards to ensure that the apportionment of compensation for faculty and professional and other staff accurately reflects the work performed by these individuals in connection with sponsored projects</a:t>
            </a:r>
          </a:p>
          <a:p>
            <a:pPr marL="1051560" lvl="5" indent="-320040">
              <a:spcBef>
                <a:spcPts val="700"/>
              </a:spcBef>
              <a:buClr>
                <a:schemeClr val="accent2"/>
              </a:buClr>
              <a:buSzPct val="60000"/>
              <a:buFont typeface="Wingdings"/>
              <a:buChar char=""/>
            </a:pPr>
            <a:r>
              <a:rPr lang="en-US" sz="2400" dirty="0" smtClean="0"/>
              <a:t>University of Idaho APM Chapter 45 Section A</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What is Effort Reporting?</a:t>
            </a:r>
            <a:endParaRPr lang="en-US" dirty="0"/>
          </a:p>
        </p:txBody>
      </p:sp>
      <p:sp>
        <p:nvSpPr>
          <p:cNvPr id="7" name="Content Placeholder 6"/>
          <p:cNvSpPr>
            <a:spLocks noGrp="1"/>
          </p:cNvSpPr>
          <p:nvPr>
            <p:ph sz="quarter" idx="1"/>
          </p:nvPr>
        </p:nvSpPr>
        <p:spPr/>
        <p:txBody>
          <a:bodyPr>
            <a:normAutofit/>
          </a:bodyPr>
          <a:lstStyle/>
          <a:p>
            <a:r>
              <a:rPr lang="en-US" sz="3600" dirty="0" smtClean="0"/>
              <a:t>The University of Idaho uses an after-the-fact payroll distribution certification method</a:t>
            </a:r>
          </a:p>
          <a:p>
            <a:r>
              <a:rPr lang="en-US" sz="3600" dirty="0" smtClean="0"/>
              <a:t>This is accomplished through the certification of PARs – Personnel Activity Reports</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edge">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edge">
                                      <p:cBhvr>
                                        <p:cTn id="12" dur="20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p:txBody>
          <a:bodyPr>
            <a:normAutofit/>
          </a:bodyPr>
          <a:lstStyle/>
          <a:p>
            <a:pPr algn="ctr"/>
            <a:endParaRPr lang="en-US" sz="4000" dirty="0" smtClean="0"/>
          </a:p>
        </p:txBody>
      </p:sp>
      <p:sp>
        <p:nvSpPr>
          <p:cNvPr id="6" name="Title 5"/>
          <p:cNvSpPr>
            <a:spLocks noGrp="1"/>
          </p:cNvSpPr>
          <p:nvPr>
            <p:ph type="title"/>
          </p:nvPr>
        </p:nvSpPr>
        <p:spPr/>
        <p:txBody>
          <a:bodyPr/>
          <a:lstStyle/>
          <a:p>
            <a:r>
              <a:rPr lang="en-US" dirty="0" smtClean="0"/>
              <a:t>Why is it necessary?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with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edge">
                                      <p:cBhvr>
                                        <p:cTn id="7"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Why is it necessary?</a:t>
            </a:r>
            <a:endParaRPr lang="en-US" dirty="0"/>
          </a:p>
        </p:txBody>
      </p:sp>
      <p:sp>
        <p:nvSpPr>
          <p:cNvPr id="7" name="Content Placeholder 6"/>
          <p:cNvSpPr>
            <a:spLocks noGrp="1"/>
          </p:cNvSpPr>
          <p:nvPr>
            <p:ph sz="quarter" idx="1"/>
          </p:nvPr>
        </p:nvSpPr>
        <p:spPr>
          <a:xfrm>
            <a:off x="457200" y="1752600"/>
            <a:ext cx="8382000" cy="4495800"/>
          </a:xfrm>
        </p:spPr>
        <p:txBody>
          <a:bodyPr>
            <a:noAutofit/>
          </a:bodyPr>
          <a:lstStyle/>
          <a:p>
            <a:pPr marL="0" indent="0">
              <a:buNone/>
            </a:pPr>
            <a:r>
              <a:rPr lang="en-US" sz="2400" i="1" dirty="0" smtClean="0"/>
              <a:t>Uniform Guidance 200.430 (8) (i) - </a:t>
            </a:r>
          </a:p>
          <a:p>
            <a:r>
              <a:rPr lang="en-US" sz="2400" i="1" dirty="0" smtClean="0"/>
              <a:t>Standards </a:t>
            </a:r>
            <a:r>
              <a:rPr lang="en-US" sz="2400" i="1" dirty="0"/>
              <a:t>for Documentation of Personnel Expenses</a:t>
            </a:r>
            <a:r>
              <a:rPr lang="en-US" sz="2400" dirty="0"/>
              <a:t> (1) Charges to Federal awards for salaries and wages must be based on records that accurately reflect the work performed. These records must:</a:t>
            </a:r>
          </a:p>
          <a:p>
            <a:pPr lvl="1"/>
            <a:r>
              <a:rPr lang="en-US" sz="2400" dirty="0"/>
              <a:t>(i) Be supported by a system of internal control which provides reasonable assurance that the charges are accurate, allowable, and properly allocated;</a:t>
            </a:r>
          </a:p>
          <a:p>
            <a:pPr lvl="1"/>
            <a:r>
              <a:rPr lang="en-US" sz="2400" dirty="0"/>
              <a:t>(ii) Be incorporated into the official records of the non-Federal entity;</a:t>
            </a:r>
          </a:p>
          <a:p>
            <a:pPr marL="365760" lvl="1" indent="0">
              <a:buNone/>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edge">
                                      <p:cBhvr>
                                        <p:cTn id="7" dur="20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edge">
                                      <p:cBhvr>
                                        <p:cTn id="12" dur="20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edge">
                                      <p:cBhvr>
                                        <p:cTn id="17" dur="20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edge">
                                      <p:cBhvr>
                                        <p:cTn id="22" dur="20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Why is it necessary?</a:t>
            </a:r>
            <a:endParaRPr lang="en-US" dirty="0"/>
          </a:p>
        </p:txBody>
      </p:sp>
      <p:sp>
        <p:nvSpPr>
          <p:cNvPr id="5" name="Content Placeholder 4"/>
          <p:cNvSpPr>
            <a:spLocks noGrp="1"/>
          </p:cNvSpPr>
          <p:nvPr>
            <p:ph sz="quarter" idx="1"/>
          </p:nvPr>
        </p:nvSpPr>
        <p:spPr>
          <a:xfrm>
            <a:off x="530352" y="1600200"/>
            <a:ext cx="8537448" cy="5257800"/>
          </a:xfrm>
        </p:spPr>
        <p:txBody>
          <a:bodyPr>
            <a:noAutofit/>
          </a:bodyPr>
          <a:lstStyle/>
          <a:p>
            <a:pPr lvl="1"/>
            <a:r>
              <a:rPr lang="en-US" sz="2400" dirty="0"/>
              <a:t>(iii) Reasonably reflect the total activity for which the employee is compensated by the non-Federal entity, not exceeding 100% of compensated activities (for </a:t>
            </a:r>
            <a:r>
              <a:rPr lang="en-US" sz="2400" dirty="0" smtClean="0"/>
              <a:t>Institutions of Higher Education, </a:t>
            </a:r>
            <a:r>
              <a:rPr lang="en-US" sz="2400" dirty="0"/>
              <a:t>this per the IHE's definition of </a:t>
            </a:r>
            <a:r>
              <a:rPr lang="en-US" sz="2400" dirty="0" smtClean="0"/>
              <a:t>Institutional Base Salary (IBS);</a:t>
            </a:r>
            <a:endParaRPr lang="en-US" sz="2400" dirty="0"/>
          </a:p>
          <a:p>
            <a:pPr lvl="1"/>
            <a:r>
              <a:rPr lang="en-US" sz="2400" dirty="0"/>
              <a:t>(iv) Encompass both federally assisted and all other activities compensated by the non-Federal entity on an integrated basis, but may include the use of subsidiary records as defined in the non-Federal entity's written policy;</a:t>
            </a:r>
          </a:p>
          <a:p>
            <a:pPr lvl="1"/>
            <a:r>
              <a:rPr lang="en-US" sz="2400" dirty="0" smtClean="0"/>
              <a:t>(</a:t>
            </a:r>
            <a:r>
              <a:rPr lang="en-US" sz="2400" dirty="0"/>
              <a:t>v) </a:t>
            </a:r>
            <a:r>
              <a:rPr lang="en-US" sz="2400" u="sng" dirty="0"/>
              <a:t>Comply with the established accounting policies and practices of the non-Federal entity </a:t>
            </a:r>
            <a:r>
              <a:rPr lang="en-US" sz="2400" dirty="0"/>
              <a:t>(See paragraph (h)(1)(ii) above for treatment of incidental work for IHEs.); and</a:t>
            </a:r>
          </a:p>
          <a:p>
            <a:pPr lvl="1"/>
            <a:r>
              <a:rPr lang="en-US" sz="2400" dirty="0"/>
              <a:t>(vi) [Reserved]</a:t>
            </a:r>
          </a:p>
          <a:p>
            <a:pPr lvl="1"/>
            <a:endParaRPr lang="en-US"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3464</TotalTime>
  <Words>1428</Words>
  <Application>Microsoft Office PowerPoint</Application>
  <PresentationFormat>On-screen Show (4:3)</PresentationFormat>
  <Paragraphs>164</Paragraphs>
  <Slides>31</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ＭＳ Ｐゴシック</vt:lpstr>
      <vt:lpstr>Arial</vt:lpstr>
      <vt:lpstr>Book Antiqua</vt:lpstr>
      <vt:lpstr>Calibri</vt:lpstr>
      <vt:lpstr>Tw Cen MT</vt:lpstr>
      <vt:lpstr>Wingdings</vt:lpstr>
      <vt:lpstr>Wingdings 2</vt:lpstr>
      <vt:lpstr>Median</vt:lpstr>
      <vt:lpstr>Effort Reporting and  Cost Share</vt:lpstr>
      <vt:lpstr>Quick quiz</vt:lpstr>
      <vt:lpstr>Topics to be covered</vt:lpstr>
      <vt:lpstr>What is Effort Reporting?</vt:lpstr>
      <vt:lpstr>What is Effort Reporting?</vt:lpstr>
      <vt:lpstr>What is Effort Reporting?</vt:lpstr>
      <vt:lpstr>Why is it necessary?</vt:lpstr>
      <vt:lpstr>Why is it necessary?</vt:lpstr>
      <vt:lpstr>Why is it necessary?</vt:lpstr>
      <vt:lpstr>Why is it necessary? </vt:lpstr>
      <vt:lpstr>Who has to do it?</vt:lpstr>
      <vt:lpstr>Who has to do it?</vt:lpstr>
      <vt:lpstr>How is it done?</vt:lpstr>
      <vt:lpstr>How is it done?</vt:lpstr>
      <vt:lpstr>How is it done?</vt:lpstr>
      <vt:lpstr>How is it done?</vt:lpstr>
      <vt:lpstr>How is it done? </vt:lpstr>
      <vt:lpstr>How is it done?</vt:lpstr>
      <vt:lpstr>How is it done?</vt:lpstr>
      <vt:lpstr>When is it done?</vt:lpstr>
      <vt:lpstr>When is it done?</vt:lpstr>
      <vt:lpstr>Putting it all together</vt:lpstr>
      <vt:lpstr>Putting it all together</vt:lpstr>
      <vt:lpstr>Sample PAR</vt:lpstr>
      <vt:lpstr>Cost Share</vt:lpstr>
      <vt:lpstr>Types of Cost Share</vt:lpstr>
      <vt:lpstr>Cost Share</vt:lpstr>
      <vt:lpstr>Cost Share</vt:lpstr>
      <vt:lpstr>Cost Share</vt:lpstr>
      <vt:lpstr>Sample 3rd Party Cost Share</vt:lpstr>
      <vt:lpstr>What if I have questions?</vt:lpstr>
    </vt:vector>
  </TitlesOfParts>
  <Company>Creative Services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Creative Services</dc:creator>
  <cp:lastModifiedBy>Martonick, Sarah (smartonick@uidaho.edu)</cp:lastModifiedBy>
  <cp:revision>115</cp:revision>
  <dcterms:created xsi:type="dcterms:W3CDTF">2006-12-07T22:38:31Z</dcterms:created>
  <dcterms:modified xsi:type="dcterms:W3CDTF">2017-10-12T17:35:12Z</dcterms:modified>
</cp:coreProperties>
</file>