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8" r:id="rId1"/>
  </p:sldMasterIdLst>
  <p:handoutMasterIdLst>
    <p:handoutMasterId r:id="rId14"/>
  </p:handoutMasterIdLst>
  <p:sldIdLst>
    <p:sldId id="256" r:id="rId2"/>
    <p:sldId id="268" r:id="rId3"/>
    <p:sldId id="267" r:id="rId4"/>
    <p:sldId id="279" r:id="rId5"/>
    <p:sldId id="264" r:id="rId6"/>
    <p:sldId id="258" r:id="rId7"/>
    <p:sldId id="259" r:id="rId8"/>
    <p:sldId id="278" r:id="rId9"/>
    <p:sldId id="277" r:id="rId10"/>
    <p:sldId id="262" r:id="rId11"/>
    <p:sldId id="274" r:id="rId12"/>
    <p:sldId id="275" r:id="rId1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1341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snapToGrid="0">
      <p:cViewPr varScale="1">
        <p:scale>
          <a:sx n="116" d="100"/>
          <a:sy n="116" d="100"/>
        </p:scale>
        <p:origin x="10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2F7FC7C2-3EA9-4F4D-8512-2B414DA8D160}" type="datetimeFigureOut">
              <a:rPr lang="en-US" smtClean="0"/>
              <a:t>3/5/2018</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B67FF499-E39F-4956-AA19-57FF2DA66746}" type="slidenum">
              <a:rPr lang="en-US" smtClean="0"/>
              <a:t>‹#›</a:t>
            </a:fld>
            <a:endParaRPr lang="en-US"/>
          </a:p>
        </p:txBody>
      </p:sp>
    </p:spTree>
    <p:extLst>
      <p:ext uri="{BB962C8B-B14F-4D97-AF65-F5344CB8AC3E}">
        <p14:creationId xmlns:p14="http://schemas.microsoft.com/office/powerpoint/2010/main" val="27919020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AD6EE87-EBD5-4F12-A48A-63ACA297AC8F}" type="datetimeFigureOut">
              <a:rPr lang="en-US" smtClean="0"/>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591513117"/>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298CD5-6C1E-4009-B41F-6DF62E31D3BE}" type="datetimeFigureOut">
              <a:rPr lang="en-US" smtClean="0"/>
              <a:pPr/>
              <a:t>3/5/2018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439999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298CD5-6C1E-4009-B41F-6DF62E31D3BE}" type="datetimeFigureOut">
              <a:rPr lang="en-US" smtClean="0"/>
              <a:pPr/>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7381998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298CD5-6C1E-4009-B41F-6DF62E31D3BE}" type="datetimeFigureOut">
              <a:rPr lang="en-US" smtClean="0"/>
              <a:pPr/>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41279963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298CD5-6C1E-4009-B41F-6DF62E31D3BE}" type="datetimeFigureOut">
              <a:rPr lang="en-US" smtClean="0"/>
              <a:pPr/>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701803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0298CD5-6C1E-4009-B41F-6DF62E31D3BE}" type="datetimeFigureOut">
              <a:rPr lang="en-US" smtClean="0"/>
              <a:pPr/>
              <a:t>3/5/2018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017745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0298CD5-6C1E-4009-B41F-6DF62E31D3BE}" type="datetimeFigureOut">
              <a:rPr lang="en-US" smtClean="0"/>
              <a:pPr/>
              <a:t>3/5/2018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1305066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smtClean="0"/>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9160833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smtClean="0"/>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024601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5D3794B-289A-4A80-97D7-111025398D45}" type="datetimeFigureOut">
              <a:rPr lang="en-US" smtClean="0"/>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46417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61015F-7CC6-4D0A-9D87-873EA4C304CC}" type="datetimeFigureOut">
              <a:rPr lang="en-US" smtClean="0"/>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73068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smtClean="0"/>
              <a:t>3/5/2018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047480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smtClean="0"/>
              <a:t>3/5/2018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320812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67EF4D4C-5367-4C26-9E2B-D8088D7FCA81}" type="datetimeFigureOut">
              <a:rPr lang="en-US" smtClean="0"/>
              <a:t>3/5/2018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5272711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56E91E96-98B0-4413-9547-46F3504108EF}" type="datetimeFigureOut">
              <a:rPr lang="en-US" smtClean="0"/>
              <a:t>3/5/2018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57049934"/>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05C68B11-C5A8-448C-8CE9-B1A273C79CFC}" type="datetimeFigureOut">
              <a:rPr lang="en-US" smtClean="0"/>
              <a:t>3/5/2018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016766913"/>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16CA0-919D-4A49-9C8A-62FDFB3A5183}" type="datetimeFigureOut">
              <a:rPr lang="en-US" smtClean="0"/>
              <a:t>3/5/2018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smtClean="0"/>
              <a:t>‹#›</a:t>
            </a:fld>
            <a:endParaRPr lang="en-US" dirty="0"/>
          </a:p>
        </p:txBody>
      </p:sp>
    </p:spTree>
    <p:extLst>
      <p:ext uri="{BB962C8B-B14F-4D97-AF65-F5344CB8AC3E}">
        <p14:creationId xmlns:p14="http://schemas.microsoft.com/office/powerpoint/2010/main" val="2806637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90298CD5-6C1E-4009-B41F-6DF62E31D3BE}" type="datetimeFigureOut">
              <a:rPr lang="en-US" smtClean="0"/>
              <a:pPr/>
              <a:t>3/5/2018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52754506"/>
      </p:ext>
    </p:extLst>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7.emf"/><Relationship Id="rId4" Type="http://schemas.openxmlformats.org/officeDocument/2006/relationships/package" Target="../embeddings/Microsoft_Excel_Worksheet1.xlsx"/></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673444"/>
            <a:ext cx="8825658" cy="3329581"/>
          </a:xfrm>
        </p:spPr>
        <p:txBody>
          <a:bodyPr/>
          <a:lstStyle/>
          <a:p>
            <a:r>
              <a:rPr lang="en-US" dirty="0" smtClean="0">
                <a:solidFill>
                  <a:schemeClr val="tx1"/>
                </a:solidFill>
              </a:rPr>
              <a:t>Budgets</a:t>
            </a:r>
            <a:r>
              <a:rPr lang="en-US" dirty="0" smtClean="0">
                <a:solidFill>
                  <a:schemeClr val="accent5">
                    <a:lumMod val="75000"/>
                  </a:schemeClr>
                </a:solidFill>
              </a:rPr>
              <a:t/>
            </a:r>
            <a:br>
              <a:rPr lang="en-US" dirty="0" smtClean="0">
                <a:solidFill>
                  <a:schemeClr val="accent5">
                    <a:lumMod val="75000"/>
                  </a:schemeClr>
                </a:solidFill>
              </a:rPr>
            </a:br>
            <a:r>
              <a:rPr lang="en-US" dirty="0">
                <a:solidFill>
                  <a:schemeClr val="accent5">
                    <a:lumMod val="75000"/>
                  </a:schemeClr>
                </a:solidFill>
              </a:rPr>
              <a:t/>
            </a:r>
            <a:br>
              <a:rPr lang="en-US" dirty="0">
                <a:solidFill>
                  <a:schemeClr val="accent5">
                    <a:lumMod val="75000"/>
                  </a:schemeClr>
                </a:solidFill>
              </a:rPr>
            </a:br>
            <a:endParaRPr lang="en-US" dirty="0">
              <a:solidFill>
                <a:schemeClr val="accent5">
                  <a:lumMod val="75000"/>
                </a:schemeClr>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16860" y="2240820"/>
            <a:ext cx="4419600" cy="33813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8371682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8562" y="309082"/>
            <a:ext cx="10038944" cy="702600"/>
          </a:xfrm>
        </p:spPr>
        <p:txBody>
          <a:bodyPr>
            <a:normAutofit/>
          </a:bodyPr>
          <a:lstStyle/>
          <a:p>
            <a:r>
              <a:rPr lang="en-US" sz="3600" dirty="0">
                <a:solidFill>
                  <a:schemeClr val="tx1"/>
                </a:solidFill>
              </a:rPr>
              <a:t>Indirect Cost Calculation Type</a:t>
            </a:r>
          </a:p>
        </p:txBody>
      </p:sp>
      <p:sp>
        <p:nvSpPr>
          <p:cNvPr id="3" name="Rectangle 2"/>
          <p:cNvSpPr/>
          <p:nvPr/>
        </p:nvSpPr>
        <p:spPr>
          <a:xfrm>
            <a:off x="782594" y="1486228"/>
            <a:ext cx="9926595" cy="3785652"/>
          </a:xfrm>
          <a:prstGeom prst="rect">
            <a:avLst/>
          </a:prstGeom>
        </p:spPr>
        <p:txBody>
          <a:bodyPr wrap="square">
            <a:spAutoFit/>
          </a:bodyPr>
          <a:lstStyle/>
          <a:p>
            <a:r>
              <a:rPr lang="en-US" sz="2400" dirty="0"/>
              <a:t>Indirect Cost Base Type Definitions</a:t>
            </a:r>
          </a:p>
          <a:p>
            <a:endParaRPr lang="en-US" dirty="0"/>
          </a:p>
          <a:p>
            <a:pPr marL="742950" lvl="1" indent="-285750">
              <a:buClr>
                <a:schemeClr val="accent1"/>
              </a:buClr>
              <a:buFont typeface="Century Gothic" panose="020B0502020202020204" pitchFamily="34" charset="0"/>
              <a:buChar char="►"/>
            </a:pPr>
            <a:r>
              <a:rPr lang="en-US" dirty="0"/>
              <a:t>Modified Total Direct Costs – MTDC is the total of all direct cost of the project, with the following exclusions: equipment over $5,000, capital expenditures, tuition remission, rental costs of off-site facilities, scholarships, and fellowships as well as that portion of each subaward in excess of $25,000.</a:t>
            </a:r>
          </a:p>
          <a:p>
            <a:pPr marL="742950" lvl="1" indent="-285750">
              <a:buClr>
                <a:schemeClr val="accent1"/>
              </a:buClr>
              <a:buFont typeface="Century Gothic" panose="020B0502020202020204" pitchFamily="34" charset="0"/>
              <a:buChar char="►"/>
            </a:pPr>
            <a:endParaRPr lang="en-US" dirty="0"/>
          </a:p>
          <a:p>
            <a:pPr marL="742950" lvl="1" indent="-285750">
              <a:buClr>
                <a:schemeClr val="accent1"/>
              </a:buClr>
              <a:buFont typeface="Century Gothic" panose="020B0502020202020204" pitchFamily="34" charset="0"/>
              <a:buChar char="►"/>
            </a:pPr>
            <a:r>
              <a:rPr lang="en-US" dirty="0"/>
              <a:t>Total Direct Costs – TDC is the total of all of the project direct costs with no exclusions.</a:t>
            </a:r>
          </a:p>
          <a:p>
            <a:pPr marL="742950" lvl="1" indent="-285750">
              <a:buClr>
                <a:schemeClr val="accent1"/>
              </a:buClr>
              <a:buFont typeface="Century Gothic" panose="020B0502020202020204" pitchFamily="34" charset="0"/>
              <a:buChar char="►"/>
            </a:pPr>
            <a:endParaRPr lang="en-US" dirty="0"/>
          </a:p>
          <a:p>
            <a:pPr marL="742950" lvl="1" indent="-285750">
              <a:buClr>
                <a:schemeClr val="accent1"/>
              </a:buClr>
              <a:buFont typeface="Century Gothic" panose="020B0502020202020204" pitchFamily="34" charset="0"/>
              <a:buChar char="►"/>
            </a:pPr>
            <a:r>
              <a:rPr lang="en-US" dirty="0"/>
              <a:t>Total Project Costs – TPC is the total of all of the project direct costs with no exclusions plus the indirect costs.  In the case of USDA FS, TPC goes even further to also include the USDA FS contribution and the UI cost share.</a:t>
            </a:r>
          </a:p>
        </p:txBody>
      </p:sp>
    </p:spTree>
    <p:extLst>
      <p:ext uri="{BB962C8B-B14F-4D97-AF65-F5344CB8AC3E}">
        <p14:creationId xmlns:p14="http://schemas.microsoft.com/office/powerpoint/2010/main" val="16779993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8562" y="309082"/>
            <a:ext cx="10038944" cy="702600"/>
          </a:xfrm>
        </p:spPr>
        <p:txBody>
          <a:bodyPr>
            <a:normAutofit/>
          </a:bodyPr>
          <a:lstStyle/>
          <a:p>
            <a:r>
              <a:rPr lang="en-US" sz="3600" dirty="0">
                <a:solidFill>
                  <a:schemeClr val="tx1"/>
                </a:solidFill>
              </a:rPr>
              <a:t>Indirect Cost Calculation </a:t>
            </a:r>
            <a:r>
              <a:rPr lang="en-US" sz="3600" dirty="0" smtClean="0">
                <a:solidFill>
                  <a:schemeClr val="tx1"/>
                </a:solidFill>
              </a:rPr>
              <a:t>Types</a:t>
            </a:r>
            <a:endParaRPr lang="en-US" sz="3600" dirty="0">
              <a:solidFill>
                <a:schemeClr val="tx1"/>
              </a:solidFill>
            </a:endParaRPr>
          </a:p>
        </p:txBody>
      </p:sp>
      <p:sp>
        <p:nvSpPr>
          <p:cNvPr id="3" name="Rectangle 2"/>
          <p:cNvSpPr/>
          <p:nvPr/>
        </p:nvSpPr>
        <p:spPr>
          <a:xfrm>
            <a:off x="700217" y="1011682"/>
            <a:ext cx="10346724" cy="4739759"/>
          </a:xfrm>
          <a:prstGeom prst="rect">
            <a:avLst/>
          </a:prstGeom>
        </p:spPr>
        <p:txBody>
          <a:bodyPr wrap="square">
            <a:spAutoFit/>
          </a:bodyPr>
          <a:lstStyle/>
          <a:p>
            <a:r>
              <a:rPr lang="en-US" sz="2800" dirty="0"/>
              <a:t>How are indirect costs calculated?</a:t>
            </a:r>
          </a:p>
          <a:p>
            <a:endParaRPr lang="en-US" b="1" dirty="0"/>
          </a:p>
          <a:p>
            <a:r>
              <a:rPr lang="en-US" sz="1600" b="1" dirty="0"/>
              <a:t>MTDC:</a:t>
            </a:r>
            <a:r>
              <a:rPr lang="en-US" sz="1600" dirty="0"/>
              <a:t> A PI is submitting a proposal to NSF with total direct costs of $150,000.  Of the $150,000, $40,000 is for a subcontract to WSU.  Here, the MTDC is calculated as follows:</a:t>
            </a:r>
          </a:p>
          <a:p>
            <a:r>
              <a:rPr lang="en-US" sz="1600" dirty="0"/>
              <a:t> </a:t>
            </a:r>
          </a:p>
          <a:p>
            <a:r>
              <a:rPr lang="en-US" sz="1600" dirty="0"/>
              <a:t>$150,000 		Total Direct Costs</a:t>
            </a:r>
          </a:p>
          <a:p>
            <a:r>
              <a:rPr lang="en-US" sz="1600" u="sng" dirty="0"/>
              <a:t> -$15,000</a:t>
            </a:r>
            <a:r>
              <a:rPr lang="en-US" sz="1600" dirty="0"/>
              <a:t> 		Amount of $40,000 subaward excluded from F&amp;A (first $25,000 subject to indirect costs)</a:t>
            </a:r>
          </a:p>
          <a:p>
            <a:r>
              <a:rPr lang="en-US" sz="1600" dirty="0"/>
              <a:t>$135,000 		Modified Total Direct Costs (MTDC) base</a:t>
            </a:r>
          </a:p>
          <a:p>
            <a:r>
              <a:rPr lang="en-US" sz="1600" u="sng" dirty="0"/>
              <a:t>+$64,125</a:t>
            </a:r>
            <a:r>
              <a:rPr lang="en-US" sz="1600" dirty="0"/>
              <a:t> 		47.5% F&amp;A on MTDC base</a:t>
            </a:r>
          </a:p>
          <a:p>
            <a:r>
              <a:rPr lang="en-US" sz="1600" dirty="0"/>
              <a:t>$214,125 		Total Project Cost (Total Direct Costs + F&amp;A using MTDC base)</a:t>
            </a:r>
          </a:p>
          <a:p>
            <a:endParaRPr lang="en-US" sz="1600" b="1" dirty="0"/>
          </a:p>
          <a:p>
            <a:endParaRPr lang="en-US" sz="1600" b="1" dirty="0"/>
          </a:p>
          <a:p>
            <a:r>
              <a:rPr lang="en-US" sz="1600" b="1" dirty="0"/>
              <a:t>TDC:</a:t>
            </a:r>
            <a:r>
              <a:rPr lang="en-US" sz="1600" dirty="0"/>
              <a:t> A PI is submitting a proposal for a project with direct costs of $150,000 to the XYZ Foundation. The sponsor limits indirect costs to 15% of TDC). Here the TDC is calculated as follows: </a:t>
            </a:r>
          </a:p>
          <a:p>
            <a:endParaRPr lang="en-US" sz="1600" dirty="0"/>
          </a:p>
          <a:p>
            <a:r>
              <a:rPr lang="en-US" sz="1600" dirty="0"/>
              <a:t>$150,000 		Total Direct Cost (TDC) base</a:t>
            </a:r>
          </a:p>
          <a:p>
            <a:r>
              <a:rPr lang="en-US" sz="1600" u="sng" dirty="0"/>
              <a:t>+$22,500</a:t>
            </a:r>
            <a:r>
              <a:rPr lang="en-US" sz="1600" dirty="0"/>
              <a:t> 		15% F&amp;A on TDC base</a:t>
            </a:r>
          </a:p>
          <a:p>
            <a:r>
              <a:rPr lang="en-US" sz="1600" dirty="0"/>
              <a:t>$172,500 		Total Project Cost (TDC + indirect cost)</a:t>
            </a:r>
          </a:p>
        </p:txBody>
      </p:sp>
    </p:spTree>
    <p:extLst>
      <p:ext uri="{BB962C8B-B14F-4D97-AF65-F5344CB8AC3E}">
        <p14:creationId xmlns:p14="http://schemas.microsoft.com/office/powerpoint/2010/main" val="23017273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8562" y="309082"/>
            <a:ext cx="10038944" cy="702600"/>
          </a:xfrm>
        </p:spPr>
        <p:txBody>
          <a:bodyPr>
            <a:normAutofit/>
          </a:bodyPr>
          <a:lstStyle/>
          <a:p>
            <a:r>
              <a:rPr lang="en-US" sz="3600" dirty="0">
                <a:solidFill>
                  <a:schemeClr val="tx1"/>
                </a:solidFill>
              </a:rPr>
              <a:t>Indirect Cost </a:t>
            </a:r>
            <a:r>
              <a:rPr lang="en-US" sz="3600" dirty="0" smtClean="0">
                <a:solidFill>
                  <a:schemeClr val="tx1"/>
                </a:solidFill>
              </a:rPr>
              <a:t>Calculation Types</a:t>
            </a:r>
            <a:endParaRPr lang="en-US" sz="3600" dirty="0">
              <a:solidFill>
                <a:schemeClr val="tx1"/>
              </a:solidFill>
            </a:endParaRPr>
          </a:p>
        </p:txBody>
      </p:sp>
      <p:sp>
        <p:nvSpPr>
          <p:cNvPr id="5" name="TextBox 4"/>
          <p:cNvSpPr txBox="1"/>
          <p:nvPr/>
        </p:nvSpPr>
        <p:spPr>
          <a:xfrm>
            <a:off x="838200" y="1690688"/>
            <a:ext cx="10760242" cy="4555093"/>
          </a:xfrm>
          <a:prstGeom prst="rect">
            <a:avLst/>
          </a:prstGeom>
          <a:noFill/>
        </p:spPr>
        <p:txBody>
          <a:bodyPr wrap="square" rtlCol="0">
            <a:spAutoFit/>
          </a:bodyPr>
          <a:lstStyle/>
          <a:p>
            <a:r>
              <a:rPr lang="en-US" sz="1600" b="1" dirty="0"/>
              <a:t>TPC: </a:t>
            </a:r>
            <a:r>
              <a:rPr lang="en-US" sz="1600" dirty="0"/>
              <a:t>The TPC method is unusual in that it allows indirect costs to be charged not only on direct expenses, but also on the indirect expenses themselves. The easiest way to do this calculation is to first convert the TPC rate to a TDC rate using the following formula: </a:t>
            </a:r>
            <a:endParaRPr lang="en-US" sz="1600" dirty="0" smtClean="0"/>
          </a:p>
          <a:p>
            <a:endParaRPr lang="en-US" sz="1600" dirty="0"/>
          </a:p>
          <a:p>
            <a:r>
              <a:rPr lang="en-US" sz="1600" dirty="0" smtClean="0"/>
              <a:t>TPC </a:t>
            </a:r>
            <a:r>
              <a:rPr lang="en-US" sz="1600" dirty="0"/>
              <a:t>indirect rate/(1-TPC indirect rate) = TDC rate (ex. </a:t>
            </a:r>
            <a:r>
              <a:rPr lang="en-US" sz="1600" dirty="0" smtClean="0"/>
              <a:t>30% </a:t>
            </a:r>
            <a:r>
              <a:rPr lang="en-US" sz="1600" dirty="0"/>
              <a:t>TPC = </a:t>
            </a:r>
            <a:r>
              <a:rPr lang="en-US" sz="1600" dirty="0" smtClean="0"/>
              <a:t>30%/(1-30%) </a:t>
            </a:r>
            <a:r>
              <a:rPr lang="en-US" sz="1600" dirty="0"/>
              <a:t>= </a:t>
            </a:r>
            <a:r>
              <a:rPr lang="en-US" sz="1600" dirty="0" smtClean="0"/>
              <a:t>42.857%)</a:t>
            </a:r>
          </a:p>
          <a:p>
            <a:endParaRPr lang="en-US" sz="1600" dirty="0" smtClean="0"/>
          </a:p>
          <a:p>
            <a:r>
              <a:rPr lang="en-US" sz="1600" dirty="0"/>
              <a:t>	</a:t>
            </a:r>
            <a:r>
              <a:rPr lang="en-US" sz="1600" dirty="0" smtClean="0"/>
              <a:t>	</a:t>
            </a:r>
            <a:r>
              <a:rPr lang="en-US" sz="1600" u="sng" dirty="0" smtClean="0"/>
              <a:t>  30%  </a:t>
            </a:r>
            <a:r>
              <a:rPr lang="en-US" sz="1600" dirty="0" smtClean="0"/>
              <a:t>  =   </a:t>
            </a:r>
            <a:r>
              <a:rPr lang="en-US" sz="1600" u="sng" dirty="0" smtClean="0"/>
              <a:t>  30%  </a:t>
            </a:r>
            <a:r>
              <a:rPr lang="en-US" sz="1600" dirty="0" smtClean="0"/>
              <a:t>  = 42.857%</a:t>
            </a:r>
          </a:p>
          <a:p>
            <a:r>
              <a:rPr lang="en-US" sz="1600" dirty="0" smtClean="0"/>
              <a:t>	</a:t>
            </a:r>
            <a:r>
              <a:rPr lang="en-US" sz="1600" dirty="0"/>
              <a:t> </a:t>
            </a:r>
            <a:r>
              <a:rPr lang="en-US" sz="1600" dirty="0" smtClean="0"/>
              <a:t>                  100-30	  70</a:t>
            </a:r>
            <a:endParaRPr lang="en-US" sz="1600" dirty="0"/>
          </a:p>
          <a:p>
            <a:r>
              <a:rPr lang="en-US" sz="1600" dirty="0" smtClean="0"/>
              <a:t>		</a:t>
            </a:r>
            <a:r>
              <a:rPr lang="en-US" sz="1600" dirty="0"/>
              <a:t>	</a:t>
            </a:r>
          </a:p>
          <a:p>
            <a:r>
              <a:rPr lang="en-US" sz="1600" dirty="0"/>
              <a:t>Once you have converted your rate then you </a:t>
            </a:r>
            <a:r>
              <a:rPr lang="en-US" sz="1600" dirty="0" smtClean="0"/>
              <a:t>are ready to use </a:t>
            </a:r>
            <a:r>
              <a:rPr lang="en-US" sz="1600" dirty="0"/>
              <a:t>the TDC formula of multiplying all direct costs by the TDC rate</a:t>
            </a:r>
            <a:r>
              <a:rPr lang="en-US" sz="1600" dirty="0" smtClean="0"/>
              <a:t>:</a:t>
            </a:r>
          </a:p>
          <a:p>
            <a:endParaRPr lang="en-US" sz="1600" dirty="0"/>
          </a:p>
          <a:p>
            <a:r>
              <a:rPr lang="en-US" sz="1600" dirty="0"/>
              <a:t>$</a:t>
            </a:r>
            <a:r>
              <a:rPr lang="en-US" sz="1600" dirty="0" smtClean="0"/>
              <a:t>150,000.00 	Total </a:t>
            </a:r>
            <a:r>
              <a:rPr lang="en-US" sz="1600" dirty="0"/>
              <a:t>Direct </a:t>
            </a:r>
            <a:r>
              <a:rPr lang="en-US" sz="1600" dirty="0" smtClean="0"/>
              <a:t>Costs (TDC) base</a:t>
            </a:r>
            <a:endParaRPr lang="en-US" sz="1600" dirty="0"/>
          </a:p>
          <a:p>
            <a:r>
              <a:rPr lang="en-US" sz="1600" u="sng" dirty="0" smtClean="0"/>
              <a:t>+$64,285.50</a:t>
            </a:r>
            <a:r>
              <a:rPr lang="en-US" sz="1600" dirty="0" smtClean="0"/>
              <a:t>	42.857% F&amp;A on TDC base </a:t>
            </a:r>
            <a:endParaRPr lang="en-US" sz="1600" dirty="0"/>
          </a:p>
          <a:p>
            <a:r>
              <a:rPr lang="en-US" sz="1600" dirty="0" smtClean="0"/>
              <a:t>$214,285.50	Total </a:t>
            </a:r>
            <a:r>
              <a:rPr lang="en-US" sz="1600" dirty="0"/>
              <a:t>Project Costs (TDC + indirect</a:t>
            </a:r>
            <a:r>
              <a:rPr lang="en-US" sz="1600" dirty="0" smtClean="0"/>
              <a:t>)</a:t>
            </a:r>
          </a:p>
          <a:p>
            <a:endParaRPr lang="en-US" sz="1600" dirty="0"/>
          </a:p>
          <a:p>
            <a:r>
              <a:rPr lang="en-US" sz="1600" dirty="0" smtClean="0"/>
              <a:t>To check your total, multiply the TPC ($214,285.50 x 30% = $64,285.50)</a:t>
            </a:r>
            <a:endParaRPr lang="en-US" sz="1600" dirty="0"/>
          </a:p>
          <a:p>
            <a:endParaRPr lang="en-US" dirty="0"/>
          </a:p>
        </p:txBody>
      </p:sp>
    </p:spTree>
    <p:extLst>
      <p:ext uri="{BB962C8B-B14F-4D97-AF65-F5344CB8AC3E}">
        <p14:creationId xmlns:p14="http://schemas.microsoft.com/office/powerpoint/2010/main" val="100663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fade">
                                      <p:cBhvr>
                                        <p:cTn id="21" dur="1000"/>
                                        <p:tgtEl>
                                          <p:spTgt spid="5">
                                            <p:txEl>
                                              <p:pRg st="4" end="4"/>
                                            </p:txEl>
                                          </p:spTgt>
                                        </p:tgtEl>
                                      </p:cBhvr>
                                    </p:animEffect>
                                    <p:anim calcmode="lin" valueType="num">
                                      <p:cBhvr>
                                        <p:cTn id="22"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4" end="4"/>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5">
                                            <p:txEl>
                                              <p:pRg st="5" end="5"/>
                                            </p:txEl>
                                          </p:spTgt>
                                        </p:tgtEl>
                                        <p:attrNameLst>
                                          <p:attrName>style.visibility</p:attrName>
                                        </p:attrNameLst>
                                      </p:cBhvr>
                                      <p:to>
                                        <p:strVal val="visible"/>
                                      </p:to>
                                    </p:set>
                                    <p:animEffect transition="in" filter="fade">
                                      <p:cBhvr>
                                        <p:cTn id="26" dur="1000"/>
                                        <p:tgtEl>
                                          <p:spTgt spid="5">
                                            <p:txEl>
                                              <p:pRg st="5" end="5"/>
                                            </p:txEl>
                                          </p:spTgt>
                                        </p:tgtEl>
                                      </p:cBhvr>
                                    </p:animEffect>
                                    <p:anim calcmode="lin" valueType="num">
                                      <p:cBhvr>
                                        <p:cTn id="27"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28"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5">
                                            <p:txEl>
                                              <p:pRg st="7" end="7"/>
                                            </p:txEl>
                                          </p:spTgt>
                                        </p:tgtEl>
                                        <p:attrNameLst>
                                          <p:attrName>style.visibility</p:attrName>
                                        </p:attrNameLst>
                                      </p:cBhvr>
                                      <p:to>
                                        <p:strVal val="visible"/>
                                      </p:to>
                                    </p:set>
                                    <p:animEffect transition="in" filter="fade">
                                      <p:cBhvr>
                                        <p:cTn id="33" dur="1000"/>
                                        <p:tgtEl>
                                          <p:spTgt spid="5">
                                            <p:txEl>
                                              <p:pRg st="7" end="7"/>
                                            </p:txEl>
                                          </p:spTgt>
                                        </p:tgtEl>
                                      </p:cBhvr>
                                    </p:animEffect>
                                    <p:anim calcmode="lin" valueType="num">
                                      <p:cBhvr>
                                        <p:cTn id="34"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35"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5">
                                            <p:txEl>
                                              <p:pRg st="9" end="9"/>
                                            </p:txEl>
                                          </p:spTgt>
                                        </p:tgtEl>
                                        <p:attrNameLst>
                                          <p:attrName>style.visibility</p:attrName>
                                        </p:attrNameLst>
                                      </p:cBhvr>
                                      <p:to>
                                        <p:strVal val="visible"/>
                                      </p:to>
                                    </p:set>
                                    <p:animEffect transition="in" filter="fade">
                                      <p:cBhvr>
                                        <p:cTn id="40" dur="1000"/>
                                        <p:tgtEl>
                                          <p:spTgt spid="5">
                                            <p:txEl>
                                              <p:pRg st="9" end="9"/>
                                            </p:txEl>
                                          </p:spTgt>
                                        </p:tgtEl>
                                      </p:cBhvr>
                                    </p:animEffect>
                                    <p:anim calcmode="lin" valueType="num">
                                      <p:cBhvr>
                                        <p:cTn id="41" dur="1000" fill="hold"/>
                                        <p:tgtEl>
                                          <p:spTgt spid="5">
                                            <p:txEl>
                                              <p:pRg st="9" end="9"/>
                                            </p:txEl>
                                          </p:spTgt>
                                        </p:tgtEl>
                                        <p:attrNameLst>
                                          <p:attrName>ppt_x</p:attrName>
                                        </p:attrNameLst>
                                      </p:cBhvr>
                                      <p:tavLst>
                                        <p:tav tm="0">
                                          <p:val>
                                            <p:strVal val="#ppt_x"/>
                                          </p:val>
                                        </p:tav>
                                        <p:tav tm="100000">
                                          <p:val>
                                            <p:strVal val="#ppt_x"/>
                                          </p:val>
                                        </p:tav>
                                      </p:tavLst>
                                    </p:anim>
                                    <p:anim calcmode="lin" valueType="num">
                                      <p:cBhvr>
                                        <p:cTn id="42" dur="1000" fill="hold"/>
                                        <p:tgtEl>
                                          <p:spTgt spid="5">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5">
                                            <p:txEl>
                                              <p:pRg st="10" end="10"/>
                                            </p:txEl>
                                          </p:spTgt>
                                        </p:tgtEl>
                                        <p:attrNameLst>
                                          <p:attrName>style.visibility</p:attrName>
                                        </p:attrNameLst>
                                      </p:cBhvr>
                                      <p:to>
                                        <p:strVal val="visible"/>
                                      </p:to>
                                    </p:set>
                                    <p:animEffect transition="in" filter="fade">
                                      <p:cBhvr>
                                        <p:cTn id="47" dur="1000"/>
                                        <p:tgtEl>
                                          <p:spTgt spid="5">
                                            <p:txEl>
                                              <p:pRg st="10" end="10"/>
                                            </p:txEl>
                                          </p:spTgt>
                                        </p:tgtEl>
                                      </p:cBhvr>
                                    </p:animEffect>
                                    <p:anim calcmode="lin" valueType="num">
                                      <p:cBhvr>
                                        <p:cTn id="48" dur="1000" fill="hold"/>
                                        <p:tgtEl>
                                          <p:spTgt spid="5">
                                            <p:txEl>
                                              <p:pRg st="10" end="10"/>
                                            </p:txEl>
                                          </p:spTgt>
                                        </p:tgtEl>
                                        <p:attrNameLst>
                                          <p:attrName>ppt_x</p:attrName>
                                        </p:attrNameLst>
                                      </p:cBhvr>
                                      <p:tavLst>
                                        <p:tav tm="0">
                                          <p:val>
                                            <p:strVal val="#ppt_x"/>
                                          </p:val>
                                        </p:tav>
                                        <p:tav tm="100000">
                                          <p:val>
                                            <p:strVal val="#ppt_x"/>
                                          </p:val>
                                        </p:tav>
                                      </p:tavLst>
                                    </p:anim>
                                    <p:anim calcmode="lin" valueType="num">
                                      <p:cBhvr>
                                        <p:cTn id="49" dur="1000" fill="hold"/>
                                        <p:tgtEl>
                                          <p:spTgt spid="5">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nodeType="clickEffect">
                                  <p:stCondLst>
                                    <p:cond delay="0"/>
                                  </p:stCondLst>
                                  <p:childTnLst>
                                    <p:set>
                                      <p:cBhvr>
                                        <p:cTn id="53" dur="1" fill="hold">
                                          <p:stCondLst>
                                            <p:cond delay="0"/>
                                          </p:stCondLst>
                                        </p:cTn>
                                        <p:tgtEl>
                                          <p:spTgt spid="5">
                                            <p:txEl>
                                              <p:pRg st="11" end="11"/>
                                            </p:txEl>
                                          </p:spTgt>
                                        </p:tgtEl>
                                        <p:attrNameLst>
                                          <p:attrName>style.visibility</p:attrName>
                                        </p:attrNameLst>
                                      </p:cBhvr>
                                      <p:to>
                                        <p:strVal val="visible"/>
                                      </p:to>
                                    </p:set>
                                    <p:animEffect transition="in" filter="fade">
                                      <p:cBhvr>
                                        <p:cTn id="54" dur="1000"/>
                                        <p:tgtEl>
                                          <p:spTgt spid="5">
                                            <p:txEl>
                                              <p:pRg st="11" end="11"/>
                                            </p:txEl>
                                          </p:spTgt>
                                        </p:tgtEl>
                                      </p:cBhvr>
                                    </p:animEffect>
                                    <p:anim calcmode="lin" valueType="num">
                                      <p:cBhvr>
                                        <p:cTn id="55" dur="1000" fill="hold"/>
                                        <p:tgtEl>
                                          <p:spTgt spid="5">
                                            <p:txEl>
                                              <p:pRg st="11" end="11"/>
                                            </p:txEl>
                                          </p:spTgt>
                                        </p:tgtEl>
                                        <p:attrNameLst>
                                          <p:attrName>ppt_x</p:attrName>
                                        </p:attrNameLst>
                                      </p:cBhvr>
                                      <p:tavLst>
                                        <p:tav tm="0">
                                          <p:val>
                                            <p:strVal val="#ppt_x"/>
                                          </p:val>
                                        </p:tav>
                                        <p:tav tm="100000">
                                          <p:val>
                                            <p:strVal val="#ppt_x"/>
                                          </p:val>
                                        </p:tav>
                                      </p:tavLst>
                                    </p:anim>
                                    <p:anim calcmode="lin" valueType="num">
                                      <p:cBhvr>
                                        <p:cTn id="56" dur="1000" fill="hold"/>
                                        <p:tgtEl>
                                          <p:spTgt spid="5">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nodeType="clickEffect">
                                  <p:stCondLst>
                                    <p:cond delay="0"/>
                                  </p:stCondLst>
                                  <p:childTnLst>
                                    <p:set>
                                      <p:cBhvr>
                                        <p:cTn id="60" dur="1" fill="hold">
                                          <p:stCondLst>
                                            <p:cond delay="0"/>
                                          </p:stCondLst>
                                        </p:cTn>
                                        <p:tgtEl>
                                          <p:spTgt spid="5">
                                            <p:txEl>
                                              <p:pRg st="13" end="13"/>
                                            </p:txEl>
                                          </p:spTgt>
                                        </p:tgtEl>
                                        <p:attrNameLst>
                                          <p:attrName>style.visibility</p:attrName>
                                        </p:attrNameLst>
                                      </p:cBhvr>
                                      <p:to>
                                        <p:strVal val="visible"/>
                                      </p:to>
                                    </p:set>
                                    <p:animEffect transition="in" filter="fade">
                                      <p:cBhvr>
                                        <p:cTn id="61" dur="1000"/>
                                        <p:tgtEl>
                                          <p:spTgt spid="5">
                                            <p:txEl>
                                              <p:pRg st="13" end="13"/>
                                            </p:txEl>
                                          </p:spTgt>
                                        </p:tgtEl>
                                      </p:cBhvr>
                                    </p:animEffect>
                                    <p:anim calcmode="lin" valueType="num">
                                      <p:cBhvr>
                                        <p:cTn id="62" dur="1000" fill="hold"/>
                                        <p:tgtEl>
                                          <p:spTgt spid="5">
                                            <p:txEl>
                                              <p:pRg st="13" end="13"/>
                                            </p:txEl>
                                          </p:spTgt>
                                        </p:tgtEl>
                                        <p:attrNameLst>
                                          <p:attrName>ppt_x</p:attrName>
                                        </p:attrNameLst>
                                      </p:cBhvr>
                                      <p:tavLst>
                                        <p:tav tm="0">
                                          <p:val>
                                            <p:strVal val="#ppt_x"/>
                                          </p:val>
                                        </p:tav>
                                        <p:tav tm="100000">
                                          <p:val>
                                            <p:strVal val="#ppt_x"/>
                                          </p:val>
                                        </p:tav>
                                      </p:tavLst>
                                    </p:anim>
                                    <p:anim calcmode="lin" valueType="num">
                                      <p:cBhvr>
                                        <p:cTn id="63" dur="1000" fill="hold"/>
                                        <p:tgtEl>
                                          <p:spTgt spid="5">
                                            <p:txEl>
                                              <p:pRg st="13" end="1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1319712" y="2742634"/>
            <a:ext cx="8825658" cy="861420"/>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a:lstStyle>
          <a:p>
            <a:pPr marL="0" indent="0">
              <a:buNone/>
            </a:pPr>
            <a:r>
              <a:rPr lang="en-US" sz="4400" dirty="0" smtClean="0"/>
              <a:t>It’s not as difficult as you think</a:t>
            </a:r>
            <a:endParaRPr lang="en-US" sz="4400" dirty="0"/>
          </a:p>
        </p:txBody>
      </p:sp>
    </p:spTree>
    <p:extLst>
      <p:ext uri="{BB962C8B-B14F-4D97-AF65-F5344CB8AC3E}">
        <p14:creationId xmlns:p14="http://schemas.microsoft.com/office/powerpoint/2010/main" val="23961113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A BUDGET </a:t>
            </a:r>
            <a:endParaRPr lang="en-US" dirty="0">
              <a:solidFill>
                <a:schemeClr val="tx1"/>
              </a:solidFill>
            </a:endParaRPr>
          </a:p>
        </p:txBody>
      </p:sp>
      <p:sp>
        <p:nvSpPr>
          <p:cNvPr id="3" name="Content Placeholder 2"/>
          <p:cNvSpPr>
            <a:spLocks noGrp="1"/>
          </p:cNvSpPr>
          <p:nvPr>
            <p:ph idx="1"/>
          </p:nvPr>
        </p:nvSpPr>
        <p:spPr>
          <a:xfrm>
            <a:off x="1020934" y="1632788"/>
            <a:ext cx="8946541" cy="4195481"/>
          </a:xfrm>
        </p:spPr>
        <p:txBody>
          <a:bodyPr>
            <a:normAutofit/>
          </a:bodyPr>
          <a:lstStyle/>
          <a:p>
            <a:r>
              <a:rPr lang="en-US" sz="2400" dirty="0" smtClean="0"/>
              <a:t>Is a projection of what the PI is going to spend to carry out the project</a:t>
            </a:r>
          </a:p>
          <a:p>
            <a:r>
              <a:rPr lang="en-US" sz="2400" dirty="0" smtClean="0"/>
              <a:t>Reflects estimated expenses in common accounting categories</a:t>
            </a:r>
          </a:p>
          <a:p>
            <a:r>
              <a:rPr lang="en-US" sz="2400" dirty="0" smtClean="0"/>
              <a:t>Is not written in stone</a:t>
            </a:r>
          </a:p>
          <a:p>
            <a:r>
              <a:rPr lang="en-US" sz="2400" dirty="0" smtClean="0"/>
              <a:t>Must be adequate to carry out the project without being extravagant</a:t>
            </a:r>
          </a:p>
          <a:p>
            <a:endParaRPr lang="en-US" sz="2400" dirty="0">
              <a:solidFill>
                <a:schemeClr val="accent5">
                  <a:lumMod val="75000"/>
                </a:schemeClr>
              </a:solidFill>
            </a:endParaRPr>
          </a:p>
        </p:txBody>
      </p:sp>
    </p:spTree>
    <p:extLst>
      <p:ext uri="{BB962C8B-B14F-4D97-AF65-F5344CB8AC3E}">
        <p14:creationId xmlns:p14="http://schemas.microsoft.com/office/powerpoint/2010/main" val="34139518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p:cNvGraphicFramePr>
            <a:graphicFrameLocks noChangeAspect="1"/>
          </p:cNvGraphicFramePr>
          <p:nvPr>
            <p:extLst>
              <p:ext uri="{D42A27DB-BD31-4B8C-83A1-F6EECF244321}">
                <p14:modId xmlns:p14="http://schemas.microsoft.com/office/powerpoint/2010/main" val="1680453208"/>
              </p:ext>
            </p:extLst>
          </p:nvPr>
        </p:nvGraphicFramePr>
        <p:xfrm>
          <a:off x="3484605" y="392976"/>
          <a:ext cx="4663732" cy="6131478"/>
        </p:xfrm>
        <a:graphic>
          <a:graphicData uri="http://schemas.openxmlformats.org/presentationml/2006/ole">
            <mc:AlternateContent xmlns:mc="http://schemas.openxmlformats.org/markup-compatibility/2006">
              <mc:Choice xmlns:v="urn:schemas-microsoft-com:vml" Requires="v">
                <p:oleObj spid="_x0000_s1028" name="Worksheet" r:id="rId4" imgW="11144334" imgH="14649585" progId="Excel.Sheet.12">
                  <p:embed/>
                </p:oleObj>
              </mc:Choice>
              <mc:Fallback>
                <p:oleObj name="Worksheet" r:id="rId4" imgW="11144334" imgH="14649585" progId="Excel.Sheet.12">
                  <p:embed/>
                  <p:pic>
                    <p:nvPicPr>
                      <p:cNvPr id="0" name=""/>
                      <p:cNvPicPr/>
                      <p:nvPr/>
                    </p:nvPicPr>
                    <p:blipFill>
                      <a:blip r:embed="rId5"/>
                      <a:stretch>
                        <a:fillRect/>
                      </a:stretch>
                    </p:blipFill>
                    <p:spPr>
                      <a:xfrm>
                        <a:off x="3484605" y="392976"/>
                        <a:ext cx="4663732" cy="6131478"/>
                      </a:xfrm>
                      <a:prstGeom prst="rect">
                        <a:avLst/>
                      </a:prstGeom>
                    </p:spPr>
                  </p:pic>
                </p:oleObj>
              </mc:Fallback>
            </mc:AlternateContent>
          </a:graphicData>
        </a:graphic>
      </p:graphicFrame>
    </p:spTree>
    <p:extLst>
      <p:ext uri="{BB962C8B-B14F-4D97-AF65-F5344CB8AC3E}">
        <p14:creationId xmlns:p14="http://schemas.microsoft.com/office/powerpoint/2010/main" val="1833160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Personnel: You need to decide</a:t>
            </a:r>
            <a:endParaRPr lang="en-US" dirty="0">
              <a:solidFill>
                <a:schemeClr val="tx1"/>
              </a:solidFill>
            </a:endParaRPr>
          </a:p>
        </p:txBody>
      </p:sp>
      <p:sp>
        <p:nvSpPr>
          <p:cNvPr id="3" name="Content Placeholder 2"/>
          <p:cNvSpPr>
            <a:spLocks noGrp="1"/>
          </p:cNvSpPr>
          <p:nvPr>
            <p:ph idx="1"/>
          </p:nvPr>
        </p:nvSpPr>
        <p:spPr>
          <a:xfrm>
            <a:off x="1089249" y="1736467"/>
            <a:ext cx="9315881" cy="4378960"/>
          </a:xfrm>
        </p:spPr>
        <p:txBody>
          <a:bodyPr>
            <a:normAutofit fontScale="92500" lnSpcReduction="20000"/>
          </a:bodyPr>
          <a:lstStyle/>
          <a:p>
            <a:r>
              <a:rPr lang="en-US" sz="2800" dirty="0" smtClean="0"/>
              <a:t>How much time is the PI going to need to work on this project?</a:t>
            </a:r>
          </a:p>
          <a:p>
            <a:pPr lvl="1"/>
            <a:r>
              <a:rPr lang="en-US" sz="2400" dirty="0" smtClean="0"/>
              <a:t>% of time during the academic or calendar year</a:t>
            </a:r>
          </a:p>
          <a:p>
            <a:pPr lvl="1"/>
            <a:r>
              <a:rPr lang="en-US" sz="2400" dirty="0" smtClean="0"/>
              <a:t>How many months during the summer? </a:t>
            </a:r>
          </a:p>
          <a:p>
            <a:r>
              <a:rPr lang="en-US" sz="2800" dirty="0" smtClean="0"/>
              <a:t>Who else is working on this project?</a:t>
            </a:r>
          </a:p>
          <a:p>
            <a:pPr lvl="1"/>
            <a:r>
              <a:rPr lang="en-US" sz="2400" dirty="0" smtClean="0"/>
              <a:t>Name &amp; title</a:t>
            </a:r>
          </a:p>
          <a:p>
            <a:pPr lvl="1"/>
            <a:r>
              <a:rPr lang="en-US" sz="2400" dirty="0" smtClean="0"/>
              <a:t>If faculty</a:t>
            </a:r>
          </a:p>
          <a:p>
            <a:pPr lvl="2"/>
            <a:r>
              <a:rPr lang="en-US" sz="2000" dirty="0" smtClean="0"/>
              <a:t>% of time during academic or calendar year</a:t>
            </a:r>
          </a:p>
          <a:p>
            <a:pPr lvl="2"/>
            <a:r>
              <a:rPr lang="en-US" sz="2000" dirty="0" smtClean="0"/>
              <a:t>How many summer months</a:t>
            </a:r>
          </a:p>
          <a:p>
            <a:pPr lvl="1"/>
            <a:r>
              <a:rPr lang="en-US" sz="2400" dirty="0" smtClean="0"/>
              <a:t>If staff, % of time</a:t>
            </a:r>
          </a:p>
          <a:p>
            <a:pPr lvl="1"/>
            <a:r>
              <a:rPr lang="en-US" sz="2400" dirty="0" smtClean="0"/>
              <a:t>If students, how many hours</a:t>
            </a:r>
            <a:endParaRPr lang="en-US" sz="2400" dirty="0"/>
          </a:p>
        </p:txBody>
      </p:sp>
    </p:spTree>
    <p:extLst>
      <p:ext uri="{BB962C8B-B14F-4D97-AF65-F5344CB8AC3E}">
        <p14:creationId xmlns:p14="http://schemas.microsoft.com/office/powerpoint/2010/main" val="28567059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3722" y="405525"/>
            <a:ext cx="9720072" cy="456184"/>
          </a:xfrm>
        </p:spPr>
        <p:txBody>
          <a:bodyPr>
            <a:noAutofit/>
          </a:bodyPr>
          <a:lstStyle/>
          <a:p>
            <a:r>
              <a:rPr lang="en-US" sz="3600" dirty="0">
                <a:solidFill>
                  <a:schemeClr val="tx1"/>
                </a:solidFill>
              </a:rPr>
              <a:t>Travel</a:t>
            </a:r>
          </a:p>
        </p:txBody>
      </p:sp>
      <p:sp>
        <p:nvSpPr>
          <p:cNvPr id="4" name="Content Placeholder 2"/>
          <p:cNvSpPr>
            <a:spLocks noGrp="1"/>
          </p:cNvSpPr>
          <p:nvPr>
            <p:ph idx="1"/>
          </p:nvPr>
        </p:nvSpPr>
        <p:spPr>
          <a:xfrm>
            <a:off x="1097486" y="1308099"/>
            <a:ext cx="9315881" cy="4378960"/>
          </a:xfrm>
        </p:spPr>
        <p:txBody>
          <a:bodyPr>
            <a:normAutofit fontScale="85000" lnSpcReduction="20000"/>
          </a:bodyPr>
          <a:lstStyle/>
          <a:p>
            <a:r>
              <a:rPr lang="en-US" sz="2800" dirty="0" smtClean="0"/>
              <a:t>Will travel be needed for the project to carry out the work or to present findings at professional meetings or conferences?</a:t>
            </a:r>
          </a:p>
          <a:p>
            <a:pPr lvl="1"/>
            <a:r>
              <a:rPr lang="en-US" sz="2400" dirty="0" smtClean="0"/>
              <a:t>Who will be traveling?</a:t>
            </a:r>
          </a:p>
          <a:p>
            <a:pPr lvl="1"/>
            <a:r>
              <a:rPr lang="en-US" sz="2400" dirty="0" smtClean="0"/>
              <a:t>How many trips? </a:t>
            </a:r>
          </a:p>
          <a:p>
            <a:pPr lvl="1"/>
            <a:r>
              <a:rPr lang="en-US" sz="2400" dirty="0" smtClean="0"/>
              <a:t>Will the travel be local?</a:t>
            </a:r>
          </a:p>
          <a:p>
            <a:r>
              <a:rPr lang="en-US" sz="2800" dirty="0" smtClean="0"/>
              <a:t>Costs needed for estimate</a:t>
            </a:r>
          </a:p>
          <a:p>
            <a:pPr lvl="1"/>
            <a:r>
              <a:rPr lang="en-US" sz="2400" dirty="0" smtClean="0"/>
              <a:t>Airfare – x # of travelers</a:t>
            </a:r>
          </a:p>
          <a:p>
            <a:pPr lvl="1"/>
            <a:r>
              <a:rPr lang="en-US" sz="2200" dirty="0" smtClean="0"/>
              <a:t>Hotel - # of nights x rate</a:t>
            </a:r>
          </a:p>
          <a:p>
            <a:pPr lvl="1"/>
            <a:r>
              <a:rPr lang="en-US" sz="2200" dirty="0" smtClean="0"/>
              <a:t>Per Diem – # of days x rate (in state or out of state)</a:t>
            </a:r>
          </a:p>
          <a:p>
            <a:pPr lvl="1"/>
            <a:r>
              <a:rPr lang="en-US" sz="2400" dirty="0" smtClean="0"/>
              <a:t>Ground transportation</a:t>
            </a:r>
          </a:p>
          <a:p>
            <a:pPr lvl="1"/>
            <a:r>
              <a:rPr lang="en-US" sz="2400" dirty="0" smtClean="0"/>
              <a:t>Mileage - # of miles x rate </a:t>
            </a:r>
            <a:endParaRPr lang="en-US" sz="2400" dirty="0"/>
          </a:p>
        </p:txBody>
      </p:sp>
    </p:spTree>
    <p:extLst>
      <p:ext uri="{BB962C8B-B14F-4D97-AF65-F5344CB8AC3E}">
        <p14:creationId xmlns:p14="http://schemas.microsoft.com/office/powerpoint/2010/main" val="26996114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5348" y="314760"/>
            <a:ext cx="9720072" cy="456184"/>
          </a:xfrm>
        </p:spPr>
        <p:txBody>
          <a:bodyPr>
            <a:noAutofit/>
          </a:bodyPr>
          <a:lstStyle/>
          <a:p>
            <a:r>
              <a:rPr lang="en-US" sz="3600" dirty="0" smtClean="0">
                <a:solidFill>
                  <a:schemeClr val="tx1"/>
                </a:solidFill>
              </a:rPr>
              <a:t>Equipment</a:t>
            </a:r>
            <a:endParaRPr lang="en-US" sz="3600" dirty="0">
              <a:solidFill>
                <a:schemeClr val="tx1"/>
              </a:solidFill>
            </a:endParaRPr>
          </a:p>
        </p:txBody>
      </p:sp>
      <p:sp>
        <p:nvSpPr>
          <p:cNvPr id="5" name="Content Placeholder 2"/>
          <p:cNvSpPr>
            <a:spLocks noGrp="1"/>
          </p:cNvSpPr>
          <p:nvPr>
            <p:ph idx="1"/>
          </p:nvPr>
        </p:nvSpPr>
        <p:spPr>
          <a:xfrm>
            <a:off x="1097486" y="1308099"/>
            <a:ext cx="9315881" cy="4378960"/>
          </a:xfrm>
        </p:spPr>
        <p:txBody>
          <a:bodyPr>
            <a:normAutofit fontScale="92500" lnSpcReduction="10000"/>
          </a:bodyPr>
          <a:lstStyle/>
          <a:p>
            <a:r>
              <a:rPr lang="en-US" sz="2800" dirty="0" smtClean="0"/>
              <a:t>For federal purposes, items costing $5,000 or more.</a:t>
            </a:r>
          </a:p>
          <a:p>
            <a:pPr lvl="1"/>
            <a:r>
              <a:rPr lang="en-US" sz="2400" dirty="0" smtClean="0"/>
              <a:t>Many sponsors require a quote at the time of submission</a:t>
            </a:r>
          </a:p>
          <a:p>
            <a:pPr lvl="1"/>
            <a:r>
              <a:rPr lang="en-US" sz="2400" dirty="0" smtClean="0"/>
              <a:t>PI will need to know if quote includes the cost of shipping and installation</a:t>
            </a:r>
          </a:p>
          <a:p>
            <a:pPr lvl="1"/>
            <a:r>
              <a:rPr lang="en-US" sz="2400" dirty="0" smtClean="0"/>
              <a:t>For items costing more than $25,000 OSP will want to know will this result in the need for modifications to classroom or building space</a:t>
            </a:r>
          </a:p>
          <a:p>
            <a:pPr lvl="1"/>
            <a:r>
              <a:rPr lang="en-US" sz="2400" dirty="0" smtClean="0"/>
              <a:t>UI Purchasing will need to be contacted for items costing more than</a:t>
            </a:r>
          </a:p>
          <a:p>
            <a:pPr lvl="1"/>
            <a:r>
              <a:rPr lang="en-US" sz="2400" dirty="0" smtClean="0"/>
              <a:t>Equipment is excluded from the charging of indirect costs when using Modified Total Direct Cost calculations</a:t>
            </a:r>
          </a:p>
        </p:txBody>
      </p:sp>
    </p:spTree>
    <p:extLst>
      <p:ext uri="{BB962C8B-B14F-4D97-AF65-F5344CB8AC3E}">
        <p14:creationId xmlns:p14="http://schemas.microsoft.com/office/powerpoint/2010/main" val="35622574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5348" y="314760"/>
            <a:ext cx="9720072" cy="456184"/>
          </a:xfrm>
        </p:spPr>
        <p:txBody>
          <a:bodyPr>
            <a:noAutofit/>
          </a:bodyPr>
          <a:lstStyle/>
          <a:p>
            <a:r>
              <a:rPr lang="en-US" sz="3600" dirty="0" smtClean="0">
                <a:solidFill>
                  <a:schemeClr val="tx1"/>
                </a:solidFill>
              </a:rPr>
              <a:t>Other Direct Costs</a:t>
            </a:r>
            <a:endParaRPr lang="en-US" sz="3600" dirty="0">
              <a:solidFill>
                <a:schemeClr val="tx1"/>
              </a:solidFill>
            </a:endParaRPr>
          </a:p>
        </p:txBody>
      </p:sp>
      <p:sp>
        <p:nvSpPr>
          <p:cNvPr id="5" name="Content Placeholder 2"/>
          <p:cNvSpPr>
            <a:spLocks noGrp="1"/>
          </p:cNvSpPr>
          <p:nvPr>
            <p:ph idx="1"/>
          </p:nvPr>
        </p:nvSpPr>
        <p:spPr>
          <a:xfrm>
            <a:off x="1097486" y="1308099"/>
            <a:ext cx="9315881" cy="4378960"/>
          </a:xfrm>
        </p:spPr>
        <p:txBody>
          <a:bodyPr>
            <a:normAutofit/>
          </a:bodyPr>
          <a:lstStyle/>
          <a:p>
            <a:r>
              <a:rPr lang="en-US" sz="2800" dirty="0" smtClean="0"/>
              <a:t>Broken out into several categories</a:t>
            </a:r>
          </a:p>
          <a:p>
            <a:pPr lvl="1"/>
            <a:r>
              <a:rPr lang="en-US" sz="2400" dirty="0" smtClean="0"/>
              <a:t>Materials and supplies</a:t>
            </a:r>
          </a:p>
          <a:p>
            <a:pPr lvl="1"/>
            <a:r>
              <a:rPr lang="en-US" sz="2400" dirty="0" smtClean="0"/>
              <a:t>Publications</a:t>
            </a:r>
          </a:p>
          <a:p>
            <a:pPr lvl="1"/>
            <a:r>
              <a:rPr lang="en-US" sz="2400" dirty="0" smtClean="0"/>
              <a:t>Subawards, consultants, service agreements</a:t>
            </a:r>
          </a:p>
          <a:p>
            <a:pPr lvl="1"/>
            <a:r>
              <a:rPr lang="en-US" sz="2400" dirty="0" smtClean="0"/>
              <a:t>Other – includes things like </a:t>
            </a:r>
            <a:endParaRPr lang="en-US" sz="2400" dirty="0"/>
          </a:p>
          <a:p>
            <a:pPr lvl="2"/>
            <a:r>
              <a:rPr lang="en-US" sz="2200" dirty="0" smtClean="0"/>
              <a:t>Tuition and Fees</a:t>
            </a:r>
          </a:p>
          <a:p>
            <a:pPr lvl="2"/>
            <a:r>
              <a:rPr lang="en-US" sz="2200" dirty="0"/>
              <a:t>C</a:t>
            </a:r>
            <a:r>
              <a:rPr lang="en-US" sz="2200" dirty="0" smtClean="0"/>
              <a:t>onference fees</a:t>
            </a:r>
          </a:p>
          <a:p>
            <a:pPr lvl="2"/>
            <a:r>
              <a:rPr lang="en-US" sz="2200" dirty="0" smtClean="0"/>
              <a:t>Greenhouse rental costs</a:t>
            </a:r>
          </a:p>
        </p:txBody>
      </p:sp>
    </p:spTree>
    <p:extLst>
      <p:ext uri="{BB962C8B-B14F-4D97-AF65-F5344CB8AC3E}">
        <p14:creationId xmlns:p14="http://schemas.microsoft.com/office/powerpoint/2010/main" val="34759413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5828" y="331216"/>
            <a:ext cx="9720072" cy="633984"/>
          </a:xfrm>
        </p:spPr>
        <p:txBody>
          <a:bodyPr>
            <a:noAutofit/>
          </a:bodyPr>
          <a:lstStyle/>
          <a:p>
            <a:r>
              <a:rPr lang="en-US" sz="3600" dirty="0" smtClean="0">
                <a:solidFill>
                  <a:schemeClr val="tx1"/>
                </a:solidFill>
              </a:rPr>
              <a:t>Tuition and Fees</a:t>
            </a:r>
            <a:endParaRPr lang="en-US" sz="3600" dirty="0">
              <a:solidFill>
                <a:schemeClr val="tx1"/>
              </a:solidFill>
            </a:endParaRPr>
          </a:p>
        </p:txBody>
      </p:sp>
      <p:sp>
        <p:nvSpPr>
          <p:cNvPr id="4" name="TextBox 3"/>
          <p:cNvSpPr txBox="1"/>
          <p:nvPr/>
        </p:nvSpPr>
        <p:spPr>
          <a:xfrm>
            <a:off x="838200" y="1690688"/>
            <a:ext cx="10760242" cy="4678204"/>
          </a:xfrm>
          <a:prstGeom prst="rect">
            <a:avLst/>
          </a:prstGeom>
          <a:noFill/>
        </p:spPr>
        <p:txBody>
          <a:bodyPr wrap="square" rtlCol="0">
            <a:spAutoFit/>
          </a:bodyPr>
          <a:lstStyle/>
          <a:p>
            <a:pPr marL="285750" indent="-285750">
              <a:buClr>
                <a:schemeClr val="accent1"/>
              </a:buClr>
              <a:buFont typeface="Century Gothic" panose="020B0502020202020204" pitchFamily="34" charset="0"/>
              <a:buChar char="►"/>
            </a:pPr>
            <a:r>
              <a:rPr lang="en-US" sz="2400" dirty="0" smtClean="0"/>
              <a:t>Will there be students working on the project?</a:t>
            </a:r>
          </a:p>
          <a:p>
            <a:pPr>
              <a:buClr>
                <a:schemeClr val="accent1"/>
              </a:buClr>
            </a:pPr>
            <a:endParaRPr lang="en-US" sz="2400" dirty="0" smtClean="0"/>
          </a:p>
          <a:p>
            <a:pPr marL="285750" indent="-285750">
              <a:buClr>
                <a:schemeClr val="accent1"/>
              </a:buClr>
              <a:buFont typeface="Century Gothic" panose="020B0502020202020204" pitchFamily="34" charset="0"/>
              <a:buChar char="►"/>
            </a:pPr>
            <a:r>
              <a:rPr lang="en-US" sz="2400" dirty="0" smtClean="0"/>
              <a:t>Does the sponsor allow the charging of tuition?</a:t>
            </a:r>
          </a:p>
          <a:p>
            <a:pPr>
              <a:buClr>
                <a:schemeClr val="accent1"/>
              </a:buClr>
            </a:pPr>
            <a:endParaRPr lang="en-US" sz="2400" dirty="0" smtClean="0"/>
          </a:p>
          <a:p>
            <a:pPr marL="285750" indent="-285750">
              <a:buClr>
                <a:schemeClr val="accent1"/>
              </a:buClr>
              <a:buFont typeface="Century Gothic" panose="020B0502020202020204" pitchFamily="34" charset="0"/>
              <a:buChar char="►"/>
            </a:pPr>
            <a:r>
              <a:rPr lang="en-US" sz="2400" dirty="0" smtClean="0"/>
              <a:t>Ratio of tuition needs to be equal to amount of time worked on the project</a:t>
            </a:r>
          </a:p>
          <a:p>
            <a:pPr>
              <a:buClr>
                <a:schemeClr val="accent1"/>
              </a:buClr>
            </a:pPr>
            <a:endParaRPr lang="en-US" sz="2400" dirty="0" smtClean="0"/>
          </a:p>
          <a:p>
            <a:pPr marL="285750" indent="-285750">
              <a:buClr>
                <a:schemeClr val="accent1"/>
              </a:buClr>
              <a:buFont typeface="Century Gothic" panose="020B0502020202020204" pitchFamily="34" charset="0"/>
              <a:buChar char="►"/>
            </a:pPr>
            <a:r>
              <a:rPr lang="en-US" sz="2400" dirty="0" smtClean="0"/>
              <a:t>Good idea to estimate annual increase</a:t>
            </a:r>
          </a:p>
          <a:p>
            <a:pPr>
              <a:buClr>
                <a:schemeClr val="accent1"/>
              </a:buClr>
            </a:pPr>
            <a:endParaRPr lang="en-US" sz="2400" dirty="0" smtClean="0"/>
          </a:p>
          <a:p>
            <a:pPr marL="285750" indent="-285750">
              <a:buClr>
                <a:schemeClr val="accent1"/>
              </a:buClr>
              <a:buFont typeface="Century Gothic" panose="020B0502020202020204" pitchFamily="34" charset="0"/>
              <a:buChar char="►"/>
            </a:pPr>
            <a:r>
              <a:rPr lang="en-US" sz="2400" dirty="0" smtClean="0"/>
              <a:t>Excluded from indirect costs when using Modified Total Direct Cost calculation</a:t>
            </a:r>
          </a:p>
          <a:p>
            <a:endParaRPr lang="en-US" sz="1600" dirty="0"/>
          </a:p>
          <a:p>
            <a:endParaRPr lang="en-US" dirty="0"/>
          </a:p>
        </p:txBody>
      </p:sp>
    </p:spTree>
    <p:extLst>
      <p:ext uri="{BB962C8B-B14F-4D97-AF65-F5344CB8AC3E}">
        <p14:creationId xmlns:p14="http://schemas.microsoft.com/office/powerpoint/2010/main" val="203397644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837</TotalTime>
  <Words>641</Words>
  <Application>Microsoft Office PowerPoint</Application>
  <PresentationFormat>Widescreen</PresentationFormat>
  <Paragraphs>95</Paragraphs>
  <Slides>12</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8" baseType="lpstr">
      <vt:lpstr>Arial</vt:lpstr>
      <vt:lpstr>Calibri</vt:lpstr>
      <vt:lpstr>Century Gothic</vt:lpstr>
      <vt:lpstr>Wingdings 3</vt:lpstr>
      <vt:lpstr>Ion</vt:lpstr>
      <vt:lpstr>Worksheet</vt:lpstr>
      <vt:lpstr>Budgets  </vt:lpstr>
      <vt:lpstr>PowerPoint Presentation</vt:lpstr>
      <vt:lpstr>A BUDGET </vt:lpstr>
      <vt:lpstr>PowerPoint Presentation</vt:lpstr>
      <vt:lpstr>Personnel: You need to decide</vt:lpstr>
      <vt:lpstr>Travel</vt:lpstr>
      <vt:lpstr>Equipment</vt:lpstr>
      <vt:lpstr>Other Direct Costs</vt:lpstr>
      <vt:lpstr>Tuition and Fees</vt:lpstr>
      <vt:lpstr>Indirect Cost Calculation Type</vt:lpstr>
      <vt:lpstr>Indirect Cost Calculation Types</vt:lpstr>
      <vt:lpstr>Indirect Cost Calculation Types</vt:lpstr>
    </vt:vector>
  </TitlesOfParts>
  <Company>Baldwin Wallace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Budgets</dc:title>
  <dc:creator>Linda Mihalik</dc:creator>
  <cp:lastModifiedBy>Bilderback, Ann-Marie (abilderback@uidaho.edu)</cp:lastModifiedBy>
  <cp:revision>63</cp:revision>
  <cp:lastPrinted>2018-02-15T16:19:10Z</cp:lastPrinted>
  <dcterms:created xsi:type="dcterms:W3CDTF">2016-03-11T17:27:48Z</dcterms:created>
  <dcterms:modified xsi:type="dcterms:W3CDTF">2018-03-05T19:18:59Z</dcterms:modified>
</cp:coreProperties>
</file>