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  <p:sldId id="258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579A-0BFB-4D79-8127-57D726C981D5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6D41-26BE-4390-A169-AB546D567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987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579A-0BFB-4D79-8127-57D726C981D5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6D41-26BE-4390-A169-AB546D567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166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579A-0BFB-4D79-8127-57D726C981D5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6D41-26BE-4390-A169-AB546D567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39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579A-0BFB-4D79-8127-57D726C981D5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6D41-26BE-4390-A169-AB546D567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712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579A-0BFB-4D79-8127-57D726C981D5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6D41-26BE-4390-A169-AB546D567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587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579A-0BFB-4D79-8127-57D726C981D5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6D41-26BE-4390-A169-AB546D567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924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579A-0BFB-4D79-8127-57D726C981D5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6D41-26BE-4390-A169-AB546D567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45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579A-0BFB-4D79-8127-57D726C981D5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6D41-26BE-4390-A169-AB546D567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579A-0BFB-4D79-8127-57D726C981D5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6D41-26BE-4390-A169-AB546D567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105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579A-0BFB-4D79-8127-57D726C981D5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6D41-26BE-4390-A169-AB546D567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8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579A-0BFB-4D79-8127-57D726C981D5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6D41-26BE-4390-A169-AB546D567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9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B579A-0BFB-4D79-8127-57D726C981D5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B6D41-26BE-4390-A169-AB546D567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25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Risk Mitigation </a:t>
            </a:r>
            <a:br>
              <a:rPr lang="en-US" dirty="0" smtClean="0"/>
            </a:br>
            <a:r>
              <a:rPr lang="en-US" dirty="0" smtClean="0"/>
              <a:t>for</a:t>
            </a:r>
            <a:br>
              <a:rPr lang="en-US" dirty="0" smtClean="0"/>
            </a:br>
            <a:r>
              <a:rPr lang="en-US" dirty="0" smtClean="0"/>
              <a:t>Sponsored Programs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98788"/>
            <a:ext cx="9144000" cy="47779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January 8, 2018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78830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Agency (NSF)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853515" y="1690688"/>
            <a:ext cx="7331674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Latest semi-annual OIG report:</a:t>
            </a:r>
          </a:p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NSF contractors conducted audits of four NSF awardees that had expended more than $751 million of NSF funds during the respective audit periods.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The audits assessed the reasonableness, </a:t>
            </a:r>
            <a:r>
              <a:rPr lang="en-US" sz="2400" b="0" i="0" u="none" strike="noStrike" baseline="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allowability</a:t>
            </a:r>
            <a:r>
              <a:rPr lang="en-US" sz="2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, and </a:t>
            </a:r>
            <a:r>
              <a:rPr lang="en-US" sz="2400" b="0" i="0" u="none" strike="noStrike" baseline="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allocability</a:t>
            </a:r>
            <a:r>
              <a:rPr lang="en-US" sz="2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 of costs across all NSF awards at the institutions. </a:t>
            </a:r>
          </a:p>
          <a:p>
            <a:endParaRPr lang="en-US" sz="1100" b="0" i="0" u="none" strike="noStrike" baseline="0" dirty="0" smtClean="0">
              <a:latin typeface="Arial" panose="020B0604020202020204" pitchFamily="34" charset="0"/>
            </a:endParaRPr>
          </a:p>
        </p:txBody>
      </p:sp>
      <p:pic>
        <p:nvPicPr>
          <p:cNvPr id="4" name="Picture 3" descr="#Infographie : Qui sont les #eshopeuses françaises ? | PressMyWeb | web 2.0, emarketing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5189" y="2611394"/>
            <a:ext cx="1985319" cy="2339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376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 Trends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067697" y="1582340"/>
            <a:ext cx="729872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870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The four audits of all institutions’ awards identified, in total, more than $860,000 of questioned 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costs:</a:t>
            </a:r>
          </a:p>
          <a:p>
            <a:pPr marR="1870"/>
            <a:endParaRPr lang="en-US" sz="2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marR="187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University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of Southern California ($639,479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  <a:p>
            <a:pPr marL="285750" marR="187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Raytheon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BBN Technologies ($96,106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  <a:p>
            <a:pPr marL="285750" marR="187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Georgia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Tech Research Corporation ($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68,837)</a:t>
            </a:r>
          </a:p>
          <a:p>
            <a:pPr marL="285750" marR="187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University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of Arizona ($56,904). </a:t>
            </a:r>
          </a:p>
        </p:txBody>
      </p:sp>
    </p:spTree>
    <p:extLst>
      <p:ext uri="{BB962C8B-B14F-4D97-AF65-F5344CB8AC3E}">
        <p14:creationId xmlns:p14="http://schemas.microsoft.com/office/powerpoint/2010/main" val="2430375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 Trends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383957" y="1878227"/>
            <a:ext cx="906162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187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ravel costs</a:t>
            </a:r>
          </a:p>
          <a:p>
            <a:pPr marL="285750" marR="187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xpenses claimed near the end of the award period</a:t>
            </a:r>
          </a:p>
          <a:p>
            <a:pPr marL="285750" marR="187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Q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uestioned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subaward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charges</a:t>
            </a:r>
          </a:p>
          <a:p>
            <a:pPr marL="285750" marR="187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napproved pre-award costs</a:t>
            </a:r>
          </a:p>
          <a:p>
            <a:pPr marL="285750" marR="187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Cost transfers</a:t>
            </a:r>
            <a:endParaRPr lang="en-US" sz="3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 descr="Room14levinnorthschool - Term Plan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908" y="3245708"/>
            <a:ext cx="3840892" cy="2776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078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 Trends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24216" y="1779373"/>
            <a:ext cx="739757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Also, during the reporting period, NSF resolved four grantee audits, sustaining the following amounts in respective audit reports:</a:t>
            </a:r>
          </a:p>
          <a:p>
            <a:endParaRPr lang="en-US" sz="2400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$78,728 for the University of California Berkeley</a:t>
            </a:r>
          </a:p>
          <a:p>
            <a:endParaRPr lang="en-US" sz="2400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$134,514 for the University of Wisconsin Madison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$70,040 for Stanford University</a:t>
            </a:r>
          </a:p>
          <a:p>
            <a:endParaRPr lang="en-US" sz="2400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$11,214 for Pennsylvania State University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3337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Themes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347784" y="1690689"/>
            <a:ext cx="7117492" cy="330968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Inadequate justification</a:t>
            </a:r>
          </a:p>
          <a:p>
            <a:r>
              <a:rPr lang="en-US" sz="3200" dirty="0" smtClean="0"/>
              <a:t>Lack of documentation</a:t>
            </a:r>
            <a:endParaRPr lang="en-US" sz="3200" dirty="0"/>
          </a:p>
        </p:txBody>
      </p:sp>
      <p:pic>
        <p:nvPicPr>
          <p:cNvPr id="5" name="Picture 4" descr="8-ACLIMATARSE O ACLIMORIRSE - Puri: Virgen y MártirPuri: virgen y martir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826" y="2800865"/>
            <a:ext cx="4431957" cy="3163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443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Your Knowledge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29729" y="1690689"/>
            <a:ext cx="10190205" cy="3309680"/>
          </a:xfrm>
        </p:spPr>
        <p:txBody>
          <a:bodyPr>
            <a:normAutofit fontScale="77500" lnSpcReduction="20000"/>
          </a:bodyPr>
          <a:lstStyle/>
          <a:p>
            <a:r>
              <a:rPr lang="en-US" sz="3200" dirty="0" smtClean="0"/>
              <a:t>Equipment purchase included a one-year warranty.  PI wants to purchase a two-year maintenance agreement after the warranty expires.</a:t>
            </a:r>
          </a:p>
          <a:p>
            <a:r>
              <a:rPr lang="en-US" sz="3200" dirty="0" smtClean="0"/>
              <a:t>PI has a budget for materials and supplies but completes project using supplies already on hand.  (S)he wants to re-stock supplies.</a:t>
            </a:r>
          </a:p>
          <a:p>
            <a:r>
              <a:rPr lang="en-US" sz="3200" dirty="0" smtClean="0"/>
              <a:t>On an equipment grant, PI wants to purchase a component that will enhance the performance of the main piece of equipment.</a:t>
            </a:r>
          </a:p>
          <a:p>
            <a:r>
              <a:rPr lang="en-US" sz="3200" dirty="0" smtClean="0"/>
              <a:t>After the start of a project, the PI realizes that he will need 3months of salary instead of the two months that were budgeted.  Can this be done? How?</a:t>
            </a:r>
          </a:p>
          <a:p>
            <a:pPr marL="0" indent="0">
              <a:buNone/>
            </a:pPr>
            <a:r>
              <a:rPr lang="en-US" sz="3200" dirty="0" smtClean="0"/>
              <a:t>  </a:t>
            </a:r>
            <a:endParaRPr lang="en-US" sz="3200" dirty="0"/>
          </a:p>
        </p:txBody>
      </p:sp>
      <p:sp>
        <p:nvSpPr>
          <p:cNvPr id="3" name="Action Button: Help 2">
            <a:hlinkClick r:id="" action="ppaction://noaction" highlightClick="1"/>
          </p:cNvPr>
          <p:cNvSpPr/>
          <p:nvPr/>
        </p:nvSpPr>
        <p:spPr>
          <a:xfrm>
            <a:off x="9325231" y="4712043"/>
            <a:ext cx="1795849" cy="1503735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122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4277</TotalTime>
  <Words>293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Risk Mitigation  for Sponsored Programs</vt:lpstr>
      <vt:lpstr>One Agency (NSF)</vt:lpstr>
      <vt:lpstr>Audit Trends</vt:lpstr>
      <vt:lpstr>Audit Trends</vt:lpstr>
      <vt:lpstr>Audit Trends</vt:lpstr>
      <vt:lpstr>Common Themes</vt:lpstr>
      <vt:lpstr>Test Your Knowledge</vt:lpstr>
    </vt:vector>
  </TitlesOfParts>
  <Company>University of Idaho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Shaver, Deborah (dshaver@uidaho.edu)</dc:creator>
  <cp:lastModifiedBy>Shaver, Deborah (dshaver@uidaho.edu)</cp:lastModifiedBy>
  <cp:revision>7</cp:revision>
  <dcterms:created xsi:type="dcterms:W3CDTF">2018-01-05T20:00:29Z</dcterms:created>
  <dcterms:modified xsi:type="dcterms:W3CDTF">2018-01-08T19:18:11Z</dcterms:modified>
</cp:coreProperties>
</file>