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58" r:id="rId4"/>
    <p:sldId id="259" r:id="rId5"/>
    <p:sldId id="260" r:id="rId6"/>
    <p:sldId id="261" r:id="rId7"/>
    <p:sldId id="262" r:id="rId8"/>
    <p:sldId id="266" r:id="rId9"/>
    <p:sldId id="267" r:id="rId10"/>
    <p:sldId id="263"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89" d="100"/>
          <a:sy n="89" d="100"/>
        </p:scale>
        <p:origin x="16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9224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589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00180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882904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9379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3/28/2018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39906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3/28/2018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45113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793245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5328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52521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4244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651950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652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3/28/2018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2772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3/28/2018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96154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2A54C80-263E-416B-A8E0-580EDEADCBDC}" type="datetimeFigureOut">
              <a:rPr lang="en-US" smtClean="0"/>
              <a:t>3/28/2018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887971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57159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3/28/2018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365761"/>
      </p:ext>
    </p:extLst>
  </p:cSld>
  <p:clrMap bg1="dk1" tx1="lt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t>UPDATE – UI Chart of Accounts Process Changes for Sponsored Projects</a:t>
            </a:r>
            <a:endParaRPr lang="en-US" sz="4400" dirty="0"/>
          </a:p>
        </p:txBody>
      </p:sp>
      <p:sp>
        <p:nvSpPr>
          <p:cNvPr id="3" name="Subtitle 2"/>
          <p:cNvSpPr>
            <a:spLocks noGrp="1"/>
          </p:cNvSpPr>
          <p:nvPr>
            <p:ph type="subTitle" idx="1"/>
          </p:nvPr>
        </p:nvSpPr>
        <p:spPr/>
        <p:txBody>
          <a:bodyPr/>
          <a:lstStyle/>
          <a:p>
            <a:r>
              <a:rPr lang="en-US" dirty="0" smtClean="0"/>
              <a:t>EFFECTIVE DATE: July 1, 2018</a:t>
            </a:r>
            <a:endParaRPr lang="en-US" dirty="0"/>
          </a:p>
        </p:txBody>
      </p:sp>
    </p:spTree>
    <p:extLst>
      <p:ext uri="{BB962C8B-B14F-4D97-AF65-F5344CB8AC3E}">
        <p14:creationId xmlns:p14="http://schemas.microsoft.com/office/powerpoint/2010/main" val="1531779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New Items</a:t>
            </a:r>
            <a:endParaRPr lang="en-US" dirty="0"/>
          </a:p>
        </p:txBody>
      </p:sp>
      <p:sp>
        <p:nvSpPr>
          <p:cNvPr id="3" name="Content Placeholder 2"/>
          <p:cNvSpPr>
            <a:spLocks noGrp="1"/>
          </p:cNvSpPr>
          <p:nvPr>
            <p:ph idx="1"/>
          </p:nvPr>
        </p:nvSpPr>
        <p:spPr>
          <a:xfrm>
            <a:off x="1103312" y="1441526"/>
            <a:ext cx="8946541" cy="4806874"/>
          </a:xfrm>
        </p:spPr>
        <p:txBody>
          <a:bodyPr/>
          <a:lstStyle/>
          <a:p>
            <a:pPr>
              <a:buFont typeface="Arial" panose="020B0604020202020204" pitchFamily="34" charset="0"/>
              <a:buChar char="•"/>
            </a:pPr>
            <a:r>
              <a:rPr lang="en-US" dirty="0" smtClean="0"/>
              <a:t>There will be two additional primary expense categories in FRIGITD:</a:t>
            </a:r>
          </a:p>
          <a:p>
            <a:pPr lvl="1">
              <a:buFont typeface="Arial" panose="020B0604020202020204" pitchFamily="34" charset="0"/>
              <a:buChar char="•"/>
            </a:pPr>
            <a:r>
              <a:rPr lang="en-US" dirty="0" err="1" smtClean="0"/>
              <a:t>Subawards</a:t>
            </a:r>
            <a:r>
              <a:rPr lang="en-US" dirty="0" smtClean="0"/>
              <a:t> – 31</a:t>
            </a:r>
          </a:p>
          <a:p>
            <a:pPr lvl="1">
              <a:buFont typeface="Arial" panose="020B0604020202020204" pitchFamily="34" charset="0"/>
              <a:buChar char="•"/>
            </a:pPr>
            <a:r>
              <a:rPr lang="en-US" dirty="0" smtClean="0"/>
              <a:t>Participant Support – 32</a:t>
            </a:r>
            <a:endParaRPr lang="en-US" dirty="0"/>
          </a:p>
          <a:p>
            <a:pPr>
              <a:buFont typeface="Arial" panose="020B0604020202020204" pitchFamily="34" charset="0"/>
              <a:buChar char="•"/>
            </a:pPr>
            <a:r>
              <a:rPr lang="en-US" dirty="0" smtClean="0"/>
              <a:t>We hope to change from each fund having its own grant code to multi-fund budgets under one grant code. In these cases you will be able to look at an individual fund’s transactions and balances by inputting the index or the fund OR you can look at the overall grant balance and transactions by leaving out the index and fund. </a:t>
            </a:r>
          </a:p>
          <a:p>
            <a:pPr>
              <a:buFont typeface="Arial" panose="020B0604020202020204" pitchFamily="34" charset="0"/>
              <a:buChar char="•"/>
            </a:pPr>
            <a:r>
              <a:rPr lang="en-US" dirty="0" smtClean="0"/>
              <a:t>Note that the FRIGITD screen also has options for Activity code and Organization.</a:t>
            </a:r>
            <a:endParaRPr lang="en-US" dirty="0"/>
          </a:p>
        </p:txBody>
      </p:sp>
    </p:spTree>
    <p:extLst>
      <p:ext uri="{BB962C8B-B14F-4D97-AF65-F5344CB8AC3E}">
        <p14:creationId xmlns:p14="http://schemas.microsoft.com/office/powerpoint/2010/main" val="3573149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Plans</a:t>
            </a:r>
            <a:endParaRPr lang="en-US" dirty="0"/>
          </a:p>
        </p:txBody>
      </p:sp>
      <p:sp>
        <p:nvSpPr>
          <p:cNvPr id="3" name="Content Placeholder 2"/>
          <p:cNvSpPr>
            <a:spLocks noGrp="1"/>
          </p:cNvSpPr>
          <p:nvPr>
            <p:ph idx="1"/>
          </p:nvPr>
        </p:nvSpPr>
        <p:spPr>
          <a:xfrm>
            <a:off x="1103312" y="1441526"/>
            <a:ext cx="8946541" cy="4806874"/>
          </a:xfrm>
        </p:spPr>
        <p:txBody>
          <a:bodyPr/>
          <a:lstStyle/>
          <a:p>
            <a:pPr>
              <a:buFont typeface="Arial" panose="020B0604020202020204" pitchFamily="34" charset="0"/>
              <a:buChar char="•"/>
            </a:pPr>
            <a:r>
              <a:rPr lang="en-US" dirty="0" smtClean="0"/>
              <a:t>Companion cost share accounts to track expenses associated with cost share (Est. 7/1/18)</a:t>
            </a:r>
          </a:p>
          <a:p>
            <a:pPr>
              <a:buFont typeface="Arial" panose="020B0604020202020204" pitchFamily="34" charset="0"/>
              <a:buChar char="•"/>
            </a:pPr>
            <a:r>
              <a:rPr lang="en-US" dirty="0" smtClean="0"/>
              <a:t>Banner Effort Reporting (Est. 7/1/18 with first live test after 12/31/18)</a:t>
            </a:r>
          </a:p>
          <a:p>
            <a:pPr>
              <a:buFont typeface="Arial" panose="020B0604020202020204" pitchFamily="34" charset="0"/>
              <a:buChar char="•"/>
            </a:pPr>
            <a:r>
              <a:rPr lang="en-US" dirty="0" smtClean="0"/>
              <a:t>Electronic Labor Redistribution in Banner</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393569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5513" y="2442883"/>
            <a:ext cx="9404723" cy="1400530"/>
          </a:xfrm>
        </p:spPr>
        <p:txBody>
          <a:bodyPr/>
          <a:lstStyle/>
          <a:p>
            <a:r>
              <a:rPr lang="en-US" dirty="0" smtClean="0"/>
              <a:t>Questions?</a:t>
            </a:r>
            <a:endParaRPr lang="en-US" dirty="0"/>
          </a:p>
        </p:txBody>
      </p:sp>
    </p:spTree>
    <p:extLst>
      <p:ext uri="{BB962C8B-B14F-4D97-AF65-F5344CB8AC3E}">
        <p14:creationId xmlns:p14="http://schemas.microsoft.com/office/powerpoint/2010/main" val="4046338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Entering Transactional Data</a:t>
            </a:r>
            <a:endParaRPr lang="en-US" dirty="0"/>
          </a:p>
        </p:txBody>
      </p:sp>
      <p:sp>
        <p:nvSpPr>
          <p:cNvPr id="3" name="Content Placeholder 2"/>
          <p:cNvSpPr>
            <a:spLocks noGrp="1"/>
          </p:cNvSpPr>
          <p:nvPr>
            <p:ph idx="1"/>
          </p:nvPr>
        </p:nvSpPr>
        <p:spPr>
          <a:xfrm>
            <a:off x="1103312" y="1323192"/>
            <a:ext cx="8946541" cy="4925208"/>
          </a:xfrm>
        </p:spPr>
        <p:txBody>
          <a:bodyPr>
            <a:normAutofit lnSpcReduction="10000"/>
          </a:bodyPr>
          <a:lstStyle/>
          <a:p>
            <a:pPr marL="0" indent="0">
              <a:buNone/>
            </a:pPr>
            <a:r>
              <a:rPr lang="en-US" dirty="0" smtClean="0"/>
              <a:t>Grant transactional data will be entered the same way as other types of funding, using the INDEX. </a:t>
            </a:r>
          </a:p>
          <a:p>
            <a:pPr marL="0" indent="0">
              <a:buNone/>
            </a:pPr>
            <a:r>
              <a:rPr lang="en-US" dirty="0" smtClean="0"/>
              <a:t>FGAJVCD:</a:t>
            </a:r>
          </a:p>
          <a:p>
            <a:pPr marL="0" indent="0">
              <a:buNone/>
            </a:pPr>
            <a:endParaRPr lang="en-US" dirty="0" smtClean="0"/>
          </a:p>
          <a:p>
            <a:pPr marL="0" indent="0">
              <a:buNone/>
            </a:pPr>
            <a:endParaRPr lang="en-US" dirty="0" smtClean="0"/>
          </a:p>
          <a:p>
            <a:pPr marL="0" indent="0">
              <a:buNone/>
            </a:pPr>
            <a:r>
              <a:rPr lang="en-US" dirty="0" smtClean="0"/>
              <a:t>When the INDEX is entered it is important to watch the other fields as they pop up to ensure accuracy. </a:t>
            </a:r>
          </a:p>
          <a:p>
            <a:r>
              <a:rPr lang="en-US" dirty="0" smtClean="0"/>
              <a:t>Grant funds will always start with “22” </a:t>
            </a:r>
          </a:p>
          <a:p>
            <a:r>
              <a:rPr lang="en-US" dirty="0" smtClean="0"/>
              <a:t>The </a:t>
            </a:r>
            <a:r>
              <a:rPr lang="en-US" dirty="0" err="1" smtClean="0"/>
              <a:t>Orgn</a:t>
            </a:r>
            <a:r>
              <a:rPr lang="en-US" dirty="0" smtClean="0"/>
              <a:t> will be your department code</a:t>
            </a:r>
          </a:p>
          <a:p>
            <a:r>
              <a:rPr lang="en-US" dirty="0" smtClean="0"/>
              <a:t>The program code will start with 01, 02 or 03.  </a:t>
            </a:r>
          </a:p>
          <a:p>
            <a:pPr marL="0" indent="0">
              <a:buNone/>
            </a:pPr>
            <a:r>
              <a:rPr lang="en-US" dirty="0" smtClean="0"/>
              <a:t>All new indexes start with the department (org) code, but there is no specific differentiation between indexes for grants and indexes for unrestricted funds.</a:t>
            </a:r>
            <a:endParaRPr lang="en-US" dirty="0"/>
          </a:p>
        </p:txBody>
      </p:sp>
      <p:pic>
        <p:nvPicPr>
          <p:cNvPr id="4" name="Picture 3"/>
          <p:cNvPicPr>
            <a:picLocks noChangeAspect="1"/>
          </p:cNvPicPr>
          <p:nvPr/>
        </p:nvPicPr>
        <p:blipFill>
          <a:blip r:embed="rId2"/>
          <a:stretch>
            <a:fillRect/>
          </a:stretch>
        </p:blipFill>
        <p:spPr>
          <a:xfrm>
            <a:off x="1105878" y="2337959"/>
            <a:ext cx="8943975" cy="771525"/>
          </a:xfrm>
          <a:prstGeom prst="rect">
            <a:avLst/>
          </a:prstGeom>
        </p:spPr>
      </p:pic>
    </p:spTree>
    <p:extLst>
      <p:ext uri="{BB962C8B-B14F-4D97-AF65-F5344CB8AC3E}">
        <p14:creationId xmlns:p14="http://schemas.microsoft.com/office/powerpoint/2010/main" val="3534380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Seeing Posted Transactions by Expense Code</a:t>
            </a:r>
            <a:endParaRPr lang="en-US" sz="3200" dirty="0"/>
          </a:p>
        </p:txBody>
      </p:sp>
      <p:sp>
        <p:nvSpPr>
          <p:cNvPr id="3" name="Content Placeholder 2"/>
          <p:cNvSpPr>
            <a:spLocks noGrp="1"/>
          </p:cNvSpPr>
          <p:nvPr>
            <p:ph idx="1"/>
          </p:nvPr>
        </p:nvSpPr>
        <p:spPr>
          <a:xfrm>
            <a:off x="1103312" y="1194100"/>
            <a:ext cx="8946541" cy="5054300"/>
          </a:xfrm>
        </p:spPr>
        <p:txBody>
          <a:bodyPr/>
          <a:lstStyle/>
          <a:p>
            <a:pPr marL="0" indent="0">
              <a:buNone/>
            </a:pPr>
            <a:r>
              <a:rPr lang="en-US" dirty="0" smtClean="0"/>
              <a:t>If you want to see total transactions you can still use the Grant Inception to Date (FRIGITD) screen</a:t>
            </a:r>
          </a:p>
          <a:p>
            <a:pPr marL="0" indent="0">
              <a:buNone/>
            </a:pPr>
            <a:endParaRPr lang="en-US" dirty="0"/>
          </a:p>
        </p:txBody>
      </p:sp>
      <p:pic>
        <p:nvPicPr>
          <p:cNvPr id="4" name="Picture 3"/>
          <p:cNvPicPr>
            <a:picLocks noChangeAspect="1"/>
          </p:cNvPicPr>
          <p:nvPr/>
        </p:nvPicPr>
        <p:blipFill>
          <a:blip r:embed="rId2"/>
          <a:stretch>
            <a:fillRect/>
          </a:stretch>
        </p:blipFill>
        <p:spPr>
          <a:xfrm>
            <a:off x="1194883" y="1996103"/>
            <a:ext cx="7571866" cy="4458484"/>
          </a:xfrm>
          <a:prstGeom prst="rect">
            <a:avLst/>
          </a:prstGeom>
        </p:spPr>
      </p:pic>
    </p:spTree>
    <p:extLst>
      <p:ext uri="{BB962C8B-B14F-4D97-AF65-F5344CB8AC3E}">
        <p14:creationId xmlns:p14="http://schemas.microsoft.com/office/powerpoint/2010/main" val="1493386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73797" y="1043491"/>
            <a:ext cx="8907331" cy="2031325"/>
          </a:xfrm>
          <a:prstGeom prst="rect">
            <a:avLst/>
          </a:prstGeom>
          <a:noFill/>
        </p:spPr>
        <p:txBody>
          <a:bodyPr wrap="square" rtlCol="0">
            <a:spAutoFit/>
          </a:bodyPr>
          <a:lstStyle/>
          <a:p>
            <a:pPr marL="285750" indent="-285750">
              <a:buFont typeface="Arial" panose="020B0604020202020204" pitchFamily="34" charset="0"/>
              <a:buChar char="•"/>
            </a:pPr>
            <a:r>
              <a:rPr lang="en-US" dirty="0" smtClean="0"/>
              <a:t>Use “V” in the Chart of Accounts Field.</a:t>
            </a:r>
          </a:p>
          <a:p>
            <a:pPr marL="285750" indent="-285750">
              <a:buFont typeface="Arial" panose="020B0604020202020204" pitchFamily="34" charset="0"/>
              <a:buChar char="•"/>
            </a:pPr>
            <a:r>
              <a:rPr lang="en-US" dirty="0" smtClean="0"/>
              <a:t>If you don’t know your Grant code you can enter either your Index or your Fund and tab to retrieve the grant code.</a:t>
            </a:r>
          </a:p>
          <a:p>
            <a:pPr marL="285750" indent="-285750">
              <a:buFont typeface="Arial" panose="020B0604020202020204" pitchFamily="34" charset="0"/>
              <a:buChar char="•"/>
            </a:pPr>
            <a:r>
              <a:rPr lang="en-US" dirty="0" smtClean="0"/>
              <a:t>Use the “Date From” and “Date To” fields to narrow down the range of transactions. Remember that budget transactions also have dates, so if you don’t include those transaction dates in your date range those dollars will not show up.</a:t>
            </a:r>
            <a:endParaRPr lang="en-US" dirty="0"/>
          </a:p>
        </p:txBody>
      </p:sp>
      <p:pic>
        <p:nvPicPr>
          <p:cNvPr id="4" name="Picture 3"/>
          <p:cNvPicPr>
            <a:picLocks noChangeAspect="1"/>
          </p:cNvPicPr>
          <p:nvPr/>
        </p:nvPicPr>
        <p:blipFill>
          <a:blip r:embed="rId2"/>
          <a:stretch>
            <a:fillRect/>
          </a:stretch>
        </p:blipFill>
        <p:spPr>
          <a:xfrm>
            <a:off x="1473797" y="3320751"/>
            <a:ext cx="9601200" cy="1485900"/>
          </a:xfrm>
          <a:prstGeom prst="rect">
            <a:avLst/>
          </a:prstGeom>
        </p:spPr>
      </p:pic>
    </p:spTree>
    <p:extLst>
      <p:ext uri="{BB962C8B-B14F-4D97-AF65-F5344CB8AC3E}">
        <p14:creationId xmlns:p14="http://schemas.microsoft.com/office/powerpoint/2010/main" val="96303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59858" y="615079"/>
            <a:ext cx="8907331"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a:t>
            </a:r>
            <a:endParaRPr lang="en-US" dirty="0" smtClean="0"/>
          </a:p>
        </p:txBody>
      </p:sp>
      <p:pic>
        <p:nvPicPr>
          <p:cNvPr id="4" name="Picture 3"/>
          <p:cNvPicPr>
            <a:picLocks noChangeAspect="1"/>
          </p:cNvPicPr>
          <p:nvPr/>
        </p:nvPicPr>
        <p:blipFill>
          <a:blip r:embed="rId2"/>
          <a:stretch>
            <a:fillRect/>
          </a:stretch>
        </p:blipFill>
        <p:spPr>
          <a:xfrm>
            <a:off x="1473797" y="1588766"/>
            <a:ext cx="9601200" cy="1485900"/>
          </a:xfrm>
          <a:prstGeom prst="rect">
            <a:avLst/>
          </a:prstGeom>
        </p:spPr>
      </p:pic>
      <p:pic>
        <p:nvPicPr>
          <p:cNvPr id="2" name="Picture 1"/>
          <p:cNvPicPr>
            <a:picLocks noChangeAspect="1"/>
          </p:cNvPicPr>
          <p:nvPr/>
        </p:nvPicPr>
        <p:blipFill>
          <a:blip r:embed="rId3"/>
          <a:stretch>
            <a:fillRect/>
          </a:stretch>
        </p:blipFill>
        <p:spPr>
          <a:xfrm>
            <a:off x="1457213" y="3349315"/>
            <a:ext cx="9639300" cy="1428750"/>
          </a:xfrm>
          <a:prstGeom prst="rect">
            <a:avLst/>
          </a:prstGeom>
        </p:spPr>
      </p:pic>
      <p:pic>
        <p:nvPicPr>
          <p:cNvPr id="5" name="Picture 4"/>
          <p:cNvPicPr>
            <a:picLocks noChangeAspect="1"/>
          </p:cNvPicPr>
          <p:nvPr/>
        </p:nvPicPr>
        <p:blipFill>
          <a:blip r:embed="rId4"/>
          <a:stretch>
            <a:fillRect/>
          </a:stretch>
        </p:blipFill>
        <p:spPr>
          <a:xfrm>
            <a:off x="1454470" y="5041970"/>
            <a:ext cx="9648825" cy="1352550"/>
          </a:xfrm>
          <a:prstGeom prst="rect">
            <a:avLst/>
          </a:prstGeom>
        </p:spPr>
      </p:pic>
      <p:sp>
        <p:nvSpPr>
          <p:cNvPr id="6" name="TextBox 5"/>
          <p:cNvSpPr txBox="1"/>
          <p:nvPr/>
        </p:nvSpPr>
        <p:spPr>
          <a:xfrm>
            <a:off x="5411096" y="5041970"/>
            <a:ext cx="742278" cy="251614"/>
          </a:xfrm>
          <a:prstGeom prst="rect">
            <a:avLst/>
          </a:prstGeom>
          <a:solidFill>
            <a:schemeClr val="tx1"/>
          </a:solidFill>
        </p:spPr>
        <p:txBody>
          <a:bodyPr wrap="square" rtlCol="0">
            <a:spAutoFit/>
          </a:bodyPr>
          <a:lstStyle/>
          <a:p>
            <a:r>
              <a:rPr lang="en-US" sz="1000" dirty="0" smtClean="0">
                <a:solidFill>
                  <a:schemeClr val="bg1"/>
                </a:solidFill>
              </a:rPr>
              <a:t>GN0412</a:t>
            </a:r>
            <a:endParaRPr lang="en-US" sz="1000" dirty="0">
              <a:solidFill>
                <a:schemeClr val="bg1"/>
              </a:solidFill>
            </a:endParaRPr>
          </a:p>
        </p:txBody>
      </p:sp>
    </p:spTree>
    <p:extLst>
      <p:ext uri="{BB962C8B-B14F-4D97-AF65-F5344CB8AC3E}">
        <p14:creationId xmlns:p14="http://schemas.microsoft.com/office/powerpoint/2010/main" val="3273369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73796" y="376517"/>
            <a:ext cx="8907331" cy="1077218"/>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When you page down without entering any dates the system will retrieve all of the applicable transactions from the start date of the grant through the end of the month you are in as long as those transactions have posted. Remember to scroll down to see totals. </a:t>
            </a:r>
          </a:p>
        </p:txBody>
      </p:sp>
      <p:pic>
        <p:nvPicPr>
          <p:cNvPr id="6" name="Picture 5"/>
          <p:cNvPicPr>
            <a:picLocks noChangeAspect="1"/>
          </p:cNvPicPr>
          <p:nvPr/>
        </p:nvPicPr>
        <p:blipFill>
          <a:blip r:embed="rId2"/>
          <a:stretch>
            <a:fillRect/>
          </a:stretch>
        </p:blipFill>
        <p:spPr>
          <a:xfrm>
            <a:off x="1805769" y="1633334"/>
            <a:ext cx="8575358" cy="4811397"/>
          </a:xfrm>
          <a:prstGeom prst="rect">
            <a:avLst/>
          </a:prstGeom>
        </p:spPr>
      </p:pic>
      <p:sp>
        <p:nvSpPr>
          <p:cNvPr id="8" name="TextBox 7"/>
          <p:cNvSpPr txBox="1"/>
          <p:nvPr/>
        </p:nvSpPr>
        <p:spPr>
          <a:xfrm>
            <a:off x="5271246" y="1728621"/>
            <a:ext cx="742278" cy="251614"/>
          </a:xfrm>
          <a:prstGeom prst="rect">
            <a:avLst/>
          </a:prstGeom>
          <a:solidFill>
            <a:schemeClr val="tx1"/>
          </a:solidFill>
        </p:spPr>
        <p:txBody>
          <a:bodyPr wrap="square" rtlCol="0">
            <a:spAutoFit/>
          </a:bodyPr>
          <a:lstStyle/>
          <a:p>
            <a:r>
              <a:rPr lang="en-US" sz="1000" dirty="0" smtClean="0">
                <a:solidFill>
                  <a:schemeClr val="bg1"/>
                </a:solidFill>
              </a:rPr>
              <a:t>GN0412</a:t>
            </a:r>
            <a:endParaRPr lang="en-US" sz="1000" dirty="0">
              <a:solidFill>
                <a:schemeClr val="bg1"/>
              </a:solidFill>
            </a:endParaRPr>
          </a:p>
        </p:txBody>
      </p:sp>
    </p:spTree>
    <p:extLst>
      <p:ext uri="{BB962C8B-B14F-4D97-AF65-F5344CB8AC3E}">
        <p14:creationId xmlns:p14="http://schemas.microsoft.com/office/powerpoint/2010/main" val="2117607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1671" y="315670"/>
            <a:ext cx="8907331" cy="584775"/>
          </a:xfrm>
          <a:prstGeom prst="rect">
            <a:avLst/>
          </a:prstGeom>
          <a:noFill/>
        </p:spPr>
        <p:txBody>
          <a:bodyPr wrap="square" rtlCol="0">
            <a:spAutoFit/>
          </a:bodyPr>
          <a:lstStyle/>
          <a:p>
            <a:r>
              <a:rPr lang="en-US" sz="1600" dirty="0" smtClean="0"/>
              <a:t>To see the activity in a format that shows the net available balance by category click on the “By Sponsor Account” checkbox before paging down.</a:t>
            </a:r>
          </a:p>
        </p:txBody>
      </p:sp>
      <p:pic>
        <p:nvPicPr>
          <p:cNvPr id="2" name="Picture 1"/>
          <p:cNvPicPr>
            <a:picLocks noChangeAspect="1"/>
          </p:cNvPicPr>
          <p:nvPr/>
        </p:nvPicPr>
        <p:blipFill>
          <a:blip r:embed="rId2"/>
          <a:stretch>
            <a:fillRect/>
          </a:stretch>
        </p:blipFill>
        <p:spPr>
          <a:xfrm>
            <a:off x="688488" y="1100359"/>
            <a:ext cx="9496425" cy="5410200"/>
          </a:xfrm>
          <a:prstGeom prst="rect">
            <a:avLst/>
          </a:prstGeom>
        </p:spPr>
      </p:pic>
      <p:sp>
        <p:nvSpPr>
          <p:cNvPr id="8" name="TextBox 7"/>
          <p:cNvSpPr txBox="1"/>
          <p:nvPr/>
        </p:nvSpPr>
        <p:spPr>
          <a:xfrm>
            <a:off x="4582756" y="1257540"/>
            <a:ext cx="742278" cy="251614"/>
          </a:xfrm>
          <a:prstGeom prst="rect">
            <a:avLst/>
          </a:prstGeom>
          <a:solidFill>
            <a:schemeClr val="tx1"/>
          </a:solidFill>
        </p:spPr>
        <p:txBody>
          <a:bodyPr wrap="square" rtlCol="0">
            <a:spAutoFit/>
          </a:bodyPr>
          <a:lstStyle/>
          <a:p>
            <a:r>
              <a:rPr lang="en-US" sz="1000" dirty="0" smtClean="0">
                <a:solidFill>
                  <a:schemeClr val="bg1"/>
                </a:solidFill>
              </a:rPr>
              <a:t>GN0412</a:t>
            </a:r>
            <a:endParaRPr lang="en-US" sz="1000" dirty="0">
              <a:solidFill>
                <a:schemeClr val="bg1"/>
              </a:solidFill>
            </a:endParaRPr>
          </a:p>
        </p:txBody>
      </p:sp>
    </p:spTree>
    <p:extLst>
      <p:ext uri="{BB962C8B-B14F-4D97-AF65-F5344CB8AC3E}">
        <p14:creationId xmlns:p14="http://schemas.microsoft.com/office/powerpoint/2010/main" val="3027338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54954" y="516367"/>
            <a:ext cx="8825659" cy="1420009"/>
          </a:xfrm>
        </p:spPr>
        <p:txBody>
          <a:bodyPr/>
          <a:lstStyle/>
          <a:p>
            <a:r>
              <a:rPr lang="en-US" sz="4000" dirty="0"/>
              <a:t>Viewing individual transactions using FRIGITD</a:t>
            </a:r>
            <a:r>
              <a:rPr lang="en-US" dirty="0"/>
              <a:t/>
            </a:r>
            <a:br>
              <a:rPr lang="en-US" dirty="0"/>
            </a:br>
            <a:endParaRPr lang="en-US" dirty="0"/>
          </a:p>
        </p:txBody>
      </p:sp>
      <p:sp>
        <p:nvSpPr>
          <p:cNvPr id="5" name="Text Placeholder 4"/>
          <p:cNvSpPr>
            <a:spLocks noGrp="1"/>
          </p:cNvSpPr>
          <p:nvPr>
            <p:ph type="body" sz="half" idx="2"/>
          </p:nvPr>
        </p:nvSpPr>
        <p:spPr>
          <a:xfrm>
            <a:off x="1154954" y="1936376"/>
            <a:ext cx="8825659" cy="4083424"/>
          </a:xfrm>
        </p:spPr>
        <p:txBody>
          <a:bodyPr/>
          <a:lstStyle/>
          <a:p>
            <a:r>
              <a:rPr lang="en-US" dirty="0" smtClean="0"/>
              <a:t>As in the past, you can ‘drill back’ to individual transactions using the Options menu at the top of the form and choosing “Grant Detail Information.”</a:t>
            </a:r>
          </a:p>
          <a:p>
            <a:endParaRPr lang="en-US" dirty="0"/>
          </a:p>
          <a:p>
            <a:endParaRPr lang="en-US" dirty="0" smtClean="0"/>
          </a:p>
          <a:p>
            <a:endParaRPr lang="en-US" dirty="0"/>
          </a:p>
          <a:p>
            <a:r>
              <a:rPr lang="en-US" dirty="0" smtClean="0"/>
              <a:t>However, you need to note that what has been brought over to Chart V is the monthly totals by expense code. To see the original documents and document numbers for transactions prior to 7/1/18 you will need to look in Chart 9.</a:t>
            </a:r>
          </a:p>
          <a:p>
            <a:endParaRPr lang="en-US" dirty="0"/>
          </a:p>
        </p:txBody>
      </p:sp>
      <p:pic>
        <p:nvPicPr>
          <p:cNvPr id="6" name="Picture 5"/>
          <p:cNvPicPr>
            <a:picLocks noChangeAspect="1"/>
          </p:cNvPicPr>
          <p:nvPr/>
        </p:nvPicPr>
        <p:blipFill>
          <a:blip r:embed="rId2"/>
          <a:stretch>
            <a:fillRect/>
          </a:stretch>
        </p:blipFill>
        <p:spPr>
          <a:xfrm>
            <a:off x="1154954" y="3220693"/>
            <a:ext cx="6568499" cy="857362"/>
          </a:xfrm>
          <a:prstGeom prst="rect">
            <a:avLst/>
          </a:prstGeom>
        </p:spPr>
      </p:pic>
    </p:spTree>
    <p:extLst>
      <p:ext uri="{BB962C8B-B14F-4D97-AF65-F5344CB8AC3E}">
        <p14:creationId xmlns:p14="http://schemas.microsoft.com/office/powerpoint/2010/main" val="32866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54954" y="516367"/>
            <a:ext cx="8825659" cy="1420009"/>
          </a:xfrm>
        </p:spPr>
        <p:txBody>
          <a:bodyPr/>
          <a:lstStyle/>
          <a:p>
            <a:r>
              <a:rPr lang="en-US" sz="4000" dirty="0" smtClean="0"/>
              <a:t>How do I find the old grant code in Chart 9?</a:t>
            </a:r>
            <a:r>
              <a:rPr lang="en-US" dirty="0"/>
              <a:t/>
            </a:r>
            <a:br>
              <a:rPr lang="en-US" dirty="0"/>
            </a:br>
            <a:endParaRPr lang="en-US" dirty="0"/>
          </a:p>
        </p:txBody>
      </p:sp>
      <p:sp>
        <p:nvSpPr>
          <p:cNvPr id="5" name="Text Placeholder 4"/>
          <p:cNvSpPr>
            <a:spLocks noGrp="1"/>
          </p:cNvSpPr>
          <p:nvPr>
            <p:ph type="body" sz="half" idx="2"/>
          </p:nvPr>
        </p:nvSpPr>
        <p:spPr>
          <a:xfrm>
            <a:off x="1154954" y="1936376"/>
            <a:ext cx="8825659" cy="4083424"/>
          </a:xfrm>
        </p:spPr>
        <p:txBody>
          <a:bodyPr/>
          <a:lstStyle/>
          <a:p>
            <a:pPr marL="342900" indent="-342900">
              <a:buFont typeface="+mj-lt"/>
              <a:buAutoNum type="arabicPeriod"/>
            </a:pPr>
            <a:r>
              <a:rPr lang="en-US" dirty="0" smtClean="0"/>
              <a:t>All grant codes will be mapped and available in Argos reports if you want to print off a list for your records.</a:t>
            </a:r>
          </a:p>
          <a:p>
            <a:pPr marL="342900" indent="-342900">
              <a:buFont typeface="+mj-lt"/>
              <a:buAutoNum type="arabicPeriod"/>
            </a:pPr>
            <a:r>
              <a:rPr lang="en-US" dirty="0" smtClean="0"/>
              <a:t>OSP has chosen to create a new proposal code for each new grant code and we are making that new proposal code </a:t>
            </a:r>
            <a:r>
              <a:rPr lang="en-US" b="1" dirty="0" smtClean="0"/>
              <a:t>equal to the old grant code</a:t>
            </a:r>
            <a:r>
              <a:rPr lang="en-US" dirty="0" smtClean="0"/>
              <a:t>. The proposal code shows up when you enter the grant code in FRAGRNT and is also searchable in the FTMFUND record.</a:t>
            </a:r>
          </a:p>
          <a:p>
            <a:pPr marL="342900" indent="-342900">
              <a:buFont typeface="+mj-lt"/>
              <a:buAutoNum type="arabicPeriod"/>
            </a:pPr>
            <a:endParaRPr lang="en-US" dirty="0"/>
          </a:p>
          <a:p>
            <a:pPr marL="342900" indent="-342900">
              <a:buFont typeface="+mj-lt"/>
              <a:buAutoNum type="arabicPeriod"/>
            </a:pPr>
            <a:endParaRPr lang="en-US" dirty="0" smtClean="0"/>
          </a:p>
          <a:p>
            <a:pPr marL="342900" indent="-342900">
              <a:buFont typeface="+mj-lt"/>
              <a:buAutoNum type="arabicPeriod"/>
            </a:pPr>
            <a:endParaRPr lang="en-US" dirty="0"/>
          </a:p>
          <a:p>
            <a:pPr marL="342900" indent="-342900">
              <a:buFont typeface="+mj-lt"/>
              <a:buAutoNum type="arabicPeriod"/>
            </a:pPr>
            <a:endParaRPr lang="en-US" dirty="0"/>
          </a:p>
        </p:txBody>
      </p:sp>
      <p:pic>
        <p:nvPicPr>
          <p:cNvPr id="2" name="Picture 1"/>
          <p:cNvPicPr>
            <a:picLocks noChangeAspect="1"/>
          </p:cNvPicPr>
          <p:nvPr/>
        </p:nvPicPr>
        <p:blipFill>
          <a:blip r:embed="rId2"/>
          <a:stretch>
            <a:fillRect/>
          </a:stretch>
        </p:blipFill>
        <p:spPr>
          <a:xfrm>
            <a:off x="1538708" y="4295887"/>
            <a:ext cx="4029075" cy="762000"/>
          </a:xfrm>
          <a:prstGeom prst="rect">
            <a:avLst/>
          </a:prstGeom>
        </p:spPr>
      </p:pic>
      <p:pic>
        <p:nvPicPr>
          <p:cNvPr id="3" name="Picture 2"/>
          <p:cNvPicPr>
            <a:picLocks noChangeAspect="1"/>
          </p:cNvPicPr>
          <p:nvPr/>
        </p:nvPicPr>
        <p:blipFill>
          <a:blip r:embed="rId3"/>
          <a:stretch>
            <a:fillRect/>
          </a:stretch>
        </p:blipFill>
        <p:spPr>
          <a:xfrm>
            <a:off x="5856531" y="4295887"/>
            <a:ext cx="3448050" cy="1323975"/>
          </a:xfrm>
          <a:prstGeom prst="rect">
            <a:avLst/>
          </a:prstGeom>
        </p:spPr>
      </p:pic>
    </p:spTree>
    <p:extLst>
      <p:ext uri="{BB962C8B-B14F-4D97-AF65-F5344CB8AC3E}">
        <p14:creationId xmlns:p14="http://schemas.microsoft.com/office/powerpoint/2010/main" val="14220592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1403</TotalTime>
  <Words>611</Words>
  <Application>Microsoft Office PowerPoint</Application>
  <PresentationFormat>Widescreen</PresentationFormat>
  <Paragraphs>45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vt:lpstr>
      <vt:lpstr>UPDATE – UI Chart of Accounts Process Changes for Sponsored Projects</vt:lpstr>
      <vt:lpstr>Entering Transactional Data</vt:lpstr>
      <vt:lpstr>Seeing Posted Transactions by Expense Code</vt:lpstr>
      <vt:lpstr>PowerPoint Presentation</vt:lpstr>
      <vt:lpstr>PowerPoint Presentation</vt:lpstr>
      <vt:lpstr>PowerPoint Presentation</vt:lpstr>
      <vt:lpstr>PowerPoint Presentation</vt:lpstr>
      <vt:lpstr>Viewing individual transactions using FRIGITD </vt:lpstr>
      <vt:lpstr>How do I find the old grant code in Chart 9? </vt:lpstr>
      <vt:lpstr>Other New Items</vt:lpstr>
      <vt:lpstr>Future Plans</vt:lpstr>
      <vt:lpstr>Questions?</vt:lpstr>
    </vt:vector>
  </TitlesOfParts>
  <Company>University of Idaho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 UI Chart of Accounts Process Changes for Sponsored Projects</dc:title>
  <dc:creator>Nelson, Heather (hnelson@uidaho.edu)</dc:creator>
  <cp:lastModifiedBy>Nelson, Heather (hnelson@uidaho.edu)</cp:lastModifiedBy>
  <cp:revision>9</cp:revision>
  <dcterms:created xsi:type="dcterms:W3CDTF">2018-03-26T23:42:36Z</dcterms:created>
  <dcterms:modified xsi:type="dcterms:W3CDTF">2018-03-28T17:51:11Z</dcterms:modified>
</cp:coreProperties>
</file>