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24" r:id="rId2"/>
    <p:sldId id="304" r:id="rId3"/>
    <p:sldId id="306" r:id="rId4"/>
    <p:sldId id="329" r:id="rId5"/>
    <p:sldId id="332" r:id="rId6"/>
    <p:sldId id="330" r:id="rId7"/>
    <p:sldId id="33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8F9E"/>
    <a:srgbClr val="B57C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p:restoredTop sz="93061" autoAdjust="0"/>
  </p:normalViewPr>
  <p:slideViewPr>
    <p:cSldViewPr snapToGrid="0" snapToObjects="1">
      <p:cViewPr varScale="1">
        <p:scale>
          <a:sx n="148" d="100"/>
          <a:sy n="148" d="100"/>
        </p:scale>
        <p:origin x="1200" y="126"/>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5B7609-2597-D445-8370-CB4CA872B818}" type="datetimeFigureOut">
              <a:rPr lang="en-US" smtClean="0"/>
              <a:t>4/27/2023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485458-0D66-5041-A39D-897B28B4C199}" type="slidenum">
              <a:rPr lang="en-US" smtClean="0"/>
              <a:t>‹#›</a:t>
            </a:fld>
            <a:endParaRPr lang="en-US"/>
          </a:p>
        </p:txBody>
      </p:sp>
    </p:spTree>
    <p:extLst>
      <p:ext uri="{BB962C8B-B14F-4D97-AF65-F5344CB8AC3E}">
        <p14:creationId xmlns:p14="http://schemas.microsoft.com/office/powerpoint/2010/main" val="463693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485458-0D66-5041-A39D-897B28B4C199}" type="slidenum">
              <a:rPr lang="en-US" smtClean="0"/>
              <a:t>2</a:t>
            </a:fld>
            <a:endParaRPr lang="en-US"/>
          </a:p>
        </p:txBody>
      </p:sp>
    </p:spTree>
    <p:extLst>
      <p:ext uri="{BB962C8B-B14F-4D97-AF65-F5344CB8AC3E}">
        <p14:creationId xmlns:p14="http://schemas.microsoft.com/office/powerpoint/2010/main" val="1573718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485458-0D66-5041-A39D-897B28B4C199}" type="slidenum">
              <a:rPr lang="en-US" smtClean="0"/>
              <a:t>3</a:t>
            </a:fld>
            <a:endParaRPr lang="en-US"/>
          </a:p>
        </p:txBody>
      </p:sp>
    </p:spTree>
    <p:extLst>
      <p:ext uri="{BB962C8B-B14F-4D97-AF65-F5344CB8AC3E}">
        <p14:creationId xmlns:p14="http://schemas.microsoft.com/office/powerpoint/2010/main" val="3515839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4AB615-347A-8E44-90D3-94A2D34F4EE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4AB615-347A-8E44-90D3-94A2D34F4EE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4AB615-347A-8E44-90D3-94A2D34F4EE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29733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4AB615-347A-8E44-90D3-94A2D34F4EE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21395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4AB615-347A-8E44-90D3-94A2D34F4EE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99989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4AB615-347A-8E44-90D3-94A2D34F4EE9}"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4AB615-347A-8E44-90D3-94A2D34F4EE9}" type="datetimeFigureOut">
              <a:rPr lang="en-US" smtClean="0"/>
              <a:t>4/27/2023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4AB615-347A-8E44-90D3-94A2D34F4EE9}" type="datetimeFigureOut">
              <a:rPr lang="en-US" smtClean="0"/>
              <a:t>4/27/2023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4AB615-347A-8E44-90D3-94A2D34F4EE9}" type="datetimeFigureOut">
              <a:rPr lang="en-US" smtClean="0"/>
              <a:t>4/27/2023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36875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4AB615-347A-8E44-90D3-94A2D34F4EE9}"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4AB615-347A-8E44-90D3-94A2D34F4EE9}"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64912-5591-064C-BE49-34A820B2C63F}"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AB615-347A-8E44-90D3-94A2D34F4EE9}" type="datetimeFigureOut">
              <a:rPr lang="en-US" smtClean="0"/>
              <a:t>4/27/2023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64912-5591-064C-BE49-34A820B2C63F}" type="slidenum">
              <a:rPr lang="en-US" smtClean="0"/>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mailto:mollyannj@uidaho.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3695" y="4358640"/>
            <a:ext cx="12397295" cy="25105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p:cNvSpPr/>
          <p:nvPr/>
        </p:nvSpPr>
        <p:spPr>
          <a:xfrm>
            <a:off x="-103695" y="-65987"/>
            <a:ext cx="7876095" cy="4825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2600" y="-20640"/>
            <a:ext cx="6629400" cy="1485900"/>
          </a:xfrm>
          <a:prstGeom prst="rect">
            <a:avLst/>
          </a:prstGeom>
        </p:spPr>
      </p:pic>
      <p:pic>
        <p:nvPicPr>
          <p:cNvPr id="12" name="Picture 11">
            <a:extLst>
              <a:ext uri="{FF2B5EF4-FFF2-40B4-BE49-F238E27FC236}">
                <a16:creationId xmlns:a16="http://schemas.microsoft.com/office/drawing/2014/main" id="{495005D4-1D02-E342-AAC1-9D3B20BBD809}"/>
              </a:ext>
            </a:extLst>
          </p:cNvPr>
          <p:cNvPicPr>
            <a:picLocks noChangeAspect="1"/>
          </p:cNvPicPr>
          <p:nvPr/>
        </p:nvPicPr>
        <p:blipFill rotWithShape="1">
          <a:blip r:embed="rId3"/>
          <a:srcRect r="83158"/>
          <a:stretch/>
        </p:blipFill>
        <p:spPr>
          <a:xfrm>
            <a:off x="86627" y="4833118"/>
            <a:ext cx="1078029" cy="1739900"/>
          </a:xfrm>
          <a:prstGeom prst="rect">
            <a:avLst/>
          </a:prstGeom>
        </p:spPr>
      </p:pic>
      <p:sp>
        <p:nvSpPr>
          <p:cNvPr id="4" name="TextBox 3">
            <a:extLst>
              <a:ext uri="{FF2B5EF4-FFF2-40B4-BE49-F238E27FC236}">
                <a16:creationId xmlns:a16="http://schemas.microsoft.com/office/drawing/2014/main" id="{BAFE8086-8AE0-4035-8E14-10363CB5BFF7}"/>
              </a:ext>
            </a:extLst>
          </p:cNvPr>
          <p:cNvSpPr txBox="1"/>
          <p:nvPr/>
        </p:nvSpPr>
        <p:spPr>
          <a:xfrm>
            <a:off x="274818" y="1325771"/>
            <a:ext cx="10086416" cy="2123658"/>
          </a:xfrm>
          <a:prstGeom prst="rect">
            <a:avLst/>
          </a:prstGeom>
          <a:noFill/>
        </p:spPr>
        <p:txBody>
          <a:bodyPr wrap="none" rtlCol="0">
            <a:spAutoFit/>
          </a:bodyPr>
          <a:lstStyle/>
          <a:p>
            <a:r>
              <a:rPr lang="en-US" sz="6600" dirty="0">
                <a:latin typeface="Abadi" panose="020B0604020104020204" pitchFamily="34" charset="0"/>
              </a:rPr>
              <a:t>VERAS: Research Institutes </a:t>
            </a:r>
          </a:p>
          <a:p>
            <a:r>
              <a:rPr lang="en-US" sz="6600" dirty="0">
                <a:latin typeface="Abadi" panose="020B0604020104020204" pitchFamily="34" charset="0"/>
              </a:rPr>
              <a:t>				&amp; Checkboxes</a:t>
            </a:r>
          </a:p>
        </p:txBody>
      </p:sp>
      <p:pic>
        <p:nvPicPr>
          <p:cNvPr id="2" name="Picture 1">
            <a:extLst>
              <a:ext uri="{FF2B5EF4-FFF2-40B4-BE49-F238E27FC236}">
                <a16:creationId xmlns:a16="http://schemas.microsoft.com/office/drawing/2014/main" id="{39EE8CA0-6349-8766-4E8C-A7A3C9C7AD30}"/>
              </a:ext>
            </a:extLst>
          </p:cNvPr>
          <p:cNvPicPr>
            <a:picLocks noChangeAspect="1"/>
          </p:cNvPicPr>
          <p:nvPr/>
        </p:nvPicPr>
        <p:blipFill>
          <a:blip r:embed="rId4"/>
          <a:stretch>
            <a:fillRect/>
          </a:stretch>
        </p:blipFill>
        <p:spPr>
          <a:xfrm>
            <a:off x="1532586" y="4672492"/>
            <a:ext cx="6181859" cy="1882861"/>
          </a:xfrm>
          <a:prstGeom prst="rect">
            <a:avLst/>
          </a:prstGeom>
        </p:spPr>
      </p:pic>
    </p:spTree>
    <p:extLst>
      <p:ext uri="{BB962C8B-B14F-4D97-AF65-F5344CB8AC3E}">
        <p14:creationId xmlns:p14="http://schemas.microsoft.com/office/powerpoint/2010/main" val="90773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3695" y="-137107"/>
            <a:ext cx="12295695" cy="4825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14960" y="3596640"/>
            <a:ext cx="11490960" cy="33629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3695" y="6670092"/>
            <a:ext cx="12295695" cy="482548"/>
          </a:xfrm>
          <a:prstGeom prst="rect">
            <a:avLst/>
          </a:prstGeom>
          <a:solidFill>
            <a:srgbClr val="EFB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8483600" y="4963212"/>
            <a:ext cx="7416800" cy="170688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4573B7C-46AE-47E2-836D-70758775B7F4}"/>
              </a:ext>
            </a:extLst>
          </p:cNvPr>
          <p:cNvSpPr txBox="1"/>
          <p:nvPr/>
        </p:nvSpPr>
        <p:spPr>
          <a:xfrm>
            <a:off x="6596220" y="518037"/>
            <a:ext cx="4841390" cy="707886"/>
          </a:xfrm>
          <a:prstGeom prst="rect">
            <a:avLst/>
          </a:prstGeom>
          <a:noFill/>
        </p:spPr>
        <p:txBody>
          <a:bodyPr wrap="none" rtlCol="0">
            <a:spAutoFit/>
          </a:bodyPr>
          <a:lstStyle/>
          <a:p>
            <a:r>
              <a:rPr lang="en-US" sz="2000" dirty="0">
                <a:latin typeface="Abadi" panose="020B0604020104020204" pitchFamily="34" charset="0"/>
              </a:rPr>
              <a:t>Molly Jones, Grants Services Manager, IIDS</a:t>
            </a:r>
          </a:p>
          <a:p>
            <a:r>
              <a:rPr lang="en-US" sz="2000" dirty="0">
                <a:latin typeface="Abadi" panose="020B0604020104020204" pitchFamily="34" charset="0"/>
                <a:hlinkClick r:id="rId3"/>
              </a:rPr>
              <a:t>mollyannj@uidaho.edu</a:t>
            </a:r>
            <a:r>
              <a:rPr lang="en-US" sz="2000" dirty="0">
                <a:latin typeface="Abadi" panose="020B0604020104020204" pitchFamily="34" charset="0"/>
              </a:rPr>
              <a:t>, (208)885-7013</a:t>
            </a:r>
          </a:p>
        </p:txBody>
      </p:sp>
      <p:sp>
        <p:nvSpPr>
          <p:cNvPr id="9" name="TextBox 8">
            <a:extLst>
              <a:ext uri="{FF2B5EF4-FFF2-40B4-BE49-F238E27FC236}">
                <a16:creationId xmlns:a16="http://schemas.microsoft.com/office/drawing/2014/main" id="{3508B4EE-7493-4ED1-B405-CCD862E1EF78}"/>
              </a:ext>
            </a:extLst>
          </p:cNvPr>
          <p:cNvSpPr txBox="1"/>
          <p:nvPr/>
        </p:nvSpPr>
        <p:spPr>
          <a:xfrm>
            <a:off x="885139" y="2604211"/>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8415076B-272B-4DA7-BE0E-593C4EDC3CA4}"/>
              </a:ext>
            </a:extLst>
          </p:cNvPr>
          <p:cNvSpPr txBox="1"/>
          <p:nvPr/>
        </p:nvSpPr>
        <p:spPr>
          <a:xfrm>
            <a:off x="482803" y="1489112"/>
            <a:ext cx="10429458" cy="5078313"/>
          </a:xfrm>
          <a:prstGeom prst="rect">
            <a:avLst/>
          </a:prstGeom>
          <a:noFill/>
        </p:spPr>
        <p:txBody>
          <a:bodyPr wrap="none" rtlCol="0">
            <a:spAutoFit/>
          </a:bodyPr>
          <a:lstStyle/>
          <a:p>
            <a:r>
              <a:rPr lang="en-US" b="1" dirty="0">
                <a:latin typeface="Abadi" panose="020B0604020104020204" pitchFamily="34" charset="0"/>
              </a:rPr>
              <a:t>What is an institute? </a:t>
            </a:r>
          </a:p>
          <a:p>
            <a:r>
              <a:rPr lang="en-US" b="0" i="0" dirty="0">
                <a:solidFill>
                  <a:srgbClr val="111111"/>
                </a:solidFill>
                <a:effectLst/>
                <a:latin typeface="Abadi" panose="020B0604020104020204" pitchFamily="34" charset="0"/>
              </a:rPr>
              <a:t>An institute is defined as a</a:t>
            </a:r>
            <a:r>
              <a:rPr lang="en-US" b="1" i="0" dirty="0">
                <a:solidFill>
                  <a:srgbClr val="111111"/>
                </a:solidFill>
                <a:effectLst/>
                <a:latin typeface="Abadi" panose="020B0604020104020204" pitchFamily="34" charset="0"/>
              </a:rPr>
              <a:t> </a:t>
            </a:r>
            <a:r>
              <a:rPr lang="en-US" i="0" dirty="0">
                <a:solidFill>
                  <a:srgbClr val="111111"/>
                </a:solidFill>
                <a:effectLst/>
                <a:latin typeface="Abadi" panose="020B0604020104020204" pitchFamily="34" charset="0"/>
              </a:rPr>
              <a:t>single or multi-disciplinary unit organized to conduct education, research </a:t>
            </a:r>
          </a:p>
          <a:p>
            <a:r>
              <a:rPr lang="en-US" i="0" dirty="0">
                <a:solidFill>
                  <a:srgbClr val="111111"/>
                </a:solidFill>
                <a:effectLst/>
                <a:latin typeface="Abadi" panose="020B0604020104020204" pitchFamily="34" charset="0"/>
              </a:rPr>
              <a:t>and/or service activities. </a:t>
            </a:r>
            <a:endParaRPr lang="en-US" dirty="0">
              <a:latin typeface="Abadi" panose="020B0604020104020204" pitchFamily="34" charset="0"/>
            </a:endParaRPr>
          </a:p>
          <a:p>
            <a:endParaRPr lang="en-US" dirty="0">
              <a:latin typeface="Abadi" panose="020B0604020104020204" pitchFamily="34" charset="0"/>
            </a:endParaRPr>
          </a:p>
          <a:p>
            <a:r>
              <a:rPr lang="en-US" b="1" dirty="0">
                <a:latin typeface="Abadi" panose="020B0604020104020204" pitchFamily="34" charset="0"/>
              </a:rPr>
              <a:t>Who/What is IIDS?</a:t>
            </a:r>
          </a:p>
          <a:p>
            <a:r>
              <a:rPr lang="en-US" b="1" dirty="0">
                <a:latin typeface="Abadi" panose="020B0604020104020204" pitchFamily="34" charset="0"/>
              </a:rPr>
              <a:t>The Institute for Interdisciplinary Data Sciences (IIDS)</a:t>
            </a:r>
          </a:p>
          <a:p>
            <a:endParaRPr lang="en-US" dirty="0">
              <a:latin typeface="Abadi" panose="020B0604020104020204" pitchFamily="34" charset="0"/>
            </a:endParaRPr>
          </a:p>
          <a:p>
            <a:r>
              <a:rPr lang="en-US" dirty="0">
                <a:latin typeface="Abadi" panose="020B0604020104020204" pitchFamily="34" charset="0"/>
              </a:rPr>
              <a:t>IIDS Mission:</a:t>
            </a:r>
          </a:p>
          <a:p>
            <a:r>
              <a:rPr lang="en-US" sz="1800" kern="100" dirty="0">
                <a:effectLst/>
                <a:latin typeface="Abadi" panose="020B0604020104020204" pitchFamily="34" charset="0"/>
                <a:ea typeface="Calibri" panose="020F0502020204030204" pitchFamily="34" charset="0"/>
                <a:cs typeface="Times New Roman" panose="02020603050405020304" pitchFamily="18" charset="0"/>
              </a:rPr>
              <a:t>The mission of IIDS is to empower researchers to fully harness the potential of the data revolution </a:t>
            </a:r>
          </a:p>
          <a:p>
            <a:r>
              <a:rPr lang="en-US" sz="1800" kern="100" dirty="0">
                <a:effectLst/>
                <a:latin typeface="Abadi" panose="020B0604020104020204" pitchFamily="34" charset="0"/>
                <a:ea typeface="Calibri" panose="020F0502020204030204" pitchFamily="34" charset="0"/>
                <a:cs typeface="Times New Roman" panose="02020603050405020304" pitchFamily="18" charset="0"/>
              </a:rPr>
              <a:t>by provisioning and administering critical university research infrastructure related to genomics, </a:t>
            </a:r>
          </a:p>
          <a:p>
            <a:r>
              <a:rPr lang="en-US" sz="1800" kern="100" dirty="0">
                <a:effectLst/>
                <a:latin typeface="Abadi" panose="020B0604020104020204" pitchFamily="34" charset="0"/>
                <a:ea typeface="Calibri" panose="020F0502020204030204" pitchFamily="34" charset="0"/>
                <a:cs typeface="Times New Roman" panose="02020603050405020304" pitchFamily="18" charset="0"/>
              </a:rPr>
              <a:t>bioinformatics, research computing, and data science.</a:t>
            </a:r>
          </a:p>
          <a:p>
            <a:endParaRPr lang="en-US" dirty="0">
              <a:latin typeface="Abadi" panose="020B0604020104020204" pitchFamily="34" charset="0"/>
            </a:endParaRPr>
          </a:p>
          <a:p>
            <a:r>
              <a:rPr lang="en-US" dirty="0">
                <a:latin typeface="Abadi" panose="020B0604020104020204" pitchFamily="34" charset="0"/>
              </a:rPr>
              <a:t>Cores/Service Centers: </a:t>
            </a:r>
          </a:p>
          <a:p>
            <a:endParaRPr lang="en-US" dirty="0">
              <a:latin typeface="Abadi" panose="020B0604020104020204" pitchFamily="34" charset="0"/>
            </a:endParaRPr>
          </a:p>
          <a:p>
            <a:r>
              <a:rPr lang="en-US" dirty="0">
                <a:latin typeface="Abadi" panose="020B0604020104020204" pitchFamily="34" charset="0"/>
              </a:rPr>
              <a:t>Research Computing and Data Services (RCDS)</a:t>
            </a:r>
          </a:p>
          <a:p>
            <a:endParaRPr lang="en-US" dirty="0">
              <a:latin typeface="Abadi" panose="020B0604020104020204" pitchFamily="34" charset="0"/>
            </a:endParaRPr>
          </a:p>
          <a:p>
            <a:r>
              <a:rPr lang="en-US" dirty="0">
                <a:latin typeface="Abadi" panose="020B0604020104020204" pitchFamily="34" charset="0"/>
              </a:rPr>
              <a:t>Genomics and Bioinformatics Research Core (GBRC)</a:t>
            </a:r>
          </a:p>
          <a:p>
            <a:endParaRPr lang="en-US" dirty="0"/>
          </a:p>
        </p:txBody>
      </p:sp>
    </p:spTree>
    <p:extLst>
      <p:ext uri="{BB962C8B-B14F-4D97-AF65-F5344CB8AC3E}">
        <p14:creationId xmlns:p14="http://schemas.microsoft.com/office/powerpoint/2010/main" val="279447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695" y="-65987"/>
            <a:ext cx="12295695" cy="18916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7200" b="1" dirty="0">
                <a:solidFill>
                  <a:srgbClr val="EFB21D"/>
                </a:solidFill>
                <a:latin typeface="+mn-lt"/>
              </a:rPr>
              <a:t>Service Centers?</a:t>
            </a:r>
          </a:p>
        </p:txBody>
      </p:sp>
      <p:cxnSp>
        <p:nvCxnSpPr>
          <p:cNvPr id="6" name="Straight Connector 5"/>
          <p:cNvCxnSpPr/>
          <p:nvPr/>
        </p:nvCxnSpPr>
        <p:spPr>
          <a:xfrm flipH="1">
            <a:off x="7721600" y="863600"/>
            <a:ext cx="4643120" cy="0"/>
          </a:xfrm>
          <a:prstGeom prst="line">
            <a:avLst/>
          </a:prstGeom>
          <a:ln w="15875"/>
        </p:spPr>
        <p:style>
          <a:lnRef idx="1">
            <a:schemeClr val="accent4"/>
          </a:lnRef>
          <a:fillRef idx="0">
            <a:schemeClr val="accent4"/>
          </a:fillRef>
          <a:effectRef idx="0">
            <a:schemeClr val="accent4"/>
          </a:effectRef>
          <a:fontRef idx="minor">
            <a:schemeClr val="tx1"/>
          </a:fontRef>
        </p:style>
      </p:cxnSp>
      <p:cxnSp>
        <p:nvCxnSpPr>
          <p:cNvPr id="7" name="Straight Connector 6"/>
          <p:cNvCxnSpPr/>
          <p:nvPr/>
        </p:nvCxnSpPr>
        <p:spPr>
          <a:xfrm flipH="1">
            <a:off x="9702800" y="1076960"/>
            <a:ext cx="2814320" cy="0"/>
          </a:xfrm>
          <a:prstGeom prst="line">
            <a:avLst/>
          </a:prstGeom>
          <a:ln w="15875"/>
        </p:spPr>
        <p:style>
          <a:lnRef idx="1">
            <a:schemeClr val="accent4"/>
          </a:lnRef>
          <a:fillRef idx="0">
            <a:schemeClr val="accent4"/>
          </a:fillRef>
          <a:effectRef idx="0">
            <a:schemeClr val="accent4"/>
          </a:effectRef>
          <a:fontRef idx="minor">
            <a:schemeClr val="tx1"/>
          </a:fontRef>
        </p:style>
      </p:cxnSp>
      <p:sp>
        <p:nvSpPr>
          <p:cNvPr id="5" name="TextBox 4">
            <a:extLst>
              <a:ext uri="{FF2B5EF4-FFF2-40B4-BE49-F238E27FC236}">
                <a16:creationId xmlns:a16="http://schemas.microsoft.com/office/drawing/2014/main" id="{DEB0EFE3-0C78-827D-EDB0-97F8FEB924AE}"/>
              </a:ext>
            </a:extLst>
          </p:cNvPr>
          <p:cNvSpPr txBox="1"/>
          <p:nvPr/>
        </p:nvSpPr>
        <p:spPr>
          <a:xfrm>
            <a:off x="262534" y="2038984"/>
            <a:ext cx="11900079" cy="4247317"/>
          </a:xfrm>
          <a:prstGeom prst="rect">
            <a:avLst/>
          </a:prstGeom>
          <a:noFill/>
        </p:spPr>
        <p:txBody>
          <a:bodyPr wrap="square" rtlCol="0">
            <a:spAutoFit/>
          </a:bodyPr>
          <a:lstStyle/>
          <a:p>
            <a:r>
              <a:rPr lang="en-US" dirty="0">
                <a:latin typeface="Abadi" panose="020B0604020104020204" pitchFamily="34" charset="0"/>
              </a:rPr>
              <a:t>Q: What is a Service Center?</a:t>
            </a:r>
          </a:p>
          <a:p>
            <a:endParaRPr lang="en-US" b="0" i="0" dirty="0">
              <a:effectLst/>
              <a:latin typeface="Abadi" panose="020B0604020104020204" pitchFamily="34" charset="0"/>
            </a:endParaRPr>
          </a:p>
          <a:p>
            <a:r>
              <a:rPr lang="en-US" b="0" i="0" dirty="0">
                <a:effectLst/>
                <a:latin typeface="Abadi" panose="020B0604020104020204" pitchFamily="34" charset="0"/>
              </a:rPr>
              <a:t>A: A service center operates facilities or research labs as self-sustaining “businesses” that provide on-going products or services in support of the University’s teaching and research functions. A service center will charge you for the services provided. </a:t>
            </a:r>
            <a:r>
              <a:rPr lang="en-US" b="1" i="0" dirty="0">
                <a:effectLst/>
                <a:latin typeface="Abadi" panose="020B0604020104020204" pitchFamily="34" charset="0"/>
              </a:rPr>
              <a:t>They must recover their operational costs annually through rate(s) to users based on an approved budget and approved rate(s). </a:t>
            </a:r>
            <a:r>
              <a:rPr lang="en-US" b="0" i="0" dirty="0">
                <a:effectLst/>
                <a:latin typeface="Abadi" panose="020B0604020104020204" pitchFamily="34" charset="0"/>
              </a:rPr>
              <a:t>The service center uses an approved rate, by combining salary, labor and materials expenses to charge services actually provided each month.</a:t>
            </a:r>
          </a:p>
          <a:p>
            <a:endParaRPr lang="en-US" dirty="0">
              <a:latin typeface="Abadi" panose="020B0604020104020204" pitchFamily="34" charset="0"/>
            </a:endParaRPr>
          </a:p>
          <a:p>
            <a:r>
              <a:rPr lang="en-US" dirty="0">
                <a:latin typeface="Abadi" panose="020B0604020104020204" pitchFamily="34" charset="0"/>
              </a:rPr>
              <a:t>Service Centers allow campuses to provide valuable services to on-campus users at affordable prices. They are able to do so by providing subsidies for costs normally included in rate calculations. </a:t>
            </a:r>
          </a:p>
          <a:p>
            <a:endParaRPr lang="en-US" dirty="0">
              <a:latin typeface="Abadi" panose="020B0604020104020204" pitchFamily="34" charset="0"/>
            </a:endParaRPr>
          </a:p>
          <a:p>
            <a:r>
              <a:rPr lang="en-US" dirty="0">
                <a:latin typeface="Abadi" panose="020B0604020104020204" pitchFamily="34" charset="0"/>
              </a:rPr>
              <a:t>Services provided by the IIDS cores, and cores across campus are highly specialized and often very expensive, which is why it is so important for UI researchers to have access to these resources. Not only are the equipment and consumables expensive, but the expertise and skills required in the employees running the service centers is not trivial.  </a:t>
            </a:r>
          </a:p>
          <a:p>
            <a:endParaRPr lang="en-US" dirty="0">
              <a:latin typeface="Abadi" panose="020B0604020104020204" pitchFamily="34" charset="0"/>
            </a:endParaRPr>
          </a:p>
        </p:txBody>
      </p:sp>
    </p:spTree>
    <p:extLst>
      <p:ext uri="{BB962C8B-B14F-4D97-AF65-F5344CB8AC3E}">
        <p14:creationId xmlns:p14="http://schemas.microsoft.com/office/powerpoint/2010/main" val="3195068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695" y="-65987"/>
            <a:ext cx="12295695" cy="18916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7200" b="1" dirty="0">
                <a:solidFill>
                  <a:srgbClr val="EFB21D"/>
                </a:solidFill>
                <a:latin typeface="+mn-lt"/>
              </a:rPr>
              <a:t>VERAS Checkbox</a:t>
            </a:r>
          </a:p>
        </p:txBody>
      </p:sp>
      <p:cxnSp>
        <p:nvCxnSpPr>
          <p:cNvPr id="6" name="Straight Connector 5"/>
          <p:cNvCxnSpPr/>
          <p:nvPr/>
        </p:nvCxnSpPr>
        <p:spPr>
          <a:xfrm flipH="1">
            <a:off x="7721600" y="863600"/>
            <a:ext cx="4643120" cy="0"/>
          </a:xfrm>
          <a:prstGeom prst="line">
            <a:avLst/>
          </a:prstGeom>
          <a:ln w="15875"/>
        </p:spPr>
        <p:style>
          <a:lnRef idx="1">
            <a:schemeClr val="accent4"/>
          </a:lnRef>
          <a:fillRef idx="0">
            <a:schemeClr val="accent4"/>
          </a:fillRef>
          <a:effectRef idx="0">
            <a:schemeClr val="accent4"/>
          </a:effectRef>
          <a:fontRef idx="minor">
            <a:schemeClr val="tx1"/>
          </a:fontRef>
        </p:style>
      </p:cxnSp>
      <p:cxnSp>
        <p:nvCxnSpPr>
          <p:cNvPr id="7" name="Straight Connector 6"/>
          <p:cNvCxnSpPr/>
          <p:nvPr/>
        </p:nvCxnSpPr>
        <p:spPr>
          <a:xfrm flipH="1">
            <a:off x="9702800" y="1076960"/>
            <a:ext cx="2814320" cy="0"/>
          </a:xfrm>
          <a:prstGeom prst="line">
            <a:avLst/>
          </a:prstGeom>
          <a:ln w="15875"/>
        </p:spPr>
        <p:style>
          <a:lnRef idx="1">
            <a:schemeClr val="accent4"/>
          </a:lnRef>
          <a:fillRef idx="0">
            <a:schemeClr val="accent4"/>
          </a:fillRef>
          <a:effectRef idx="0">
            <a:schemeClr val="accent4"/>
          </a:effectRef>
          <a:fontRef idx="minor">
            <a:schemeClr val="tx1"/>
          </a:fontRef>
        </p:style>
      </p:cxnSp>
      <p:sp>
        <p:nvSpPr>
          <p:cNvPr id="3" name="TextBox 2">
            <a:extLst>
              <a:ext uri="{FF2B5EF4-FFF2-40B4-BE49-F238E27FC236}">
                <a16:creationId xmlns:a16="http://schemas.microsoft.com/office/drawing/2014/main" id="{A7ADBC12-18B8-791F-7AC9-EA4E9B55DEE7}"/>
              </a:ext>
            </a:extLst>
          </p:cNvPr>
          <p:cNvSpPr txBox="1"/>
          <p:nvPr/>
        </p:nvSpPr>
        <p:spPr>
          <a:xfrm>
            <a:off x="242219" y="2488799"/>
            <a:ext cx="11603865" cy="2585323"/>
          </a:xfrm>
          <a:prstGeom prst="rect">
            <a:avLst/>
          </a:prstGeom>
          <a:noFill/>
        </p:spPr>
        <p:txBody>
          <a:bodyPr wrap="square" rtlCol="0">
            <a:spAutoFit/>
          </a:bodyPr>
          <a:lstStyle/>
          <a:p>
            <a:pPr marL="285750" indent="-285750">
              <a:buFont typeface="Wingdings" panose="05000000000000000000" pitchFamily="2" charset="2"/>
              <a:buChar char="ü"/>
            </a:pPr>
            <a:r>
              <a:rPr lang="en-US" b="1" dirty="0">
                <a:latin typeface="Abadi" panose="020B0604020104020204" pitchFamily="34" charset="0"/>
              </a:rPr>
              <a:t>Does checking the box effect how much F&amp;A my college/department receive?</a:t>
            </a:r>
          </a:p>
          <a:p>
            <a:pPr marL="285750" indent="-285750">
              <a:buFont typeface="Wingdings" panose="05000000000000000000" pitchFamily="2" charset="2"/>
              <a:buChar char="ü"/>
            </a:pPr>
            <a:endParaRPr lang="en-US" dirty="0">
              <a:latin typeface="Abadi" panose="020B0604020104020204" pitchFamily="34" charset="0"/>
            </a:endParaRPr>
          </a:p>
          <a:p>
            <a:r>
              <a:rPr lang="en-US" dirty="0">
                <a:latin typeface="Abadi" panose="020B0604020104020204" pitchFamily="34" charset="0"/>
              </a:rPr>
              <a:t>No. Per the memo dated May 21, 2021, with subject line: “F&amp;A Distribution for Level 3 Research Entities (Institutes), </a:t>
            </a:r>
          </a:p>
          <a:p>
            <a:r>
              <a:rPr lang="en-US" dirty="0">
                <a:latin typeface="Abadi" panose="020B0604020104020204" pitchFamily="34" charset="0"/>
              </a:rPr>
              <a:t>the distribution of any F&amp;A recovery shall be as follows:</a:t>
            </a:r>
          </a:p>
          <a:p>
            <a:r>
              <a:rPr lang="en-US" dirty="0">
                <a:latin typeface="Abadi" panose="020B0604020104020204" pitchFamily="34" charset="0"/>
              </a:rPr>
              <a:t>Central Administration: 50%</a:t>
            </a:r>
          </a:p>
          <a:p>
            <a:r>
              <a:rPr lang="en-US" dirty="0">
                <a:latin typeface="Abadi" panose="020B0604020104020204" pitchFamily="34" charset="0"/>
              </a:rPr>
              <a:t>College of Submitting PIs: 25%</a:t>
            </a:r>
          </a:p>
          <a:p>
            <a:r>
              <a:rPr lang="en-US" dirty="0">
                <a:latin typeface="Abadi" panose="020B0604020104020204" pitchFamily="34" charset="0"/>
              </a:rPr>
              <a:t>Vice President for Research and Economic Development: 25%”</a:t>
            </a:r>
          </a:p>
          <a:p>
            <a:pPr lvl="1"/>
            <a:endParaRPr lang="en-US" dirty="0">
              <a:latin typeface="Abadi" panose="020B0604020104020204" pitchFamily="34" charset="0"/>
            </a:endParaRPr>
          </a:p>
          <a:p>
            <a:pPr marL="742950" lvl="1"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3853440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695" y="-65987"/>
            <a:ext cx="12295695" cy="18916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7200" b="1" dirty="0">
                <a:solidFill>
                  <a:srgbClr val="EFB21D"/>
                </a:solidFill>
                <a:latin typeface="+mn-lt"/>
              </a:rPr>
              <a:t>VERAS Checkbox</a:t>
            </a:r>
          </a:p>
        </p:txBody>
      </p:sp>
      <p:cxnSp>
        <p:nvCxnSpPr>
          <p:cNvPr id="6" name="Straight Connector 5"/>
          <p:cNvCxnSpPr/>
          <p:nvPr/>
        </p:nvCxnSpPr>
        <p:spPr>
          <a:xfrm flipH="1">
            <a:off x="7721600" y="863600"/>
            <a:ext cx="4643120" cy="0"/>
          </a:xfrm>
          <a:prstGeom prst="line">
            <a:avLst/>
          </a:prstGeom>
          <a:ln w="15875"/>
        </p:spPr>
        <p:style>
          <a:lnRef idx="1">
            <a:schemeClr val="accent4"/>
          </a:lnRef>
          <a:fillRef idx="0">
            <a:schemeClr val="accent4"/>
          </a:fillRef>
          <a:effectRef idx="0">
            <a:schemeClr val="accent4"/>
          </a:effectRef>
          <a:fontRef idx="minor">
            <a:schemeClr val="tx1"/>
          </a:fontRef>
        </p:style>
      </p:cxnSp>
      <p:cxnSp>
        <p:nvCxnSpPr>
          <p:cNvPr id="7" name="Straight Connector 6"/>
          <p:cNvCxnSpPr/>
          <p:nvPr/>
        </p:nvCxnSpPr>
        <p:spPr>
          <a:xfrm flipH="1">
            <a:off x="9702800" y="1076960"/>
            <a:ext cx="2814320" cy="0"/>
          </a:xfrm>
          <a:prstGeom prst="line">
            <a:avLst/>
          </a:prstGeom>
          <a:ln w="15875"/>
        </p:spPr>
        <p:style>
          <a:lnRef idx="1">
            <a:schemeClr val="accent4"/>
          </a:lnRef>
          <a:fillRef idx="0">
            <a:schemeClr val="accent4"/>
          </a:fillRef>
          <a:effectRef idx="0">
            <a:schemeClr val="accent4"/>
          </a:effectRef>
          <a:fontRef idx="minor">
            <a:schemeClr val="tx1"/>
          </a:fontRef>
        </p:style>
      </p:cxnSp>
      <p:sp>
        <p:nvSpPr>
          <p:cNvPr id="3" name="TextBox 2">
            <a:extLst>
              <a:ext uri="{FF2B5EF4-FFF2-40B4-BE49-F238E27FC236}">
                <a16:creationId xmlns:a16="http://schemas.microsoft.com/office/drawing/2014/main" id="{A7ADBC12-18B8-791F-7AC9-EA4E9B55DEE7}"/>
              </a:ext>
            </a:extLst>
          </p:cNvPr>
          <p:cNvSpPr txBox="1"/>
          <p:nvPr/>
        </p:nvSpPr>
        <p:spPr>
          <a:xfrm>
            <a:off x="294067" y="1970468"/>
            <a:ext cx="11603865" cy="3139321"/>
          </a:xfrm>
          <a:prstGeom prst="rect">
            <a:avLst/>
          </a:prstGeom>
          <a:noFill/>
        </p:spPr>
        <p:txBody>
          <a:bodyPr wrap="square" rtlCol="0">
            <a:spAutoFit/>
          </a:bodyPr>
          <a:lstStyle/>
          <a:p>
            <a:endParaRPr lang="en-US" dirty="0">
              <a:latin typeface="Abadi" panose="020B0604020104020204" pitchFamily="34" charset="0"/>
            </a:endParaRPr>
          </a:p>
          <a:p>
            <a:pPr marL="285750" indent="-285750">
              <a:buFont typeface="Wingdings" panose="05000000000000000000" pitchFamily="2" charset="2"/>
              <a:buChar char="ü"/>
            </a:pPr>
            <a:r>
              <a:rPr lang="en-US" b="1" dirty="0">
                <a:latin typeface="Abadi" panose="020B0604020104020204" pitchFamily="34" charset="0"/>
              </a:rPr>
              <a:t>What does checking the box support?</a:t>
            </a:r>
          </a:p>
          <a:p>
            <a:endParaRPr lang="en-US" dirty="0">
              <a:latin typeface="Abadi" panose="020B0604020104020204" pitchFamily="34" charset="0"/>
            </a:endParaRPr>
          </a:p>
          <a:p>
            <a:r>
              <a:rPr lang="en-US" dirty="0">
                <a:latin typeface="Abadi" panose="020B0604020104020204" pitchFamily="34" charset="0"/>
              </a:rPr>
              <a:t>The F&amp;A distributed to the institutes based on the checkboxes pays for service center employee’s salaries/benefits, operational costs outside the service center approved budget, service contracts for equipment outside of the approved budget, and a multitude of other needs. </a:t>
            </a:r>
          </a:p>
          <a:p>
            <a:endParaRPr lang="en-US" dirty="0">
              <a:latin typeface="Abadi" panose="020B0604020104020204" pitchFamily="34" charset="0"/>
            </a:endParaRPr>
          </a:p>
          <a:p>
            <a:r>
              <a:rPr lang="en-US" dirty="0">
                <a:latin typeface="Abadi" panose="020B0604020104020204" pitchFamily="34" charset="0"/>
              </a:rPr>
              <a:t>IIDS uses F&amp;A to subsidize the service center rates. IIDS pays for some service center costs to offset the costs of service to allow for lower (in some cases free) internal rates for UI users. </a:t>
            </a:r>
          </a:p>
          <a:p>
            <a:pPr lvl="1"/>
            <a:endParaRPr lang="en-US" dirty="0">
              <a:latin typeface="Abadi" panose="020B0604020104020204" pitchFamily="34" charset="0"/>
            </a:endParaRPr>
          </a:p>
          <a:p>
            <a:pPr marL="742950" lvl="1"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3625172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695" y="-65987"/>
            <a:ext cx="12295695" cy="18916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sz="7200" b="1" dirty="0">
                <a:solidFill>
                  <a:srgbClr val="EFB21D"/>
                </a:solidFill>
                <a:latin typeface="+mn-lt"/>
              </a:rPr>
              <a:t>VERAS Checkbox</a:t>
            </a:r>
            <a:br>
              <a:rPr lang="en-US" sz="7200" b="1" dirty="0">
                <a:solidFill>
                  <a:srgbClr val="EFB21D"/>
                </a:solidFill>
                <a:latin typeface="+mn-lt"/>
              </a:rPr>
            </a:br>
            <a:r>
              <a:rPr lang="en-US" sz="7200" b="1" dirty="0">
                <a:solidFill>
                  <a:srgbClr val="EFB21D"/>
                </a:solidFill>
                <a:latin typeface="+mn-lt"/>
              </a:rPr>
              <a:t>						FAQs</a:t>
            </a:r>
          </a:p>
        </p:txBody>
      </p:sp>
      <p:cxnSp>
        <p:nvCxnSpPr>
          <p:cNvPr id="6" name="Straight Connector 5"/>
          <p:cNvCxnSpPr/>
          <p:nvPr/>
        </p:nvCxnSpPr>
        <p:spPr>
          <a:xfrm flipH="1">
            <a:off x="7721600" y="863600"/>
            <a:ext cx="4643120" cy="0"/>
          </a:xfrm>
          <a:prstGeom prst="line">
            <a:avLst/>
          </a:prstGeom>
          <a:ln w="15875"/>
        </p:spPr>
        <p:style>
          <a:lnRef idx="1">
            <a:schemeClr val="accent4"/>
          </a:lnRef>
          <a:fillRef idx="0">
            <a:schemeClr val="accent4"/>
          </a:fillRef>
          <a:effectRef idx="0">
            <a:schemeClr val="accent4"/>
          </a:effectRef>
          <a:fontRef idx="minor">
            <a:schemeClr val="tx1"/>
          </a:fontRef>
        </p:style>
      </p:cxnSp>
      <p:cxnSp>
        <p:nvCxnSpPr>
          <p:cNvPr id="7" name="Straight Connector 6"/>
          <p:cNvCxnSpPr/>
          <p:nvPr/>
        </p:nvCxnSpPr>
        <p:spPr>
          <a:xfrm flipH="1">
            <a:off x="9702800" y="1076960"/>
            <a:ext cx="2814320" cy="0"/>
          </a:xfrm>
          <a:prstGeom prst="line">
            <a:avLst/>
          </a:prstGeom>
          <a:ln w="15875"/>
        </p:spPr>
        <p:style>
          <a:lnRef idx="1">
            <a:schemeClr val="accent4"/>
          </a:lnRef>
          <a:fillRef idx="0">
            <a:schemeClr val="accent4"/>
          </a:fillRef>
          <a:effectRef idx="0">
            <a:schemeClr val="accent4"/>
          </a:effectRef>
          <a:fontRef idx="minor">
            <a:schemeClr val="tx1"/>
          </a:fontRef>
        </p:style>
      </p:cxnSp>
      <p:sp>
        <p:nvSpPr>
          <p:cNvPr id="3" name="TextBox 2">
            <a:extLst>
              <a:ext uri="{FF2B5EF4-FFF2-40B4-BE49-F238E27FC236}">
                <a16:creationId xmlns:a16="http://schemas.microsoft.com/office/drawing/2014/main" id="{A7ADBC12-18B8-791F-7AC9-EA4E9B55DEE7}"/>
              </a:ext>
            </a:extLst>
          </p:cNvPr>
          <p:cNvSpPr txBox="1"/>
          <p:nvPr/>
        </p:nvSpPr>
        <p:spPr>
          <a:xfrm>
            <a:off x="-330558" y="1970468"/>
            <a:ext cx="11603865" cy="6186309"/>
          </a:xfrm>
          <a:prstGeom prst="rect">
            <a:avLst/>
          </a:prstGeom>
          <a:noFill/>
        </p:spPr>
        <p:txBody>
          <a:bodyPr wrap="square" rtlCol="0">
            <a:spAutoFit/>
          </a:bodyPr>
          <a:lstStyle/>
          <a:p>
            <a:pPr lvl="1"/>
            <a:r>
              <a:rPr lang="en-US" dirty="0">
                <a:latin typeface="Abadi" panose="020B0604020104020204" pitchFamily="34" charset="0"/>
              </a:rPr>
              <a:t>Subsidy example:</a:t>
            </a:r>
          </a:p>
          <a:p>
            <a:pPr lvl="1"/>
            <a:endParaRPr lang="en-US" dirty="0">
              <a:latin typeface="Abadi" panose="020B0604020104020204" pitchFamily="34" charset="0"/>
            </a:endParaRPr>
          </a:p>
          <a:p>
            <a:pPr lvl="1"/>
            <a:r>
              <a:rPr lang="en-US" dirty="0">
                <a:latin typeface="Abadi" panose="020B0604020104020204" pitchFamily="34" charset="0"/>
              </a:rPr>
              <a:t>IIDS subsidizes operating expenses within Research and Computing Data Services so that we can offer standard accounts to internal users at no cost. That means that UI researchers can store up to 30 TB of data on RCDS servers at no charge.</a:t>
            </a:r>
          </a:p>
          <a:p>
            <a:pPr lvl="1"/>
            <a:endParaRPr lang="en-US" dirty="0">
              <a:latin typeface="Abadi" panose="020B0604020104020204" pitchFamily="34" charset="0"/>
            </a:endParaRPr>
          </a:p>
          <a:p>
            <a:pPr lvl="1"/>
            <a:endParaRPr lang="en-US" dirty="0">
              <a:latin typeface="Abadi" panose="020B0604020104020204" pitchFamily="34" charset="0"/>
            </a:endParaRPr>
          </a:p>
          <a:p>
            <a:pPr lvl="1"/>
            <a:r>
              <a:rPr lang="en-US" dirty="0">
                <a:latin typeface="Abadi" panose="020B0604020104020204" pitchFamily="34" charset="0"/>
              </a:rPr>
              <a:t>-In the past, users of RCDS would need to pay upwards of $1700 per account for one year. (Support for computation, data, applications, and other services.)</a:t>
            </a:r>
          </a:p>
          <a:p>
            <a:pPr lvl="1"/>
            <a:endParaRPr lang="en-US" dirty="0">
              <a:latin typeface="Abadi" panose="020B0604020104020204" pitchFamily="34" charset="0"/>
            </a:endParaRPr>
          </a:p>
          <a:p>
            <a:pPr lvl="1"/>
            <a:endParaRPr lang="en-US" dirty="0">
              <a:latin typeface="Abadi" panose="020B0604020104020204" pitchFamily="34" charset="0"/>
            </a:endParaRPr>
          </a:p>
          <a:p>
            <a:pPr lvl="1"/>
            <a:r>
              <a:rPr lang="en-US" dirty="0">
                <a:latin typeface="Abadi" panose="020B0604020104020204" pitchFamily="34" charset="0"/>
              </a:rPr>
              <a:t>Example: 6 accounts (1 faculty, 5 grad students) = $10,200 per year. Thanks to subsidization, we can offer these to our campus for free. </a:t>
            </a:r>
          </a:p>
          <a:p>
            <a:pPr lvl="1"/>
            <a:endParaRPr lang="en-US" dirty="0">
              <a:latin typeface="Abadi" panose="020B0604020104020204" pitchFamily="34" charset="0"/>
            </a:endParaRPr>
          </a:p>
          <a:p>
            <a:pPr marL="742950" lvl="1" indent="-285750">
              <a:buFont typeface="Wingdings" panose="05000000000000000000" pitchFamily="2" charset="2"/>
              <a:buChar char="ü"/>
            </a:pPr>
            <a:endParaRPr lang="en-US" b="1" dirty="0">
              <a:latin typeface="Abadi" panose="020B0604020104020204" pitchFamily="34" charset="0"/>
            </a:endParaRPr>
          </a:p>
          <a:p>
            <a:pPr marL="742950" lvl="1" indent="-285750">
              <a:buFont typeface="Wingdings" panose="05000000000000000000" pitchFamily="2" charset="2"/>
              <a:buChar char="ü"/>
            </a:pPr>
            <a:endParaRPr lang="en-US" b="1" dirty="0">
              <a:latin typeface="Abadi" panose="020B0604020104020204" pitchFamily="34" charset="0"/>
            </a:endParaRPr>
          </a:p>
          <a:p>
            <a:pPr marL="742950" lvl="1" indent="-285750">
              <a:buFont typeface="Wingdings" panose="05000000000000000000" pitchFamily="2" charset="2"/>
              <a:buChar char="ü"/>
            </a:pPr>
            <a:endParaRPr lang="en-US" b="1" dirty="0">
              <a:latin typeface="Abadi" panose="020B0604020104020204" pitchFamily="34" charset="0"/>
            </a:endParaRPr>
          </a:p>
          <a:p>
            <a:pPr marL="742950" lvl="1" indent="-285750">
              <a:buFont typeface="Wingdings" panose="05000000000000000000" pitchFamily="2" charset="2"/>
              <a:buChar char="ü"/>
            </a:pPr>
            <a:endParaRPr lang="en-US" b="1" dirty="0">
              <a:latin typeface="Abadi" panose="020B0604020104020204" pitchFamily="34" charset="0"/>
            </a:endParaRPr>
          </a:p>
          <a:p>
            <a:pPr marL="742950" lvl="1" indent="-285750">
              <a:buFont typeface="Wingdings" panose="05000000000000000000" pitchFamily="2" charset="2"/>
              <a:buChar char="ü"/>
            </a:pPr>
            <a:endParaRPr lang="en-US" b="1" dirty="0">
              <a:latin typeface="Abadi" panose="020B0604020104020204" pitchFamily="34" charset="0"/>
            </a:endParaRPr>
          </a:p>
          <a:p>
            <a:pPr lvl="1"/>
            <a:endParaRPr lang="en-US" b="1" dirty="0">
              <a:latin typeface="Abadi" panose="020B0604020104020204" pitchFamily="34" charset="0"/>
            </a:endParaRPr>
          </a:p>
          <a:p>
            <a:pPr lvl="1"/>
            <a:endParaRPr lang="en-US" dirty="0">
              <a:latin typeface="Abadi" panose="020B0604020104020204" pitchFamily="34" charset="0"/>
            </a:endParaRPr>
          </a:p>
          <a:p>
            <a:pPr marL="742950" lvl="1"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941990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695" y="-65987"/>
            <a:ext cx="12295695" cy="18916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sz="7200" b="1" dirty="0">
                <a:solidFill>
                  <a:srgbClr val="EFB21D"/>
                </a:solidFill>
                <a:latin typeface="+mn-lt"/>
              </a:rPr>
              <a:t>VERAS Checkbox</a:t>
            </a:r>
            <a:br>
              <a:rPr lang="en-US" sz="7200" b="1" dirty="0">
                <a:solidFill>
                  <a:srgbClr val="EFB21D"/>
                </a:solidFill>
                <a:latin typeface="+mn-lt"/>
              </a:rPr>
            </a:br>
            <a:r>
              <a:rPr lang="en-US" sz="7200" b="1" dirty="0">
                <a:solidFill>
                  <a:srgbClr val="EFB21D"/>
                </a:solidFill>
                <a:latin typeface="+mn-lt"/>
              </a:rPr>
              <a:t>						FAQs</a:t>
            </a:r>
          </a:p>
        </p:txBody>
      </p:sp>
      <p:cxnSp>
        <p:nvCxnSpPr>
          <p:cNvPr id="6" name="Straight Connector 5"/>
          <p:cNvCxnSpPr/>
          <p:nvPr/>
        </p:nvCxnSpPr>
        <p:spPr>
          <a:xfrm flipH="1">
            <a:off x="7721600" y="863600"/>
            <a:ext cx="4643120" cy="0"/>
          </a:xfrm>
          <a:prstGeom prst="line">
            <a:avLst/>
          </a:prstGeom>
          <a:ln w="15875"/>
        </p:spPr>
        <p:style>
          <a:lnRef idx="1">
            <a:schemeClr val="accent4"/>
          </a:lnRef>
          <a:fillRef idx="0">
            <a:schemeClr val="accent4"/>
          </a:fillRef>
          <a:effectRef idx="0">
            <a:schemeClr val="accent4"/>
          </a:effectRef>
          <a:fontRef idx="minor">
            <a:schemeClr val="tx1"/>
          </a:fontRef>
        </p:style>
      </p:cxnSp>
      <p:cxnSp>
        <p:nvCxnSpPr>
          <p:cNvPr id="7" name="Straight Connector 6"/>
          <p:cNvCxnSpPr/>
          <p:nvPr/>
        </p:nvCxnSpPr>
        <p:spPr>
          <a:xfrm flipH="1">
            <a:off x="9702800" y="1076960"/>
            <a:ext cx="2814320" cy="0"/>
          </a:xfrm>
          <a:prstGeom prst="line">
            <a:avLst/>
          </a:prstGeom>
          <a:ln w="15875"/>
        </p:spPr>
        <p:style>
          <a:lnRef idx="1">
            <a:schemeClr val="accent4"/>
          </a:lnRef>
          <a:fillRef idx="0">
            <a:schemeClr val="accent4"/>
          </a:fillRef>
          <a:effectRef idx="0">
            <a:schemeClr val="accent4"/>
          </a:effectRef>
          <a:fontRef idx="minor">
            <a:schemeClr val="tx1"/>
          </a:fontRef>
        </p:style>
      </p:cxnSp>
      <p:sp>
        <p:nvSpPr>
          <p:cNvPr id="3" name="TextBox 2">
            <a:extLst>
              <a:ext uri="{FF2B5EF4-FFF2-40B4-BE49-F238E27FC236}">
                <a16:creationId xmlns:a16="http://schemas.microsoft.com/office/drawing/2014/main" id="{A7ADBC12-18B8-791F-7AC9-EA4E9B55DEE7}"/>
              </a:ext>
            </a:extLst>
          </p:cNvPr>
          <p:cNvSpPr txBox="1"/>
          <p:nvPr/>
        </p:nvSpPr>
        <p:spPr>
          <a:xfrm>
            <a:off x="-330558" y="1970468"/>
            <a:ext cx="11603865" cy="2862322"/>
          </a:xfrm>
          <a:prstGeom prst="rect">
            <a:avLst/>
          </a:prstGeom>
          <a:noFill/>
        </p:spPr>
        <p:txBody>
          <a:bodyPr wrap="square" rtlCol="0">
            <a:spAutoFit/>
          </a:bodyPr>
          <a:lstStyle/>
          <a:p>
            <a:pPr marL="742950" lvl="1" indent="-285750">
              <a:buFont typeface="Wingdings" panose="05000000000000000000" pitchFamily="2" charset="2"/>
              <a:buChar char="ü"/>
            </a:pPr>
            <a:endParaRPr lang="en-US" b="1" dirty="0">
              <a:latin typeface="Abadi" panose="020B0604020104020204" pitchFamily="34" charset="0"/>
            </a:endParaRPr>
          </a:p>
          <a:p>
            <a:pPr marL="742950" lvl="1" indent="-285750">
              <a:buFont typeface="Wingdings" panose="05000000000000000000" pitchFamily="2" charset="2"/>
              <a:buChar char="ü"/>
            </a:pPr>
            <a:r>
              <a:rPr lang="en-US" b="1" dirty="0">
                <a:latin typeface="Abadi" panose="020B0604020104020204" pitchFamily="34" charset="0"/>
              </a:rPr>
              <a:t>What does checking the box mean to the PI?</a:t>
            </a:r>
          </a:p>
          <a:p>
            <a:pPr lvl="1"/>
            <a:endParaRPr lang="en-US" b="1" dirty="0">
              <a:latin typeface="Abadi" panose="020B0604020104020204" pitchFamily="34" charset="0"/>
            </a:endParaRPr>
          </a:p>
          <a:p>
            <a:pPr lvl="1"/>
            <a:r>
              <a:rPr lang="en-US" dirty="0">
                <a:latin typeface="Abadi" panose="020B0604020104020204" pitchFamily="34" charset="0"/>
              </a:rPr>
              <a:t>Checking the affiliation with IIDS box during the VERAS proposal submission stage allows IIDS continue to provide the services currently being used and needed for research to thrive. </a:t>
            </a:r>
          </a:p>
          <a:p>
            <a:pPr lvl="1"/>
            <a:endParaRPr lang="en-US" dirty="0">
              <a:latin typeface="Abadi" panose="020B0604020104020204" pitchFamily="34" charset="0"/>
            </a:endParaRPr>
          </a:p>
          <a:p>
            <a:pPr lvl="1"/>
            <a:r>
              <a:rPr lang="en-US" dirty="0">
                <a:latin typeface="Abadi" panose="020B0604020104020204" pitchFamily="34" charset="0"/>
              </a:rPr>
              <a:t>Without service centers, many of these services would need to be outsourced. Many researchers would not have access to, or funds to support these services from industry. </a:t>
            </a:r>
          </a:p>
          <a:p>
            <a:pPr lvl="1"/>
            <a:endParaRPr lang="en-US" dirty="0">
              <a:latin typeface="Abadi" panose="020B0604020104020204" pitchFamily="34" charset="0"/>
            </a:endParaRPr>
          </a:p>
          <a:p>
            <a:pPr marL="742950" lvl="1"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3658394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6198</TotalTime>
  <Words>710</Words>
  <Application>Microsoft Office PowerPoint</Application>
  <PresentationFormat>Widescreen</PresentationFormat>
  <Paragraphs>70</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Abadi</vt:lpstr>
      <vt:lpstr>Arial</vt:lpstr>
      <vt:lpstr>Calibri</vt:lpstr>
      <vt:lpstr>Calibri Light</vt:lpstr>
      <vt:lpstr>Wingdings</vt:lpstr>
      <vt:lpstr>Office Theme</vt:lpstr>
      <vt:lpstr>PowerPoint Presentation</vt:lpstr>
      <vt:lpstr>PowerPoint Presentation</vt:lpstr>
      <vt:lpstr>Service Centers?</vt:lpstr>
      <vt:lpstr>VERAS Checkbox</vt:lpstr>
      <vt:lpstr>VERAS Checkbox</vt:lpstr>
      <vt:lpstr>VERAS Checkbox       FAQs</vt:lpstr>
      <vt:lpstr>VERAS Checkbox       FAQs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catchy phrase</dc:title>
  <dc:creator>Robison, Barrie (brobison@uidaho.edu)</dc:creator>
  <cp:lastModifiedBy>Jones, Mollyann (mollyannj@uidaho.edu)</cp:lastModifiedBy>
  <cp:revision>134</cp:revision>
  <cp:lastPrinted>2017-12-13T22:58:30Z</cp:lastPrinted>
  <dcterms:created xsi:type="dcterms:W3CDTF">2017-12-12T02:04:46Z</dcterms:created>
  <dcterms:modified xsi:type="dcterms:W3CDTF">2023-04-27T19:19:28Z</dcterms:modified>
</cp:coreProperties>
</file>