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3"/>
  </p:notesMasterIdLst>
  <p:handoutMasterIdLst>
    <p:handoutMasterId r:id="rId14"/>
  </p:handoutMasterIdLst>
  <p:sldIdLst>
    <p:sldId id="261" r:id="rId6"/>
    <p:sldId id="262" r:id="rId7"/>
    <p:sldId id="289" r:id="rId8"/>
    <p:sldId id="291" r:id="rId9"/>
    <p:sldId id="290" r:id="rId10"/>
    <p:sldId id="292" r:id="rId11"/>
    <p:sldId id="274" r:id="rId12"/>
  </p:sldIdLst>
  <p:sldSz cx="24385588" cy="13717588"/>
  <p:notesSz cx="7315200" cy="96012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  <p14:sldId id="289"/>
            <p14:sldId id="291"/>
            <p14:sldId id="290"/>
            <p14:sldId id="292"/>
            <p14:sldId id="274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35" autoAdjust="0"/>
  </p:normalViewPr>
  <p:slideViewPr>
    <p:cSldViewPr>
      <p:cViewPr>
        <p:scale>
          <a:sx n="35" d="100"/>
          <a:sy n="35" d="100"/>
        </p:scale>
        <p:origin x="53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23.05.2024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870" y="4496594"/>
            <a:ext cx="3851324" cy="4239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533" y="2926599"/>
            <a:ext cx="3918523" cy="43131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daho.edu/dfa/finance/controller/service-centers" TargetMode="External"/><Relationship Id="rId2" Type="http://schemas.openxmlformats.org/officeDocument/2006/relationships/hyperlink" Target="mailto:osp-contracts@uidaho.edu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osp-cost@uidaho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20786" y="4714820"/>
            <a:ext cx="10297144" cy="2551019"/>
          </a:xfrm>
        </p:spPr>
        <p:txBody>
          <a:bodyPr/>
          <a:lstStyle/>
          <a:p>
            <a:r>
              <a:rPr lang="en-US" sz="6600" dirty="0"/>
              <a:t>Fee for service and service agreements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113939" y="7553871"/>
            <a:ext cx="10303991" cy="905123"/>
          </a:xfrm>
        </p:spPr>
        <p:txBody>
          <a:bodyPr/>
          <a:lstStyle/>
          <a:p>
            <a:r>
              <a:rPr lang="en-US" dirty="0"/>
              <a:t>An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05432-93FE-A1CC-A297-59D63EF7C556}"/>
              </a:ext>
            </a:extLst>
          </p:cNvPr>
          <p:cNvSpPr txBox="1"/>
          <p:nvPr/>
        </p:nvSpPr>
        <p:spPr>
          <a:xfrm>
            <a:off x="12192794" y="8765868"/>
            <a:ext cx="1181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Research v. Services</a:t>
            </a:r>
          </a:p>
          <a:p>
            <a:r>
              <a:rPr lang="en-US" sz="4000" dirty="0"/>
              <a:t>Myth Busters</a:t>
            </a:r>
          </a:p>
          <a:p>
            <a:r>
              <a:rPr lang="en-US" sz="4000" dirty="0"/>
              <a:t>UI Policy</a:t>
            </a:r>
          </a:p>
          <a:p>
            <a:r>
              <a:rPr lang="en-US" sz="4000" dirty="0"/>
              <a:t>Procedure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0C9BF-538D-6303-0D38-334B9C778768}"/>
              </a:ext>
            </a:extLst>
          </p:cNvPr>
          <p:cNvSpPr txBox="1"/>
          <p:nvPr/>
        </p:nvSpPr>
        <p:spPr>
          <a:xfrm>
            <a:off x="19355594" y="12421394"/>
            <a:ext cx="4343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23, 2024</a:t>
            </a:r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610395"/>
            <a:ext cx="21032788" cy="1218282"/>
          </a:xfrm>
        </p:spPr>
        <p:txBody>
          <a:bodyPr/>
          <a:lstStyle/>
          <a:p>
            <a:r>
              <a:rPr lang="en-US" dirty="0"/>
              <a:t>What is research?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51806" y="2202244"/>
            <a:ext cx="21032788" cy="13969722"/>
          </a:xfrm>
        </p:spPr>
        <p:txBody>
          <a:bodyPr/>
          <a:lstStyle/>
          <a:p>
            <a:r>
              <a:rPr lang="en-US" sz="3200" b="1" i="1" dirty="0"/>
              <a:t>Research</a:t>
            </a:r>
            <a:r>
              <a:rPr lang="en-US" sz="3200" dirty="0"/>
              <a:t> is defined as the creation of new knowledge and/or the use of existing knowledge in a new and creative way so as to generate new concepts, methodologies, and understandings.</a:t>
            </a:r>
          </a:p>
          <a:p>
            <a:pPr lvl="1"/>
            <a:r>
              <a:rPr lang="en-US" sz="3200" dirty="0"/>
              <a:t>The Scope of Work involves investigation or an experiment aimed at:</a:t>
            </a:r>
          </a:p>
          <a:p>
            <a:pPr lvl="2"/>
            <a:r>
              <a:rPr lang="en-US" sz="3200" dirty="0"/>
              <a:t>The discovery and interpretation of facts, or</a:t>
            </a:r>
          </a:p>
          <a:p>
            <a:pPr lvl="2"/>
            <a:r>
              <a:rPr lang="en-US" sz="3200" dirty="0"/>
              <a:t>The revision of accepted theories or laws in light of new facts, or</a:t>
            </a:r>
          </a:p>
          <a:p>
            <a:pPr lvl="2"/>
            <a:r>
              <a:rPr lang="en-US" sz="3200" dirty="0"/>
              <a:t>The practical application of such new or revised theories or laws. </a:t>
            </a:r>
          </a:p>
          <a:p>
            <a:pPr lvl="1"/>
            <a:r>
              <a:rPr lang="en-US" sz="3200" dirty="0"/>
              <a:t>UI personnel are:</a:t>
            </a:r>
          </a:p>
          <a:p>
            <a:pPr lvl="2"/>
            <a:r>
              <a:rPr lang="en-US" sz="3200" dirty="0"/>
              <a:t>Involved in decisions regarding the design or implementation of the scope of work and/or the interpretation of results, and</a:t>
            </a:r>
          </a:p>
          <a:p>
            <a:pPr lvl="2"/>
            <a:r>
              <a:rPr lang="en-US" sz="3200" dirty="0"/>
              <a:t>Credited as authors on papers that emerge from the Research.</a:t>
            </a:r>
          </a:p>
          <a:p>
            <a:pPr lvl="1"/>
            <a:r>
              <a:rPr lang="en-US" sz="3200" dirty="0"/>
              <a:t>The work carried out by UI personnel may result in patentable or copyrightable technology or products.</a:t>
            </a:r>
          </a:p>
          <a:p>
            <a:pPr marL="891540" lvl="2" indent="0">
              <a:buNone/>
            </a:pPr>
            <a:endParaRPr lang="en-US" sz="3200" dirty="0"/>
          </a:p>
          <a:p>
            <a:pPr marL="891540" lvl="2" indent="0">
              <a:buNone/>
            </a:pPr>
            <a:endParaRPr lang="en-US" sz="3200" dirty="0"/>
          </a:p>
          <a:p>
            <a:pPr marL="89154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BBE922-1A3E-527A-D72A-02E099AF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94" y="686594"/>
            <a:ext cx="21032788" cy="1218282"/>
          </a:xfrm>
        </p:spPr>
        <p:txBody>
          <a:bodyPr/>
          <a:lstStyle/>
          <a:p>
            <a:r>
              <a:rPr lang="en-US" dirty="0"/>
              <a:t>What are services?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E3EE8-48FC-530C-B075-8491B75550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6394" y="2439195"/>
            <a:ext cx="19354800" cy="11327973"/>
          </a:xfrm>
        </p:spPr>
        <p:txBody>
          <a:bodyPr/>
          <a:lstStyle/>
          <a:p>
            <a:r>
              <a:rPr lang="en-US" b="1" i="1" dirty="0"/>
              <a:t>Services</a:t>
            </a:r>
            <a:r>
              <a:rPr lang="en-US" dirty="0"/>
              <a:t> (i.e. Fee-for-Service or Service Center) </a:t>
            </a:r>
            <a:r>
              <a:rPr lang="en-US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are defined as agreements purchasing goods or services that meet the criteria on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Uniform Guidance </a:t>
            </a:r>
            <a:r>
              <a:rPr lang="en-US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involve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activities conducted that may relate to a research activity, equipment, facility, software, or personnel that DOES NOT generate new scholarly knowledge, hypotheses or understandings.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The scope of work on </a:t>
            </a:r>
            <a:r>
              <a:rPr lang="en-US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behalf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 of UI involves available equipment or methodologies whereby:</a:t>
            </a:r>
          </a:p>
          <a:p>
            <a:pPr lvl="2"/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There is no discovery or scholarly interpretation of data generated on </a:t>
            </a:r>
            <a:r>
              <a:rPr lang="en-US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behalf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 of UI,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There are no new or revised theories or hypotheses generated that may be tested on </a:t>
            </a:r>
            <a:r>
              <a:rPr lang="en-US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behalf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 of UI.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UI personnel are:</a:t>
            </a:r>
          </a:p>
          <a:p>
            <a:pPr lvl="2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NOT involved in decisions about the experimental design or scholarly interpretation of results.</a:t>
            </a:r>
          </a:p>
          <a:p>
            <a:pPr lvl="2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NOT involved in generation or dissemination of scholarly knowledge (e.g. not listed as scholarly works such as publications, manuscripts, abstracts, or grants.</a:t>
            </a:r>
          </a:p>
          <a:p>
            <a:pPr marL="0" indent="0">
              <a:buNone/>
            </a:pPr>
            <a:endParaRPr lang="en-US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BBE922-1A3E-527A-D72A-02E099AF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94" y="686594"/>
            <a:ext cx="21032788" cy="1218282"/>
          </a:xfrm>
        </p:spPr>
        <p:txBody>
          <a:bodyPr/>
          <a:lstStyle/>
          <a:p>
            <a:r>
              <a:rPr lang="en-US" dirty="0"/>
              <a:t>MYTH BUSTERS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E3EE8-48FC-530C-B075-8491B75550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0994" y="1905671"/>
            <a:ext cx="20518470" cy="12328247"/>
          </a:xfrm>
        </p:spPr>
        <p:txBody>
          <a:bodyPr/>
          <a:lstStyle/>
          <a:p>
            <a:r>
              <a:rPr lang="en-US" sz="3200" b="1" dirty="0"/>
              <a:t>F&amp;A</a:t>
            </a:r>
          </a:p>
          <a:p>
            <a:pPr lvl="1"/>
            <a:r>
              <a:rPr lang="en-US" sz="2800" dirty="0"/>
              <a:t>MYTH: UI CANNOT CHARGE F&amp;A ON FEE FOR SERVICE/SERVICE CENTER AGREEMENTS.</a:t>
            </a:r>
          </a:p>
          <a:p>
            <a:pPr lvl="1"/>
            <a:r>
              <a:rPr lang="en-US" sz="2800" dirty="0"/>
              <a:t>FACT: Under APM 20.20 C-2 service centers cannot charge F&amp;A on services provided to internal users (i.e. students, faculty, and staff); however, service centers can charge overhead on services provided to outside users.  Overhead costs are built into the service rate template.</a:t>
            </a:r>
          </a:p>
          <a:p>
            <a:r>
              <a:rPr lang="en-US" sz="3200" b="1" dirty="0"/>
              <a:t>PUBLICATION RIGHTS</a:t>
            </a:r>
          </a:p>
          <a:p>
            <a:pPr lvl="1"/>
            <a:r>
              <a:rPr lang="en-US" sz="2800" dirty="0"/>
              <a:t>MYTH: THE SPONSOR CAN REQUIRE, AND UI CAN AGREE TO, A PUBLICATION RESTRICTION IN A SERVICE AGREEMENT.</a:t>
            </a:r>
          </a:p>
          <a:p>
            <a:pPr lvl="1"/>
            <a:r>
              <a:rPr lang="en-US" sz="2800" dirty="0"/>
              <a:t>FACT: Under Idaho State Board of Education Policy III.B., both faculty and students have the right to publish.  UI cannot enter into any contract that restricts that right.</a:t>
            </a:r>
          </a:p>
          <a:p>
            <a:r>
              <a:rPr lang="en-US" sz="3200" b="1" dirty="0"/>
              <a:t>IP/DATA OWNERSHIP</a:t>
            </a:r>
          </a:p>
          <a:p>
            <a:pPr lvl="1"/>
            <a:r>
              <a:rPr lang="en-US" sz="2800" dirty="0"/>
              <a:t>MYTH: THE SPONSOR OWNS ALL RESULTING INTELLECTUAL PROPERTY.</a:t>
            </a:r>
          </a:p>
          <a:p>
            <a:pPr lvl="1"/>
            <a:r>
              <a:rPr lang="en-US" sz="2800" dirty="0"/>
              <a:t>FACT: There is no resulting IP from fee for service or service agreements, only results or data.  Sponsor owns the results, and UI retains a license to use the date for it’s internal research and academic purposes.</a:t>
            </a:r>
          </a:p>
          <a:p>
            <a:pPr lvl="1"/>
            <a:endParaRPr lang="en-US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BBE922-1A3E-527A-D72A-02E099AF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94" y="686594"/>
            <a:ext cx="21032788" cy="1218282"/>
          </a:xfrm>
        </p:spPr>
        <p:txBody>
          <a:bodyPr/>
          <a:lstStyle/>
          <a:p>
            <a:r>
              <a:rPr lang="en-US" dirty="0"/>
              <a:t>University policy on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E3EE8-48FC-530C-B075-8491B75550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794" y="2439195"/>
            <a:ext cx="20726400" cy="13290048"/>
          </a:xfrm>
        </p:spPr>
        <p:txBody>
          <a:bodyPr/>
          <a:lstStyle/>
          <a:p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Fee for service, local services, or service center agreements are defined as agreements purchasing goods or services.</a:t>
            </a:r>
          </a:p>
          <a:p>
            <a:pPr lvl="1"/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Service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center agreements are those for service centers formally established by the University of Idaho, and  </a:t>
            </a:r>
          </a:p>
          <a:p>
            <a:pPr lvl="1"/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Fee-for-service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units that have service center rate structure but that do not meet the threshold to be a formal service center.</a:t>
            </a:r>
          </a:p>
          <a:p>
            <a:r>
              <a:rPr lang="en-US" sz="3200" dirty="0"/>
              <a:t>University policy on service centers and fee for services can be found at APM 20.20.</a:t>
            </a:r>
          </a:p>
          <a:p>
            <a:r>
              <a:rPr lang="en-US" sz="3200" dirty="0"/>
              <a:t>There are a variety of different services UI provides: auxiliary, local service, long term, specialty, etc.</a:t>
            </a:r>
          </a:p>
          <a:p>
            <a:r>
              <a:rPr lang="en-US" sz="3200" dirty="0"/>
              <a:t>Service center rates are developed following 2 CFR 200 guidelines:</a:t>
            </a:r>
          </a:p>
          <a:p>
            <a:pPr lvl="1"/>
            <a:r>
              <a:rPr lang="en-US" sz="3200" dirty="0"/>
              <a:t>Rates must be based upon allowable costs incurred by the service center and accounted for in related budgets.</a:t>
            </a:r>
          </a:p>
          <a:p>
            <a:pPr lvl="1"/>
            <a:r>
              <a:rPr lang="en-US" sz="3200" dirty="0"/>
              <a:t>Rates must be calculated on a break-even basis and must be applied consistently.</a:t>
            </a:r>
          </a:p>
          <a:p>
            <a:pPr lvl="1"/>
            <a:r>
              <a:rPr lang="en-US" sz="3200" dirty="0"/>
              <a:t>External service rates include F&amp;A while internal service rates do not.</a:t>
            </a:r>
          </a:p>
          <a:p>
            <a:pPr lvl="1"/>
            <a:r>
              <a:rPr lang="en-US" sz="3200" dirty="0"/>
              <a:t>See APM 20.20 C-3 for a break down of unallowable costs.</a:t>
            </a:r>
          </a:p>
          <a:p>
            <a:endParaRPr lang="en-US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BBE922-1A3E-527A-D72A-02E099AF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94" y="686594"/>
            <a:ext cx="21032788" cy="1218282"/>
          </a:xfrm>
        </p:spPr>
        <p:txBody>
          <a:bodyPr/>
          <a:lstStyle/>
          <a:p>
            <a:r>
              <a:rPr lang="en-US" dirty="0"/>
              <a:t>FEE FOR SERVICE PROCEDURE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E3EE8-48FC-530C-B075-8491B75550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6394" y="2439195"/>
            <a:ext cx="19354800" cy="11289501"/>
          </a:xfrm>
        </p:spPr>
        <p:txBody>
          <a:bodyPr/>
          <a:lstStyle/>
          <a:p>
            <a:r>
              <a:rPr lang="en-US" b="1" dirty="0"/>
              <a:t>Determine if the project is research or services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Refer to research and service definitions in slide deck and review scope of work to make determination.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osp-contracts@uidaho.edu</a:t>
            </a:r>
            <a:r>
              <a:rPr lang="en-US" dirty="0"/>
              <a:t> and Sarah </a:t>
            </a:r>
            <a:r>
              <a:rPr lang="en-US" dirty="0" err="1"/>
              <a:t>Martonick</a:t>
            </a:r>
            <a:r>
              <a:rPr lang="en-US" dirty="0"/>
              <a:t> if you still have questions.</a:t>
            </a:r>
          </a:p>
          <a:p>
            <a:pPr lvl="2"/>
            <a:r>
              <a:rPr lang="en-US" dirty="0"/>
              <a:t>DO NOT ASK THE SPONSOR WHAT IT IS!</a:t>
            </a:r>
          </a:p>
          <a:p>
            <a:pPr lvl="1"/>
            <a:r>
              <a:rPr lang="en-US" dirty="0"/>
              <a:t>Submit a proposal in VERAS if you determine the project is research.</a:t>
            </a:r>
          </a:p>
          <a:p>
            <a:r>
              <a:rPr lang="en-US" b="1" dirty="0"/>
              <a:t>Establish a rate agreement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Visit </a:t>
            </a:r>
            <a:r>
              <a:rPr lang="en-US" dirty="0">
                <a:hlinkClick r:id="rId3"/>
              </a:rPr>
              <a:t>Service Centers - Division of Finance and Administration | University of Idaho (uidaho.edu)</a:t>
            </a:r>
            <a:r>
              <a:rPr lang="en-US" dirty="0"/>
              <a:t> for the service center rate template, and</a:t>
            </a:r>
          </a:p>
          <a:p>
            <a:pPr lvl="1"/>
            <a:r>
              <a:rPr lang="en-US" dirty="0"/>
              <a:t>Complete the service rate template and submit to </a:t>
            </a:r>
            <a:r>
              <a:rPr lang="en-US" dirty="0">
                <a:hlinkClick r:id="rId4"/>
              </a:rPr>
              <a:t>osp-cost@uidaho.edu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STEP MUST BE COMPLETED BEFORE CRU WILL DRAFT OR NEGOTIATE A SERVICES AGREEMENT!</a:t>
            </a:r>
          </a:p>
          <a:p>
            <a:r>
              <a:rPr lang="en-US" b="1" dirty="0"/>
              <a:t>Submit a TDX ticket with approved rate, scope of work, and sponsor contact info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39619-33CF-F676-7F02-0A87E227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194" y="6401594"/>
            <a:ext cx="11353800" cy="4495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3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6CAD7C4B-E846-4C4A-8F8F-9B9F2277FE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ui-template</Template>
  <TotalTime>13701</TotalTime>
  <Words>829</Words>
  <Application>Microsoft Office PowerPoint</Application>
  <PresentationFormat>Custom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Aptos</vt:lpstr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Times New Roman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Fee for service and service agreements</vt:lpstr>
      <vt:lpstr>What is research?</vt:lpstr>
      <vt:lpstr>What are services?</vt:lpstr>
      <vt:lpstr>MYTH BUSTERS</vt:lpstr>
      <vt:lpstr>University policy on services</vt:lpstr>
      <vt:lpstr>FEE FOR SERVICE PROCEDURE</vt:lpstr>
      <vt:lpstr>Questions?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Mattoon, Michele (mmattoon@uidaho.edu)</dc:creator>
  <cp:lastModifiedBy>Freund, Claire (cfreund@uidaho.edu)</cp:lastModifiedBy>
  <cp:revision>7</cp:revision>
  <cp:lastPrinted>2024-01-24T23:48:43Z</cp:lastPrinted>
  <dcterms:created xsi:type="dcterms:W3CDTF">2024-01-03T19:53:18Z</dcterms:created>
  <dcterms:modified xsi:type="dcterms:W3CDTF">2024-05-23T21:00:11Z</dcterms:modified>
</cp:coreProperties>
</file>